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2"/>
  </p:notes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 id="269" r:id="rId14"/>
    <p:sldId id="270" r:id="rId15"/>
    <p:sldId id="272" r:id="rId16"/>
    <p:sldId id="440" r:id="rId17"/>
    <p:sldId id="449" r:id="rId18"/>
    <p:sldId id="298" r:id="rId19"/>
    <p:sldId id="461" r:id="rId20"/>
    <p:sldId id="301" r:id="rId21"/>
    <p:sldId id="310" r:id="rId22"/>
    <p:sldId id="309" r:id="rId23"/>
    <p:sldId id="311" r:id="rId24"/>
    <p:sldId id="455" r:id="rId25"/>
    <p:sldId id="315" r:id="rId26"/>
    <p:sldId id="317" r:id="rId27"/>
    <p:sldId id="322" r:id="rId28"/>
    <p:sldId id="324" r:id="rId29"/>
    <p:sldId id="471" r:id="rId30"/>
    <p:sldId id="472" r:id="rId31"/>
    <p:sldId id="474" r:id="rId32"/>
    <p:sldId id="486" r:id="rId33"/>
    <p:sldId id="487" r:id="rId34"/>
    <p:sldId id="488" r:id="rId35"/>
    <p:sldId id="489" r:id="rId36"/>
    <p:sldId id="490" r:id="rId37"/>
    <p:sldId id="498" r:id="rId38"/>
    <p:sldId id="510" r:id="rId39"/>
    <p:sldId id="511" r:id="rId40"/>
    <p:sldId id="517" r:id="rId41"/>
    <p:sldId id="524" r:id="rId42"/>
    <p:sldId id="525" r:id="rId43"/>
    <p:sldId id="526" r:id="rId44"/>
    <p:sldId id="527" r:id="rId45"/>
    <p:sldId id="528" r:id="rId46"/>
    <p:sldId id="529" r:id="rId47"/>
    <p:sldId id="530" r:id="rId48"/>
    <p:sldId id="531" r:id="rId49"/>
    <p:sldId id="532" r:id="rId50"/>
    <p:sldId id="534" r:id="rId51"/>
    <p:sldId id="538" r:id="rId52"/>
    <p:sldId id="560" r:id="rId53"/>
    <p:sldId id="561" r:id="rId54"/>
    <p:sldId id="562" r:id="rId55"/>
    <p:sldId id="563" r:id="rId56"/>
    <p:sldId id="564" r:id="rId57"/>
    <p:sldId id="566" r:id="rId58"/>
    <p:sldId id="567" r:id="rId59"/>
    <p:sldId id="568" r:id="rId60"/>
    <p:sldId id="569" r:id="rId61"/>
    <p:sldId id="570" r:id="rId62"/>
    <p:sldId id="572" r:id="rId63"/>
    <p:sldId id="573" r:id="rId64"/>
    <p:sldId id="610" r:id="rId65"/>
    <p:sldId id="611" r:id="rId66"/>
    <p:sldId id="612" r:id="rId67"/>
    <p:sldId id="613" r:id="rId68"/>
    <p:sldId id="614" r:id="rId69"/>
    <p:sldId id="615" r:id="rId70"/>
    <p:sldId id="622" r:id="rId71"/>
    <p:sldId id="623" r:id="rId72"/>
    <p:sldId id="624" r:id="rId73"/>
    <p:sldId id="625" r:id="rId74"/>
    <p:sldId id="626" r:id="rId75"/>
    <p:sldId id="627" r:id="rId76"/>
    <p:sldId id="628" r:id="rId77"/>
    <p:sldId id="629" r:id="rId78"/>
    <p:sldId id="619" r:id="rId79"/>
    <p:sldId id="641" r:id="rId80"/>
    <p:sldId id="642" r:id="rId81"/>
    <p:sldId id="644" r:id="rId82"/>
    <p:sldId id="650" r:id="rId83"/>
    <p:sldId id="655" r:id="rId84"/>
    <p:sldId id="656" r:id="rId85"/>
    <p:sldId id="726" r:id="rId86"/>
    <p:sldId id="727" r:id="rId87"/>
    <p:sldId id="728" r:id="rId88"/>
    <p:sldId id="657" r:id="rId89"/>
    <p:sldId id="658" r:id="rId90"/>
    <p:sldId id="805" r:id="rId91"/>
    <p:sldId id="807" r:id="rId92"/>
    <p:sldId id="808" r:id="rId93"/>
    <p:sldId id="809" r:id="rId94"/>
    <p:sldId id="813" r:id="rId95"/>
    <p:sldId id="814" r:id="rId96"/>
    <p:sldId id="815" r:id="rId97"/>
    <p:sldId id="816" r:id="rId98"/>
    <p:sldId id="818" r:id="rId99"/>
    <p:sldId id="819" r:id="rId100"/>
    <p:sldId id="823" r:id="rId101"/>
    <p:sldId id="733" r:id="rId102"/>
    <p:sldId id="734" r:id="rId103"/>
    <p:sldId id="735" r:id="rId104"/>
    <p:sldId id="736" r:id="rId105"/>
    <p:sldId id="737" r:id="rId106"/>
    <p:sldId id="738" r:id="rId107"/>
    <p:sldId id="739" r:id="rId108"/>
    <p:sldId id="740" r:id="rId109"/>
    <p:sldId id="743" r:id="rId110"/>
    <p:sldId id="745" r:id="rId111"/>
    <p:sldId id="746" r:id="rId112"/>
    <p:sldId id="747" r:id="rId113"/>
    <p:sldId id="748" r:id="rId114"/>
    <p:sldId id="750" r:id="rId115"/>
    <p:sldId id="751" r:id="rId116"/>
    <p:sldId id="752" r:id="rId117"/>
    <p:sldId id="753" r:id="rId118"/>
    <p:sldId id="754" r:id="rId119"/>
    <p:sldId id="755" r:id="rId120"/>
    <p:sldId id="756" r:id="rId121"/>
    <p:sldId id="757" r:id="rId122"/>
    <p:sldId id="760" r:id="rId123"/>
    <p:sldId id="774" r:id="rId124"/>
    <p:sldId id="435" r:id="rId125"/>
    <p:sldId id="825" r:id="rId126"/>
    <p:sldId id="826" r:id="rId127"/>
    <p:sldId id="827" r:id="rId128"/>
    <p:sldId id="824" r:id="rId129"/>
    <p:sldId id="828" r:id="rId130"/>
    <p:sldId id="436" r:id="rId131"/>
  </p:sldIdLst>
  <p:sldSz cx="9359900" cy="6858000"/>
  <p:notesSz cx="93599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36">
          <p15:clr>
            <a:srgbClr val="A4A3A4"/>
          </p15:clr>
        </p15:guide>
        <p15:guide id="2" pos="215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3EBF99-1EB0-4B9D-A00E-8C227EE69539}" v="18" dt="2022-12-14T14:34:50.656"/>
  </p1510:revLst>
</p1510:revInfo>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397" y="67"/>
      </p:cViewPr>
      <p:guideLst>
        <p:guide orient="horz" pos="2836"/>
        <p:guide pos="2152"/>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notesMaster" Target="notesMasters/notesMaster1.xml"/><Relationship Id="rId153" Type="http://schemas.microsoft.com/office/2016/11/relationships/changesInfo" Target="changesInfos/changesInfo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5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NUJIT CHAKRABORTY" userId="4KLHwdhqaY4mfkCS4f4LAk1YK8Lc/3nuJIMYGq/RYus=" providerId="None" clId="Web-{183EBF99-1EB0-4B9D-A00E-8C227EE69539}"/>
    <pc:docChg chg="modSld">
      <pc:chgData name="TANUJIT CHAKRABORTY" userId="4KLHwdhqaY4mfkCS4f4LAk1YK8Lc/3nuJIMYGq/RYus=" providerId="None" clId="Web-{183EBF99-1EB0-4B9D-A00E-8C227EE69539}" dt="2022-12-14T14:34:50.656" v="12" actId="20577"/>
      <pc:docMkLst>
        <pc:docMk/>
      </pc:docMkLst>
      <pc:sldChg chg="modSp">
        <pc:chgData name="TANUJIT CHAKRABORTY" userId="4KLHwdhqaY4mfkCS4f4LAk1YK8Lc/3nuJIMYGq/RYus=" providerId="None" clId="Web-{183EBF99-1EB0-4B9D-A00E-8C227EE69539}" dt="2022-12-14T14:34:50.656" v="12" actId="20577"/>
        <pc:sldMkLst>
          <pc:docMk/>
          <pc:sldMk cId="0" sldId="256"/>
        </pc:sldMkLst>
        <pc:spChg chg="mod">
          <ac:chgData name="TANUJIT CHAKRABORTY" userId="4KLHwdhqaY4mfkCS4f4LAk1YK8Lc/3nuJIMYGq/RYus=" providerId="None" clId="Web-{183EBF99-1EB0-4B9D-A00E-8C227EE69539}" dt="2022-12-14T14:32:38.104" v="6" actId="14100"/>
          <ac:spMkLst>
            <pc:docMk/>
            <pc:sldMk cId="0" sldId="256"/>
            <ac:spMk id="8" creationId="{00000000-0000-0000-0000-000000000000}"/>
          </ac:spMkLst>
        </pc:spChg>
        <pc:spChg chg="mod">
          <ac:chgData name="TANUJIT CHAKRABORTY" userId="4KLHwdhqaY4mfkCS4f4LAk1YK8Lc/3nuJIMYGq/RYus=" providerId="None" clId="Web-{183EBF99-1EB0-4B9D-A00E-8C227EE69539}" dt="2022-12-14T14:32:05.369" v="2" actId="20577"/>
          <ac:spMkLst>
            <pc:docMk/>
            <pc:sldMk cId="0" sldId="256"/>
            <ac:spMk id="12" creationId="{00000000-0000-0000-0000-000000000000}"/>
          </ac:spMkLst>
        </pc:spChg>
        <pc:spChg chg="mod">
          <ac:chgData name="TANUJIT CHAKRABORTY" userId="4KLHwdhqaY4mfkCS4f4LAk1YK8Lc/3nuJIMYGq/RYus=" providerId="None" clId="Web-{183EBF99-1EB0-4B9D-A00E-8C227EE69539}" dt="2022-12-14T14:34:50.656" v="12" actId="20577"/>
          <ac:spMkLst>
            <pc:docMk/>
            <pc:sldMk cId="0" sldId="256"/>
            <ac:spMk id="13" creationId="{00000000-0000-0000-0000-000000000000}"/>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535630" cy="25806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235944" y="0"/>
            <a:ext cx="5535630" cy="258068"/>
          </a:xfrm>
          <a:prstGeom prst="rect">
            <a:avLst/>
          </a:prstGeom>
        </p:spPr>
        <p:txBody>
          <a:bodyPr vert="horz" lIns="91440" tIns="45720" rIns="91440" bIns="45720" rtlCol="0"/>
          <a:lstStyle>
            <a:lvl1pPr algn="r">
              <a:defRPr sz="1200"/>
            </a:lvl1pPr>
          </a:lstStyle>
          <a:p>
            <a:fld id="{3EFD42F7-718C-4B98-AAEC-167E6DDD60A7}" type="datetimeFigureOut">
              <a:rPr lang="en-US" smtClean="0"/>
              <a:t>12/15/2022</a:t>
            </a:fld>
            <a:endParaRPr lang="en-US"/>
          </a:p>
        </p:txBody>
      </p:sp>
      <p:sp>
        <p:nvSpPr>
          <p:cNvPr id="4" name="Slide Image Placeholder 3"/>
          <p:cNvSpPr>
            <a:spLocks noGrp="1" noRot="1" noChangeAspect="1"/>
          </p:cNvSpPr>
          <p:nvPr>
            <p:ph type="sldImg" idx="2"/>
          </p:nvPr>
        </p:nvSpPr>
        <p:spPr>
          <a:xfrm>
            <a:off x="4844215" y="642938"/>
            <a:ext cx="3086100" cy="1735931"/>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77453" y="2475309"/>
            <a:ext cx="10219624" cy="202525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4885432"/>
            <a:ext cx="5535630" cy="25806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235944" y="4885432"/>
            <a:ext cx="5535630" cy="258068"/>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589174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00650" y="642938"/>
            <a:ext cx="2371725" cy="1736725"/>
          </a:xfrm>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03BAB68A-C01B-4816-800B-C219C83ADB62}" type="slidenum">
              <a:rPr lang="en-IN" smtClean="0"/>
              <a:t>31</a:t>
            </a:fld>
            <a:endParaRPr lang="en-IN"/>
          </a:p>
        </p:txBody>
      </p:sp>
    </p:spTree>
    <p:extLst>
      <p:ext uri="{BB962C8B-B14F-4D97-AF65-F5344CB8AC3E}">
        <p14:creationId xmlns:p14="http://schemas.microsoft.com/office/powerpoint/2010/main" val="36188870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00650" y="642938"/>
            <a:ext cx="2371725" cy="1736725"/>
          </a:xfrm>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64D4CA70-F2EC-454D-AC51-F29D1C3BC184}" type="datetime1">
              <a:rPr lang="en-US" smtClean="0"/>
              <a:t>12/15/2022</a:t>
            </a:fld>
            <a:endParaRPr lang="en-IN"/>
          </a:p>
        </p:txBody>
      </p:sp>
      <p:sp>
        <p:nvSpPr>
          <p:cNvPr id="5" name="Footer Placeholder 4"/>
          <p:cNvSpPr>
            <a:spLocks noGrp="1"/>
          </p:cNvSpPr>
          <p:nvPr>
            <p:ph type="ftr" sz="quarter" idx="11"/>
          </p:nvPr>
        </p:nvSpPr>
        <p:spPr/>
        <p:txBody>
          <a:bodyPr/>
          <a:lstStyle/>
          <a:p>
            <a:r>
              <a:rPr lang="en-IN"/>
              <a:t>Bio-Crypto System</a:t>
            </a:r>
          </a:p>
        </p:txBody>
      </p:sp>
      <p:sp>
        <p:nvSpPr>
          <p:cNvPr id="6" name="Slide Number Placeholder 5"/>
          <p:cNvSpPr>
            <a:spLocks noGrp="1"/>
          </p:cNvSpPr>
          <p:nvPr>
            <p:ph type="sldNum" sz="quarter" idx="12"/>
          </p:nvPr>
        </p:nvSpPr>
        <p:spPr/>
        <p:txBody>
          <a:bodyPr/>
          <a:lstStyle/>
          <a:p>
            <a:fld id="{0A65B8B4-63AD-4102-87AA-001503CF4B0C}" type="slidenum">
              <a:rPr lang="en-IN" smtClean="0"/>
              <a:t>53</a:t>
            </a:fld>
            <a:endParaRPr lang="en-IN"/>
          </a:p>
        </p:txBody>
      </p:sp>
    </p:spTree>
    <p:extLst>
      <p:ext uri="{BB962C8B-B14F-4D97-AF65-F5344CB8AC3E}">
        <p14:creationId xmlns:p14="http://schemas.microsoft.com/office/powerpoint/2010/main" val="2815037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00650" y="642938"/>
            <a:ext cx="2371725" cy="1736725"/>
          </a:xfrm>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64D4CA70-F2EC-454D-AC51-F29D1C3BC184}" type="datetime1">
              <a:rPr lang="en-US" smtClean="0"/>
              <a:t>12/15/2022</a:t>
            </a:fld>
            <a:endParaRPr lang="en-IN"/>
          </a:p>
        </p:txBody>
      </p:sp>
      <p:sp>
        <p:nvSpPr>
          <p:cNvPr id="5" name="Footer Placeholder 4"/>
          <p:cNvSpPr>
            <a:spLocks noGrp="1"/>
          </p:cNvSpPr>
          <p:nvPr>
            <p:ph type="ftr" sz="quarter" idx="11"/>
          </p:nvPr>
        </p:nvSpPr>
        <p:spPr/>
        <p:txBody>
          <a:bodyPr/>
          <a:lstStyle/>
          <a:p>
            <a:r>
              <a:rPr lang="en-IN"/>
              <a:t>Bio-Crypto System</a:t>
            </a:r>
          </a:p>
        </p:txBody>
      </p:sp>
      <p:sp>
        <p:nvSpPr>
          <p:cNvPr id="6" name="Slide Number Placeholder 5"/>
          <p:cNvSpPr>
            <a:spLocks noGrp="1"/>
          </p:cNvSpPr>
          <p:nvPr>
            <p:ph type="sldNum" sz="quarter" idx="12"/>
          </p:nvPr>
        </p:nvSpPr>
        <p:spPr/>
        <p:txBody>
          <a:bodyPr/>
          <a:lstStyle/>
          <a:p>
            <a:fld id="{0A65B8B4-63AD-4102-87AA-001503CF4B0C}" type="slidenum">
              <a:rPr lang="en-IN" smtClean="0"/>
              <a:t>54</a:t>
            </a:fld>
            <a:endParaRPr lang="en-IN"/>
          </a:p>
        </p:txBody>
      </p:sp>
    </p:spTree>
    <p:extLst>
      <p:ext uri="{BB962C8B-B14F-4D97-AF65-F5344CB8AC3E}">
        <p14:creationId xmlns:p14="http://schemas.microsoft.com/office/powerpoint/2010/main" val="181307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200650" y="642938"/>
            <a:ext cx="2371725" cy="1736725"/>
          </a:xfrm>
        </p:spPr>
      </p:sp>
      <p:sp>
        <p:nvSpPr>
          <p:cNvPr id="3" name="Notes Placeholder 2"/>
          <p:cNvSpPr>
            <a:spLocks noGrp="1"/>
          </p:cNvSpPr>
          <p:nvPr>
            <p:ph type="body" idx="1"/>
          </p:nvPr>
        </p:nvSpPr>
        <p:spPr/>
        <p:txBody>
          <a:bodyPr/>
          <a:lstStyle/>
          <a:p>
            <a:endParaRPr lang="en-IN"/>
          </a:p>
        </p:txBody>
      </p:sp>
      <p:sp>
        <p:nvSpPr>
          <p:cNvPr id="4" name="Date Placeholder 3"/>
          <p:cNvSpPr>
            <a:spLocks noGrp="1"/>
          </p:cNvSpPr>
          <p:nvPr>
            <p:ph type="dt" idx="10"/>
          </p:nvPr>
        </p:nvSpPr>
        <p:spPr/>
        <p:txBody>
          <a:bodyPr/>
          <a:lstStyle/>
          <a:p>
            <a:fld id="{64D4CA70-F2EC-454D-AC51-F29D1C3BC184}" type="datetime1">
              <a:rPr lang="en-US" smtClean="0"/>
              <a:t>12/15/2022</a:t>
            </a:fld>
            <a:endParaRPr lang="en-IN"/>
          </a:p>
        </p:txBody>
      </p:sp>
      <p:sp>
        <p:nvSpPr>
          <p:cNvPr id="5" name="Footer Placeholder 4"/>
          <p:cNvSpPr>
            <a:spLocks noGrp="1"/>
          </p:cNvSpPr>
          <p:nvPr>
            <p:ph type="ftr" sz="quarter" idx="11"/>
          </p:nvPr>
        </p:nvSpPr>
        <p:spPr/>
        <p:txBody>
          <a:bodyPr/>
          <a:lstStyle/>
          <a:p>
            <a:r>
              <a:rPr lang="en-IN"/>
              <a:t>Bio-Crypto System</a:t>
            </a:r>
          </a:p>
        </p:txBody>
      </p:sp>
      <p:sp>
        <p:nvSpPr>
          <p:cNvPr id="6" name="Slide Number Placeholder 5"/>
          <p:cNvSpPr>
            <a:spLocks noGrp="1"/>
          </p:cNvSpPr>
          <p:nvPr>
            <p:ph type="sldNum" sz="quarter" idx="12"/>
          </p:nvPr>
        </p:nvSpPr>
        <p:spPr/>
        <p:txBody>
          <a:bodyPr/>
          <a:lstStyle/>
          <a:p>
            <a:fld id="{0A65B8B4-63AD-4102-87AA-001503CF4B0C}" type="slidenum">
              <a:rPr lang="en-IN" smtClean="0"/>
              <a:t>56</a:t>
            </a:fld>
            <a:endParaRPr lang="en-IN"/>
          </a:p>
        </p:txBody>
      </p:sp>
    </p:spTree>
    <p:extLst>
      <p:ext uri="{BB962C8B-B14F-4D97-AF65-F5344CB8AC3E}">
        <p14:creationId xmlns:p14="http://schemas.microsoft.com/office/powerpoint/2010/main" val="18519167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eaLnBrk="0" hangingPunct="0">
              <a:defRPr sz="2000">
                <a:solidFill>
                  <a:schemeClr val="tx1"/>
                </a:solidFill>
                <a:latin typeface="Arial" panose="020B0604020202020204" pitchFamily="34" charset="0"/>
              </a:defRPr>
            </a:lvl1pPr>
            <a:lvl2pPr marL="742950" indent="-285750" defTabSz="967105" eaLnBrk="0" hangingPunct="0">
              <a:defRPr sz="2000">
                <a:solidFill>
                  <a:schemeClr val="tx1"/>
                </a:solidFill>
                <a:latin typeface="Arial" panose="020B0604020202020204" pitchFamily="34" charset="0"/>
              </a:defRPr>
            </a:lvl2pPr>
            <a:lvl3pPr marL="1143000" indent="-228600" defTabSz="967105" eaLnBrk="0" hangingPunct="0">
              <a:defRPr sz="2000">
                <a:solidFill>
                  <a:schemeClr val="tx1"/>
                </a:solidFill>
                <a:latin typeface="Arial" panose="020B0604020202020204" pitchFamily="34" charset="0"/>
              </a:defRPr>
            </a:lvl3pPr>
            <a:lvl4pPr marL="1600200" indent="-228600" defTabSz="967105" eaLnBrk="0" hangingPunct="0">
              <a:defRPr sz="2000">
                <a:solidFill>
                  <a:schemeClr val="tx1"/>
                </a:solidFill>
                <a:latin typeface="Arial" panose="020B0604020202020204" pitchFamily="34" charset="0"/>
              </a:defRPr>
            </a:lvl4pPr>
            <a:lvl5pPr marL="2057400" indent="-228600" defTabSz="967105" eaLnBrk="0" hangingPunct="0">
              <a:defRPr sz="20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2000">
                <a:solidFill>
                  <a:schemeClr val="tx1"/>
                </a:solidFill>
                <a:latin typeface="Arial" panose="020B0604020202020204" pitchFamily="34" charset="0"/>
              </a:defRPr>
            </a:lvl9pPr>
          </a:lstStyle>
          <a:p>
            <a:fld id="{8228497B-FB9A-46AE-99DF-CF9C39986D38}" type="slidenum">
              <a:rPr lang="en-US" altLang="en-US" sz="1300">
                <a:latin typeface="Times New Roman" panose="02020603050405020304" pitchFamily="18" charset="0"/>
              </a:rPr>
              <a:t>102</a:t>
            </a:fld>
            <a:endParaRPr lang="en-US" altLang="en-US" sz="1300">
              <a:latin typeface="Times New Roman" panose="02020603050405020304" pitchFamily="18" charset="0"/>
            </a:endParaRPr>
          </a:p>
        </p:txBody>
      </p:sp>
      <p:sp>
        <p:nvSpPr>
          <p:cNvPr id="103427" name="Rectangle 2"/>
          <p:cNvSpPr>
            <a:spLocks noGrp="1" noRot="1" noChangeAspect="1" noChangeArrowheads="1" noTextEdit="1"/>
          </p:cNvSpPr>
          <p:nvPr>
            <p:ph type="sldImg"/>
          </p:nvPr>
        </p:nvSpPr>
        <p:spPr>
          <a:xfrm>
            <a:off x="5200650" y="642938"/>
            <a:ext cx="2371725" cy="1736725"/>
          </a:xfrm>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latin typeface="Times" panose="02020603050405020304" pitchFamily="18" charset="0"/>
              </a:rPr>
              <a:t>Landwehr, J.M. &amp; Watkins, A.E. (1987) </a:t>
            </a:r>
            <a:r>
              <a:rPr lang="en-US" altLang="en-US" i="1">
                <a:latin typeface="Times" panose="02020603050405020304" pitchFamily="18" charset="0"/>
              </a:rPr>
              <a:t>Exploring Data</a:t>
            </a:r>
            <a:r>
              <a:rPr lang="en-US" altLang="en-US">
                <a:latin typeface="Times" panose="02020603050405020304" pitchFamily="18" charset="0"/>
              </a:rPr>
              <a:t>: </a:t>
            </a:r>
            <a:r>
              <a:rPr lang="en-US" altLang="en-US" i="1">
                <a:latin typeface="Times" panose="02020603050405020304" pitchFamily="18" charset="0"/>
              </a:rPr>
              <a:t>Teacher’s Edition</a:t>
            </a:r>
            <a:r>
              <a:rPr lang="en-US" altLang="en-US">
                <a:latin typeface="Times" panose="02020603050405020304" pitchFamily="18" charset="0"/>
              </a:rPr>
              <a:t>. Palo Alto, CA: Dale Seymour Publications.</a:t>
            </a:r>
            <a:endParaRPr lang="en-US" altLang="en-US"/>
          </a:p>
          <a:p>
            <a:endParaRPr lang="en-US" altLang="en-US"/>
          </a:p>
        </p:txBody>
      </p:sp>
    </p:spTree>
    <p:extLst>
      <p:ext uri="{BB962C8B-B14F-4D97-AF65-F5344CB8AC3E}">
        <p14:creationId xmlns:p14="http://schemas.microsoft.com/office/powerpoint/2010/main" val="31941358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eaLnBrk="0" hangingPunct="0">
              <a:defRPr sz="2000">
                <a:solidFill>
                  <a:schemeClr val="tx1"/>
                </a:solidFill>
                <a:latin typeface="Arial" panose="020B0604020202020204" pitchFamily="34" charset="0"/>
              </a:defRPr>
            </a:lvl1pPr>
            <a:lvl2pPr marL="742950" indent="-285750" defTabSz="967105" eaLnBrk="0" hangingPunct="0">
              <a:defRPr sz="2000">
                <a:solidFill>
                  <a:schemeClr val="tx1"/>
                </a:solidFill>
                <a:latin typeface="Arial" panose="020B0604020202020204" pitchFamily="34" charset="0"/>
              </a:defRPr>
            </a:lvl2pPr>
            <a:lvl3pPr marL="1143000" indent="-228600" defTabSz="967105" eaLnBrk="0" hangingPunct="0">
              <a:defRPr sz="2000">
                <a:solidFill>
                  <a:schemeClr val="tx1"/>
                </a:solidFill>
                <a:latin typeface="Arial" panose="020B0604020202020204" pitchFamily="34" charset="0"/>
              </a:defRPr>
            </a:lvl3pPr>
            <a:lvl4pPr marL="1600200" indent="-228600" defTabSz="967105" eaLnBrk="0" hangingPunct="0">
              <a:defRPr sz="2000">
                <a:solidFill>
                  <a:schemeClr val="tx1"/>
                </a:solidFill>
                <a:latin typeface="Arial" panose="020B0604020202020204" pitchFamily="34" charset="0"/>
              </a:defRPr>
            </a:lvl4pPr>
            <a:lvl5pPr marL="2057400" indent="-228600" defTabSz="967105" eaLnBrk="0" hangingPunct="0">
              <a:defRPr sz="20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2000">
                <a:solidFill>
                  <a:schemeClr val="tx1"/>
                </a:solidFill>
                <a:latin typeface="Arial" panose="020B0604020202020204" pitchFamily="34" charset="0"/>
              </a:defRPr>
            </a:lvl9pPr>
          </a:lstStyle>
          <a:p>
            <a:fld id="{236FADBB-EF65-4C1C-ABE5-0D529B801EEA}" type="slidenum">
              <a:rPr lang="en-US" altLang="en-US" sz="1300">
                <a:latin typeface="Times New Roman" panose="02020603050405020304" pitchFamily="18" charset="0"/>
              </a:rPr>
              <a:t>103</a:t>
            </a:fld>
            <a:endParaRPr lang="en-US" altLang="en-US" sz="1300">
              <a:latin typeface="Times New Roman" panose="02020603050405020304" pitchFamily="18" charset="0"/>
            </a:endParaRPr>
          </a:p>
        </p:txBody>
      </p:sp>
      <p:sp>
        <p:nvSpPr>
          <p:cNvPr id="104451" name="Rectangle 2"/>
          <p:cNvSpPr>
            <a:spLocks noGrp="1" noRot="1" noChangeAspect="1" noChangeArrowheads="1" noTextEdit="1"/>
          </p:cNvSpPr>
          <p:nvPr>
            <p:ph type="sldImg"/>
          </p:nvPr>
        </p:nvSpPr>
        <p:spPr>
          <a:xfrm>
            <a:off x="5200650" y="642938"/>
            <a:ext cx="2371725" cy="1736725"/>
          </a:xfrm>
        </p:spPr>
      </p:sp>
      <p:sp>
        <p:nvSpPr>
          <p:cNvPr id="1044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5744910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7105" eaLnBrk="0" hangingPunct="0">
              <a:defRPr sz="2000">
                <a:solidFill>
                  <a:schemeClr val="tx1"/>
                </a:solidFill>
                <a:latin typeface="Arial" panose="020B0604020202020204" pitchFamily="34" charset="0"/>
              </a:defRPr>
            </a:lvl1pPr>
            <a:lvl2pPr marL="742950" indent="-285750" defTabSz="967105" eaLnBrk="0" hangingPunct="0">
              <a:defRPr sz="2000">
                <a:solidFill>
                  <a:schemeClr val="tx1"/>
                </a:solidFill>
                <a:latin typeface="Arial" panose="020B0604020202020204" pitchFamily="34" charset="0"/>
              </a:defRPr>
            </a:lvl2pPr>
            <a:lvl3pPr marL="1143000" indent="-228600" defTabSz="967105" eaLnBrk="0" hangingPunct="0">
              <a:defRPr sz="2000">
                <a:solidFill>
                  <a:schemeClr val="tx1"/>
                </a:solidFill>
                <a:latin typeface="Arial" panose="020B0604020202020204" pitchFamily="34" charset="0"/>
              </a:defRPr>
            </a:lvl3pPr>
            <a:lvl4pPr marL="1600200" indent="-228600" defTabSz="967105" eaLnBrk="0" hangingPunct="0">
              <a:defRPr sz="2000">
                <a:solidFill>
                  <a:schemeClr val="tx1"/>
                </a:solidFill>
                <a:latin typeface="Arial" panose="020B0604020202020204" pitchFamily="34" charset="0"/>
              </a:defRPr>
            </a:lvl4pPr>
            <a:lvl5pPr marL="2057400" indent="-228600" defTabSz="967105" eaLnBrk="0" hangingPunct="0">
              <a:defRPr sz="2000">
                <a:solidFill>
                  <a:schemeClr val="tx1"/>
                </a:solidFill>
                <a:latin typeface="Arial" panose="020B0604020202020204" pitchFamily="34" charset="0"/>
              </a:defRPr>
            </a:lvl5pPr>
            <a:lvl6pPr marL="2514600" indent="-228600" defTabSz="967105" eaLnBrk="0" fontAlgn="base" hangingPunct="0">
              <a:spcBef>
                <a:spcPct val="0"/>
              </a:spcBef>
              <a:spcAft>
                <a:spcPct val="0"/>
              </a:spcAft>
              <a:defRPr sz="2000">
                <a:solidFill>
                  <a:schemeClr val="tx1"/>
                </a:solidFill>
                <a:latin typeface="Arial" panose="020B0604020202020204" pitchFamily="34" charset="0"/>
              </a:defRPr>
            </a:lvl6pPr>
            <a:lvl7pPr marL="2971800" indent="-228600" defTabSz="967105" eaLnBrk="0" fontAlgn="base" hangingPunct="0">
              <a:spcBef>
                <a:spcPct val="0"/>
              </a:spcBef>
              <a:spcAft>
                <a:spcPct val="0"/>
              </a:spcAft>
              <a:defRPr sz="2000">
                <a:solidFill>
                  <a:schemeClr val="tx1"/>
                </a:solidFill>
                <a:latin typeface="Arial" panose="020B0604020202020204" pitchFamily="34" charset="0"/>
              </a:defRPr>
            </a:lvl7pPr>
            <a:lvl8pPr marL="3429000" indent="-228600" defTabSz="967105" eaLnBrk="0" fontAlgn="base" hangingPunct="0">
              <a:spcBef>
                <a:spcPct val="0"/>
              </a:spcBef>
              <a:spcAft>
                <a:spcPct val="0"/>
              </a:spcAft>
              <a:defRPr sz="2000">
                <a:solidFill>
                  <a:schemeClr val="tx1"/>
                </a:solidFill>
                <a:latin typeface="Arial" panose="020B0604020202020204" pitchFamily="34" charset="0"/>
              </a:defRPr>
            </a:lvl8pPr>
            <a:lvl9pPr marL="3886200" indent="-228600" defTabSz="967105" eaLnBrk="0" fontAlgn="base" hangingPunct="0">
              <a:spcBef>
                <a:spcPct val="0"/>
              </a:spcBef>
              <a:spcAft>
                <a:spcPct val="0"/>
              </a:spcAft>
              <a:defRPr sz="2000">
                <a:solidFill>
                  <a:schemeClr val="tx1"/>
                </a:solidFill>
                <a:latin typeface="Arial" panose="020B0604020202020204" pitchFamily="34" charset="0"/>
              </a:defRPr>
            </a:lvl9pPr>
          </a:lstStyle>
          <a:p>
            <a:fld id="{E66B4ED5-B6ED-4573-AAA5-19363EBB33BD}" type="slidenum">
              <a:rPr lang="en-US" altLang="en-US" sz="1300">
                <a:latin typeface="Times New Roman" panose="02020603050405020304" pitchFamily="18" charset="0"/>
              </a:rPr>
              <a:t>104</a:t>
            </a:fld>
            <a:endParaRPr lang="en-US" altLang="en-US" sz="1300">
              <a:latin typeface="Times New Roman" panose="02020603050405020304" pitchFamily="18" charset="0"/>
            </a:endParaRPr>
          </a:p>
        </p:txBody>
      </p:sp>
      <p:sp>
        <p:nvSpPr>
          <p:cNvPr id="106499" name="Rectangle 2"/>
          <p:cNvSpPr>
            <a:spLocks noGrp="1" noRot="1" noChangeAspect="1" noChangeArrowheads="1" noTextEdit="1"/>
          </p:cNvSpPr>
          <p:nvPr>
            <p:ph type="sldImg"/>
          </p:nvPr>
        </p:nvSpPr>
        <p:spPr>
          <a:xfrm>
            <a:off x="5200650" y="642938"/>
            <a:ext cx="2371725" cy="1736725"/>
          </a:xfrm>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extLst>
      <p:ext uri="{BB962C8B-B14F-4D97-AF65-F5344CB8AC3E}">
        <p14:creationId xmlns:p14="http://schemas.microsoft.com/office/powerpoint/2010/main" val="304796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702468" y="2125980"/>
            <a:ext cx="7961312"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404937" y="3840480"/>
            <a:ext cx="6556375"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A40020"/>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p:txBody>
          <a:bodyPr lIns="0" tIns="0" rIns="0" bIns="0"/>
          <a:lstStyle>
            <a:lvl1pPr>
              <a:defRPr sz="2000" b="0"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A40020"/>
                </a:solidFill>
                <a:latin typeface="Times New Roman" panose="02020603050405020304"/>
                <a:cs typeface="Times New Roman" panose="02020603050405020304"/>
              </a:defRPr>
            </a:lvl1pPr>
          </a:lstStyle>
          <a:p>
            <a:endParaRPr/>
          </a:p>
        </p:txBody>
      </p:sp>
      <p:sp>
        <p:nvSpPr>
          <p:cNvPr id="3" name="Holder 3"/>
          <p:cNvSpPr>
            <a:spLocks noGrp="1"/>
          </p:cNvSpPr>
          <p:nvPr>
            <p:ph sz="half" idx="2"/>
          </p:nvPr>
        </p:nvSpPr>
        <p:spPr>
          <a:xfrm>
            <a:off x="468312" y="1577340"/>
            <a:ext cx="4074318"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823618" y="1577340"/>
            <a:ext cx="4074318"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0" i="0">
                <a:solidFill>
                  <a:srgbClr val="A40020"/>
                </a:solidFill>
                <a:latin typeface="Times New Roman" panose="02020603050405020304"/>
                <a:cs typeface="Times New Roman" panose="020206030504050203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68011" y="457200"/>
            <a:ext cx="8424196" cy="1371600"/>
          </a:xfrm>
        </p:spPr>
        <p:txBody>
          <a:bodyPr/>
          <a:lstStyle/>
          <a:p>
            <a:r>
              <a:rPr lang="en-US"/>
              <a:t>Click to edit Master title style</a:t>
            </a:r>
            <a:endParaRPr lang="en-IN"/>
          </a:p>
        </p:txBody>
      </p:sp>
      <p:sp>
        <p:nvSpPr>
          <p:cNvPr id="3" name="Text Placeholder 2"/>
          <p:cNvSpPr>
            <a:spLocks noGrp="1"/>
          </p:cNvSpPr>
          <p:nvPr>
            <p:ph type="body" sz="half" idx="1"/>
          </p:nvPr>
        </p:nvSpPr>
        <p:spPr>
          <a:xfrm>
            <a:off x="468011" y="1981200"/>
            <a:ext cx="4134096"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758111" y="1981200"/>
            <a:ext cx="4134096" cy="3886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Rectangle 2"/>
          <p:cNvSpPr>
            <a:spLocks noGrp="1" noChangeArrowheads="1"/>
          </p:cNvSpPr>
          <p:nvPr>
            <p:ph type="ftr" sz="quarter" idx="10"/>
          </p:nvPr>
        </p:nvSpPr>
        <p:spPr/>
        <p:txBody>
          <a:bodyPr/>
          <a:lstStyle>
            <a:lvl1pPr>
              <a:defRPr/>
            </a:lvl1pPr>
          </a:lstStyle>
          <a:p>
            <a:pPr>
              <a:defRPr/>
            </a:pPr>
            <a:endParaRPr lang="en-US" altLang="en-US"/>
          </a:p>
        </p:txBody>
      </p:sp>
      <p:sp>
        <p:nvSpPr>
          <p:cNvPr id="6" name="Rectangle 3"/>
          <p:cNvSpPr>
            <a:spLocks noGrp="1" noChangeArrowheads="1"/>
          </p:cNvSpPr>
          <p:nvPr>
            <p:ph type="sldNum" sz="quarter" idx="11"/>
          </p:nvPr>
        </p:nvSpPr>
        <p:spPr/>
        <p:txBody>
          <a:bodyPr/>
          <a:lstStyle>
            <a:lvl1pPr>
              <a:defRPr/>
            </a:lvl1pPr>
          </a:lstStyle>
          <a:p>
            <a:pPr>
              <a:defRPr/>
            </a:pPr>
            <a:fld id="{8C9CEE1A-2EAA-4307-A587-0FD22C1CD022}" type="slidenum">
              <a:rPr lang="en-US" altLang="en-US"/>
              <a:t>‹#›</a:t>
            </a:fld>
            <a:endParaRPr lang="en-US" altLang="en-US"/>
          </a:p>
        </p:txBody>
      </p:sp>
      <p:sp>
        <p:nvSpPr>
          <p:cNvPr id="7" name="Rectangle 16"/>
          <p:cNvSpPr>
            <a:spLocks noGrp="1" noChangeArrowheads="1"/>
          </p:cNvSpPr>
          <p:nvPr>
            <p:ph type="dt" sz="half" idx="12"/>
          </p:nvPr>
        </p:nvSpPr>
        <p:spPr/>
        <p:txBody>
          <a:bodyPr/>
          <a:lstStyle>
            <a:lvl1pPr>
              <a:defRPr/>
            </a:lvl1pPr>
          </a:lstStyle>
          <a:p>
            <a:pPr>
              <a:defRPr/>
            </a:pPr>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12"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0"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8" cstate="print"/>
          <a:stretch>
            <a:fillRect/>
          </a:stretch>
        </p:blipFill>
        <p:spPr>
          <a:xfrm>
            <a:off x="0" y="0"/>
            <a:ext cx="9361932" cy="6858000"/>
          </a:xfrm>
          <a:prstGeom prst="rect">
            <a:avLst/>
          </a:prstGeom>
        </p:spPr>
      </p:pic>
      <p:pic>
        <p:nvPicPr>
          <p:cNvPr id="17" name="bg object 17"/>
          <p:cNvPicPr/>
          <p:nvPr/>
        </p:nvPicPr>
        <p:blipFill>
          <a:blip r:embed="rId9" cstate="print"/>
          <a:stretch>
            <a:fillRect/>
          </a:stretch>
        </p:blipFill>
        <p:spPr>
          <a:xfrm>
            <a:off x="0" y="359"/>
            <a:ext cx="9361931" cy="1028700"/>
          </a:xfrm>
          <a:prstGeom prst="rect">
            <a:avLst/>
          </a:prstGeom>
        </p:spPr>
      </p:pic>
      <p:pic>
        <p:nvPicPr>
          <p:cNvPr id="18" name="bg object 18"/>
          <p:cNvPicPr/>
          <p:nvPr/>
        </p:nvPicPr>
        <p:blipFill>
          <a:blip r:embed="rId10" cstate="print"/>
          <a:stretch>
            <a:fillRect/>
          </a:stretch>
        </p:blipFill>
        <p:spPr>
          <a:xfrm>
            <a:off x="4505467" y="0"/>
            <a:ext cx="4856463" cy="599948"/>
          </a:xfrm>
          <a:prstGeom prst="rect">
            <a:avLst/>
          </a:prstGeom>
        </p:spPr>
      </p:pic>
      <p:pic>
        <p:nvPicPr>
          <p:cNvPr id="19" name="bg object 19"/>
          <p:cNvPicPr/>
          <p:nvPr/>
        </p:nvPicPr>
        <p:blipFill>
          <a:blip r:embed="rId11" cstate="print"/>
          <a:stretch>
            <a:fillRect/>
          </a:stretch>
        </p:blipFill>
        <p:spPr>
          <a:xfrm>
            <a:off x="0" y="0"/>
            <a:ext cx="9287417" cy="1025778"/>
          </a:xfrm>
          <a:prstGeom prst="rect">
            <a:avLst/>
          </a:prstGeom>
        </p:spPr>
      </p:pic>
      <p:pic>
        <p:nvPicPr>
          <p:cNvPr id="20" name="bg object 20"/>
          <p:cNvPicPr/>
          <p:nvPr/>
        </p:nvPicPr>
        <p:blipFill>
          <a:blip r:embed="rId12" cstate="print"/>
          <a:stretch>
            <a:fillRect/>
          </a:stretch>
        </p:blipFill>
        <p:spPr>
          <a:xfrm>
            <a:off x="-1025" y="47117"/>
            <a:ext cx="9363592" cy="912240"/>
          </a:xfrm>
          <a:prstGeom prst="rect">
            <a:avLst/>
          </a:prstGeom>
        </p:spPr>
      </p:pic>
      <p:sp>
        <p:nvSpPr>
          <p:cNvPr id="2" name="Holder 2"/>
          <p:cNvSpPr>
            <a:spLocks noGrp="1"/>
          </p:cNvSpPr>
          <p:nvPr>
            <p:ph type="title"/>
          </p:nvPr>
        </p:nvSpPr>
        <p:spPr>
          <a:xfrm>
            <a:off x="447649" y="776731"/>
            <a:ext cx="4102735" cy="635000"/>
          </a:xfrm>
          <a:prstGeom prst="rect">
            <a:avLst/>
          </a:prstGeom>
        </p:spPr>
        <p:txBody>
          <a:bodyPr wrap="square" lIns="0" tIns="0" rIns="0" bIns="0">
            <a:spAutoFit/>
          </a:bodyPr>
          <a:lstStyle>
            <a:lvl1pPr>
              <a:defRPr sz="4000" b="0" i="0">
                <a:solidFill>
                  <a:srgbClr val="A40020"/>
                </a:solidFill>
                <a:latin typeface="Times New Roman" panose="02020603050405020304"/>
                <a:cs typeface="Times New Roman" panose="02020603050405020304"/>
              </a:defRPr>
            </a:lvl1pPr>
          </a:lstStyle>
          <a:p>
            <a:endParaRPr/>
          </a:p>
        </p:txBody>
      </p:sp>
      <p:sp>
        <p:nvSpPr>
          <p:cNvPr id="3" name="Holder 3"/>
          <p:cNvSpPr>
            <a:spLocks noGrp="1"/>
          </p:cNvSpPr>
          <p:nvPr>
            <p:ph type="body" idx="1"/>
          </p:nvPr>
        </p:nvSpPr>
        <p:spPr>
          <a:xfrm>
            <a:off x="533857" y="1477289"/>
            <a:ext cx="8298535" cy="2433954"/>
          </a:xfrm>
          <a:prstGeom prst="rect">
            <a:avLst/>
          </a:prstGeom>
        </p:spPr>
        <p:txBody>
          <a:bodyPr wrap="square" lIns="0" tIns="0" rIns="0" bIns="0">
            <a:spAutoFit/>
          </a:bodyPr>
          <a:lstStyle>
            <a:lvl1pPr>
              <a:defRPr sz="2000" b="0" i="0">
                <a:solidFill>
                  <a:schemeClr val="tx1"/>
                </a:solidFill>
                <a:latin typeface="Times New Roman" panose="02020603050405020304"/>
                <a:cs typeface="Times New Roman" panose="02020603050405020304"/>
              </a:defRPr>
            </a:lvl1pPr>
          </a:lstStyle>
          <a:p>
            <a:endParaRPr/>
          </a:p>
        </p:txBody>
      </p:sp>
      <p:sp>
        <p:nvSpPr>
          <p:cNvPr id="4" name="Holder 4"/>
          <p:cNvSpPr>
            <a:spLocks noGrp="1"/>
          </p:cNvSpPr>
          <p:nvPr>
            <p:ph type="ftr" sz="quarter" idx="5"/>
          </p:nvPr>
        </p:nvSpPr>
        <p:spPr>
          <a:xfrm>
            <a:off x="3184525" y="6377940"/>
            <a:ext cx="299720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68312" y="6377940"/>
            <a:ext cx="2154237"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12/15/2022</a:t>
            </a:fld>
            <a:endParaRPr lang="en-US"/>
          </a:p>
        </p:txBody>
      </p:sp>
      <p:sp>
        <p:nvSpPr>
          <p:cNvPr id="6" name="Holder 6"/>
          <p:cNvSpPr>
            <a:spLocks noGrp="1"/>
          </p:cNvSpPr>
          <p:nvPr>
            <p:ph type="sldNum" sz="quarter" idx="7"/>
          </p:nvPr>
        </p:nvSpPr>
        <p:spPr>
          <a:xfrm>
            <a:off x="6743700" y="6377940"/>
            <a:ext cx="2154237"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2.png"/><Relationship Id="rId7" Type="http://schemas.openxmlformats.org/officeDocument/2006/relationships/image" Target="../media/image9.jp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50.emf"/><Relationship Id="rId4" Type="http://schemas.openxmlformats.org/officeDocument/2006/relationships/oleObject" Target="../embeddings/oleObject3.bin"/></Relationships>
</file>

<file path=ppt/slides/_rels/slide104.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53.wmf"/><Relationship Id="rId5" Type="http://schemas.openxmlformats.org/officeDocument/2006/relationships/oleObject" Target="../embeddings/oleObject5.bin"/><Relationship Id="rId4" Type="http://schemas.openxmlformats.org/officeDocument/2006/relationships/image" Target="../media/image52.emf"/></Relationships>
</file>

<file path=ppt/slides/_rels/slide10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hyperlink" Target="https://cran.r-project.org/web/packages/datasauRus/vignettes/Datasaurus.html"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4.emf"/></Relationships>
</file>

<file path=ppt/slides/_rels/slide109.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76.emf"/><Relationship Id="rId4" Type="http://schemas.openxmlformats.org/officeDocument/2006/relationships/oleObject" Target="../embeddings/oleObject8.bin"/></Relationships>
</file>

<file path=ppt/slides/_rels/slide1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11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slideLayout" Target="../slideLayouts/slideLayout5.xml"/><Relationship Id="rId1" Type="http://schemas.openxmlformats.org/officeDocument/2006/relationships/vmlDrawing" Target="../drawings/vmlDrawing7.vml"/><Relationship Id="rId5" Type="http://schemas.openxmlformats.org/officeDocument/2006/relationships/image" Target="../media/image50.emf"/><Relationship Id="rId4" Type="http://schemas.openxmlformats.org/officeDocument/2006/relationships/oleObject" Target="../embeddings/oleObject9.bin"/></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3.emf"/><Relationship Id="rId4" Type="http://schemas.openxmlformats.org/officeDocument/2006/relationships/oleObject" Target="../embeddings/oleObject10.bin"/></Relationships>
</file>

<file path=ppt/slides/_rels/slide11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84.emf"/><Relationship Id="rId5" Type="http://schemas.openxmlformats.org/officeDocument/2006/relationships/oleObject" Target="../embeddings/oleObject11.bin"/><Relationship Id="rId4" Type="http://schemas.openxmlformats.org/officeDocument/2006/relationships/image" Target="../media/image11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12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hyperlink" Target="https://artofstat.com/web-apps" TargetMode="External"/><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mailto:tanujitisi@gmail,com" TargetMode="Externa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8.emf"/><Relationship Id="rId4" Type="http://schemas.openxmlformats.org/officeDocument/2006/relationships/oleObject" Target="../embeddings/oleObject1.bin"/></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8" y="0"/>
            <a:ext cx="9363710" cy="6858000"/>
            <a:chOff x="-1028" y="0"/>
            <a:chExt cx="9363710" cy="6858000"/>
          </a:xfrm>
        </p:grpSpPr>
        <p:pic>
          <p:nvPicPr>
            <p:cNvPr id="3" name="object 3"/>
            <p:cNvPicPr/>
            <p:nvPr/>
          </p:nvPicPr>
          <p:blipFill>
            <a:blip r:embed="rId2" cstate="print"/>
            <a:stretch>
              <a:fillRect/>
            </a:stretch>
          </p:blipFill>
          <p:spPr>
            <a:xfrm>
              <a:off x="0" y="0"/>
              <a:ext cx="9361932" cy="6858000"/>
            </a:xfrm>
            <a:prstGeom prst="rect">
              <a:avLst/>
            </a:prstGeom>
          </p:spPr>
        </p:pic>
        <p:pic>
          <p:nvPicPr>
            <p:cNvPr id="4" name="object 4"/>
            <p:cNvPicPr/>
            <p:nvPr/>
          </p:nvPicPr>
          <p:blipFill>
            <a:blip r:embed="rId3" cstate="print"/>
            <a:stretch>
              <a:fillRect/>
            </a:stretch>
          </p:blipFill>
          <p:spPr>
            <a:xfrm>
              <a:off x="0" y="359"/>
              <a:ext cx="9361931" cy="1028700"/>
            </a:xfrm>
            <a:prstGeom prst="rect">
              <a:avLst/>
            </a:prstGeom>
          </p:spPr>
        </p:pic>
        <p:pic>
          <p:nvPicPr>
            <p:cNvPr id="5" name="object 5"/>
            <p:cNvPicPr/>
            <p:nvPr/>
          </p:nvPicPr>
          <p:blipFill>
            <a:blip r:embed="rId4" cstate="print"/>
            <a:stretch>
              <a:fillRect/>
            </a:stretch>
          </p:blipFill>
          <p:spPr>
            <a:xfrm>
              <a:off x="4505467" y="0"/>
              <a:ext cx="4856463" cy="599948"/>
            </a:xfrm>
            <a:prstGeom prst="rect">
              <a:avLst/>
            </a:prstGeom>
          </p:spPr>
        </p:pic>
        <p:pic>
          <p:nvPicPr>
            <p:cNvPr id="6" name="object 6"/>
            <p:cNvPicPr/>
            <p:nvPr/>
          </p:nvPicPr>
          <p:blipFill>
            <a:blip r:embed="rId5" cstate="print"/>
            <a:stretch>
              <a:fillRect/>
            </a:stretch>
          </p:blipFill>
          <p:spPr>
            <a:xfrm>
              <a:off x="0" y="0"/>
              <a:ext cx="9287417" cy="1025778"/>
            </a:xfrm>
            <a:prstGeom prst="rect">
              <a:avLst/>
            </a:prstGeom>
          </p:spPr>
        </p:pic>
        <p:pic>
          <p:nvPicPr>
            <p:cNvPr id="7" name="object 7"/>
            <p:cNvPicPr/>
            <p:nvPr/>
          </p:nvPicPr>
          <p:blipFill>
            <a:blip r:embed="rId6" cstate="print"/>
            <a:stretch>
              <a:fillRect/>
            </a:stretch>
          </p:blipFill>
          <p:spPr>
            <a:xfrm>
              <a:off x="-1028" y="47117"/>
              <a:ext cx="9363595" cy="912240"/>
            </a:xfrm>
            <a:prstGeom prst="rect">
              <a:avLst/>
            </a:prstGeom>
          </p:spPr>
        </p:pic>
      </p:grpSp>
      <p:sp>
        <p:nvSpPr>
          <p:cNvPr id="8" name="object 8"/>
          <p:cNvSpPr txBox="1">
            <a:spLocks noGrp="1"/>
          </p:cNvSpPr>
          <p:nvPr>
            <p:ph type="title"/>
          </p:nvPr>
        </p:nvSpPr>
        <p:spPr>
          <a:xfrm>
            <a:off x="1400482" y="3239902"/>
            <a:ext cx="6778674" cy="750847"/>
          </a:xfrm>
          <a:prstGeom prst="rect">
            <a:avLst/>
          </a:prstGeom>
        </p:spPr>
        <p:txBody>
          <a:bodyPr vert="horz" wrap="square" lIns="0" tIns="12065" rIns="0" bIns="0" rtlCol="0" anchor="t">
            <a:spAutoFit/>
          </a:bodyPr>
          <a:lstStyle/>
          <a:p>
            <a:pPr marL="12700" marR="5080" indent="1158240" algn="ctr">
              <a:lnSpc>
                <a:spcPct val="120000"/>
              </a:lnSpc>
              <a:spcBef>
                <a:spcPts val="95"/>
              </a:spcBef>
            </a:pPr>
            <a:r>
              <a:rPr lang="en-US" sz="2000" b="1" i="1" spc="5" dirty="0">
                <a:solidFill>
                  <a:srgbClr val="FFFF00"/>
                </a:solidFill>
                <a:latin typeface="Constantia" panose="02030602050306030303"/>
                <a:cs typeface="Constantia" panose="02030602050306030303"/>
                <a:sym typeface="+mn-ea"/>
              </a:rPr>
              <a:t/>
            </a:r>
            <a:br>
              <a:rPr lang="en-US" sz="2000" b="1" i="1" spc="5" dirty="0">
                <a:solidFill>
                  <a:srgbClr val="FFFF00"/>
                </a:solidFill>
                <a:latin typeface="Constantia" panose="02030602050306030303"/>
                <a:cs typeface="Constantia" panose="02030602050306030303"/>
                <a:sym typeface="+mn-ea"/>
              </a:rPr>
            </a:br>
            <a:r>
              <a:rPr lang="en-US" sz="2000" b="1" i="1" dirty="0" smtClean="0">
                <a:solidFill>
                  <a:srgbClr val="FFFF00"/>
                </a:solidFill>
                <a:latin typeface="Constantia" panose="02030602050306030303"/>
                <a:cs typeface="Constantia" panose="02030602050306030303"/>
                <a:sym typeface="+mn-ea"/>
              </a:rPr>
              <a:t>Statistical </a:t>
            </a:r>
            <a:r>
              <a:rPr sz="2000" b="1" i="1" dirty="0">
                <a:solidFill>
                  <a:srgbClr val="FFFF00"/>
                </a:solidFill>
                <a:latin typeface="Constantia" panose="02030602050306030303"/>
                <a:cs typeface="Constantia" panose="02030602050306030303"/>
                <a:sym typeface="+mn-ea"/>
              </a:rPr>
              <a:t>Data Analysis</a:t>
            </a:r>
            <a:r>
              <a:rPr lang="en-US" sz="2000" b="1" i="1" dirty="0">
                <a:solidFill>
                  <a:srgbClr val="FFFF00"/>
                </a:solidFill>
                <a:latin typeface="Constantia" panose="02030602050306030303"/>
                <a:cs typeface="Constantia" panose="02030602050306030303"/>
                <a:sym typeface="+mn-ea"/>
              </a:rPr>
              <a:t> </a:t>
            </a:r>
            <a:endParaRPr sz="2000" dirty="0">
              <a:latin typeface="Constantia" panose="02030602050306030303"/>
              <a:cs typeface="Constantia" panose="02030602050306030303"/>
            </a:endParaRPr>
          </a:p>
        </p:txBody>
      </p:sp>
      <p:sp>
        <p:nvSpPr>
          <p:cNvPr id="11" name="Text Box 10"/>
          <p:cNvSpPr txBox="1"/>
          <p:nvPr/>
        </p:nvSpPr>
        <p:spPr>
          <a:xfrm>
            <a:off x="1483995" y="968375"/>
            <a:ext cx="6701155" cy="1568450"/>
          </a:xfrm>
          <a:prstGeom prst="rect">
            <a:avLst/>
          </a:prstGeom>
          <a:noFill/>
        </p:spPr>
        <p:txBody>
          <a:bodyPr wrap="square" rtlCol="0">
            <a:spAutoFit/>
          </a:bodyPr>
          <a:lstStyle/>
          <a:p>
            <a:pPr algn="ctr"/>
            <a:r>
              <a:rPr lang="en-US" sz="3600" b="1">
                <a:solidFill>
                  <a:srgbClr val="FFFF00"/>
                </a:solidFill>
              </a:rPr>
              <a:t>RESEARCH METHODOLOGY AND DATA ANALYSIS</a:t>
            </a:r>
          </a:p>
          <a:p>
            <a:pPr algn="ctr"/>
            <a:r>
              <a:rPr lang="en-US" sz="2400" b="1">
                <a:solidFill>
                  <a:schemeClr val="bg1"/>
                </a:solidFill>
              </a:rPr>
              <a:t>Workshop conducted by KSTA and VTU </a:t>
            </a:r>
          </a:p>
        </p:txBody>
      </p:sp>
      <p:sp>
        <p:nvSpPr>
          <p:cNvPr id="12" name="Text Box 11"/>
          <p:cNvSpPr txBox="1"/>
          <p:nvPr/>
        </p:nvSpPr>
        <p:spPr>
          <a:xfrm>
            <a:off x="3085465" y="3056255"/>
            <a:ext cx="3042285" cy="368300"/>
          </a:xfrm>
          <a:prstGeom prst="rect">
            <a:avLst/>
          </a:prstGeom>
          <a:noFill/>
        </p:spPr>
        <p:txBody>
          <a:bodyPr wrap="square" lIns="91440" tIns="45720" rIns="91440" bIns="45720" rtlCol="0" anchor="t">
            <a:spAutoFit/>
          </a:bodyPr>
          <a:lstStyle/>
          <a:p>
            <a:pPr algn="ctr"/>
            <a:r>
              <a:rPr lang="en-US" b="1" i="1" spc="5" dirty="0">
                <a:solidFill>
                  <a:srgbClr val="FFFF00"/>
                </a:solidFill>
                <a:latin typeface="Constantia"/>
              </a:rPr>
              <a:t>Today's Topic</a:t>
            </a:r>
          </a:p>
        </p:txBody>
      </p:sp>
      <p:sp>
        <p:nvSpPr>
          <p:cNvPr id="13" name="Subtitle 12"/>
          <p:cNvSpPr>
            <a:spLocks noGrp="1"/>
          </p:cNvSpPr>
          <p:nvPr>
            <p:ph type="subTitle" idx="1"/>
          </p:nvPr>
        </p:nvSpPr>
        <p:spPr>
          <a:xfrm>
            <a:off x="895364" y="4811585"/>
            <a:ext cx="8041518" cy="1752600"/>
          </a:xfrm>
        </p:spPr>
        <p:txBody>
          <a:bodyPr vert="horz" lIns="0" tIns="45720" rIns="18288" bIns="45720" anchor="t">
            <a:normAutofit/>
          </a:bodyPr>
          <a:lstStyle/>
          <a:p>
            <a:pPr algn="ctr"/>
            <a:r>
              <a:rPr lang="en-US" sz="2400" b="1" dirty="0">
                <a:solidFill>
                  <a:srgbClr val="FFFFFF"/>
                </a:solidFill>
              </a:rPr>
              <a:t>Dr. Tanujit Chakraborty</a:t>
            </a:r>
            <a:endParaRPr lang="en-US" dirty="0"/>
          </a:p>
          <a:p>
            <a:pPr algn="ctr"/>
            <a:r>
              <a:rPr lang="en-US" i="1" dirty="0">
                <a:solidFill>
                  <a:srgbClr val="FFFFFF"/>
                </a:solidFill>
              </a:rPr>
              <a:t>Assistant Professor of Statistics @</a:t>
            </a:r>
            <a:r>
              <a:rPr lang="en-US" i="1" dirty="0">
                <a:solidFill>
                  <a:srgbClr val="FFFFFF"/>
                </a:solidFill>
                <a:sym typeface="+mn-ea"/>
              </a:rPr>
              <a:t> </a:t>
            </a:r>
            <a:r>
              <a:rPr lang="en-US" sz="2400" dirty="0">
                <a:solidFill>
                  <a:srgbClr val="FFFFFF"/>
                </a:solidFill>
              </a:rPr>
              <a:t>Sorbonne University</a:t>
            </a:r>
          </a:p>
          <a:p>
            <a:pPr algn="ctr"/>
            <a:r>
              <a:rPr lang="en-US" i="1" dirty="0" err="1">
                <a:solidFill>
                  <a:srgbClr val="FFFFFF"/>
                </a:solidFill>
                <a:sym typeface="+mn-ea"/>
              </a:rPr>
              <a:t>Mphasis</a:t>
            </a:r>
            <a:r>
              <a:rPr lang="en-US" i="1" dirty="0">
                <a:solidFill>
                  <a:srgbClr val="FFFFFF"/>
                </a:solidFill>
                <a:sym typeface="+mn-ea"/>
              </a:rPr>
              <a:t> Research Fellow @ </a:t>
            </a:r>
            <a:r>
              <a:rPr lang="en-US" sz="2400" dirty="0">
                <a:solidFill>
                  <a:srgbClr val="FFFFFF"/>
                </a:solidFill>
                <a:sym typeface="+mn-ea"/>
              </a:rPr>
              <a:t>IIIT </a:t>
            </a:r>
            <a:r>
              <a:rPr lang="en-US" sz="2400" dirty="0" smtClean="0">
                <a:solidFill>
                  <a:srgbClr val="FFFFFF"/>
                </a:solidFill>
                <a:sym typeface="+mn-ea"/>
              </a:rPr>
              <a:t>Bangalore</a:t>
            </a:r>
          </a:p>
          <a:p>
            <a:pPr algn="ctr"/>
            <a:r>
              <a:rPr lang="en-US" sz="2400" dirty="0" smtClean="0">
                <a:solidFill>
                  <a:srgbClr val="FFFFFF"/>
                </a:solidFill>
                <a:sym typeface="+mn-ea"/>
              </a:rPr>
              <a:t>GitHub</a:t>
            </a:r>
            <a:r>
              <a:rPr lang="en-US" sz="2400" dirty="0">
                <a:solidFill>
                  <a:srgbClr val="FFFFFF"/>
                </a:solidFill>
                <a:sym typeface="+mn-ea"/>
              </a:rPr>
              <a:t>: https://github.com/mad-stat/KSTA_Workshop</a:t>
            </a:r>
            <a:endParaRPr lang="en-US" sz="2400" dirty="0">
              <a:solidFill>
                <a:srgbClr val="FFFFFF"/>
              </a:solidFill>
            </a:endParaRPr>
          </a:p>
          <a:p>
            <a:pPr algn="ctr"/>
            <a:endParaRPr lang="en-US" sz="2400" i="1" dirty="0">
              <a:solidFill>
                <a:schemeClr val="bg2">
                  <a:lumMod val="90000"/>
                </a:schemeClr>
              </a:solidFill>
            </a:endParaRP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64110" y="3234118"/>
            <a:ext cx="1806434" cy="946950"/>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95364" y="3236700"/>
            <a:ext cx="1835955" cy="944367"/>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79" y="764793"/>
            <a:ext cx="3665220" cy="635000"/>
          </a:xfrm>
          <a:prstGeom prst="rect">
            <a:avLst/>
          </a:prstGeom>
        </p:spPr>
        <p:txBody>
          <a:bodyPr vert="horz" wrap="square" lIns="0" tIns="12065" rIns="0" bIns="0" rtlCol="0">
            <a:spAutoFit/>
          </a:bodyPr>
          <a:lstStyle/>
          <a:p>
            <a:pPr marL="12700">
              <a:lnSpc>
                <a:spcPct val="100000"/>
              </a:lnSpc>
              <a:spcBef>
                <a:spcPts val="95"/>
              </a:spcBef>
            </a:pPr>
            <a:r>
              <a:rPr spc="-5" dirty="0"/>
              <a:t>TRP:</a:t>
            </a:r>
            <a:r>
              <a:rPr spc="-225" dirty="0"/>
              <a:t> </a:t>
            </a:r>
            <a:r>
              <a:rPr spc="-5" dirty="0"/>
              <a:t>An e</a:t>
            </a:r>
            <a:r>
              <a:rPr spc="5" dirty="0"/>
              <a:t>x</a:t>
            </a:r>
            <a:r>
              <a:rPr spc="-5" dirty="0"/>
              <a:t>amp</a:t>
            </a:r>
            <a:r>
              <a:rPr dirty="0"/>
              <a:t>l</a:t>
            </a:r>
            <a:r>
              <a:rPr spc="-5" dirty="0"/>
              <a:t>e</a:t>
            </a:r>
          </a:p>
        </p:txBody>
      </p:sp>
      <p:sp>
        <p:nvSpPr>
          <p:cNvPr id="3" name="object 3"/>
          <p:cNvSpPr txBox="1"/>
          <p:nvPr/>
        </p:nvSpPr>
        <p:spPr>
          <a:xfrm>
            <a:off x="546912" y="1549115"/>
            <a:ext cx="8467090" cy="4714240"/>
          </a:xfrm>
          <a:prstGeom prst="rect">
            <a:avLst/>
          </a:prstGeom>
        </p:spPr>
        <p:txBody>
          <a:bodyPr vert="horz" wrap="square" lIns="0" tIns="73025" rIns="0" bIns="0" rtlCol="0">
            <a:spAutoFit/>
          </a:bodyPr>
          <a:lstStyle/>
          <a:p>
            <a:pPr marL="287020" indent="-274320">
              <a:lnSpc>
                <a:spcPct val="100000"/>
              </a:lnSpc>
              <a:spcBef>
                <a:spcPts val="575"/>
              </a:spcBef>
              <a:buClr>
                <a:srgbClr val="0AD0D9"/>
              </a:buClr>
              <a:buSzPct val="95000"/>
              <a:buFont typeface="Segoe UI Symbol" panose="020B0502040204020203"/>
              <a:buChar char="⚫"/>
              <a:tabLst>
                <a:tab pos="286385" algn="l"/>
                <a:tab pos="287020" algn="l"/>
              </a:tabLst>
            </a:pPr>
            <a:r>
              <a:rPr sz="2000" spc="-20" dirty="0">
                <a:latin typeface="Constantia" panose="02030602050306030303"/>
                <a:cs typeface="Constantia" panose="02030602050306030303"/>
              </a:rPr>
              <a:t>Television</a:t>
            </a:r>
            <a:r>
              <a:rPr sz="2000" spc="-75" dirty="0">
                <a:latin typeface="Constantia" panose="02030602050306030303"/>
                <a:cs typeface="Constantia" panose="02030602050306030303"/>
              </a:rPr>
              <a:t> </a:t>
            </a:r>
            <a:r>
              <a:rPr sz="2000" spc="-10" dirty="0">
                <a:latin typeface="Constantia" panose="02030602050306030303"/>
                <a:cs typeface="Constantia" panose="02030602050306030303"/>
              </a:rPr>
              <a:t>rating</a:t>
            </a:r>
            <a:r>
              <a:rPr sz="2000" spc="-60" dirty="0">
                <a:latin typeface="Constantia" panose="02030602050306030303"/>
                <a:cs typeface="Constantia" panose="02030602050306030303"/>
              </a:rPr>
              <a:t> </a:t>
            </a:r>
            <a:r>
              <a:rPr sz="2000" spc="-5" dirty="0">
                <a:latin typeface="Constantia" panose="02030602050306030303"/>
                <a:cs typeface="Constantia" panose="02030602050306030303"/>
              </a:rPr>
              <a:t>point</a:t>
            </a:r>
            <a:r>
              <a:rPr sz="2000" spc="-60" dirty="0">
                <a:latin typeface="Constantia" panose="02030602050306030303"/>
                <a:cs typeface="Constantia" panose="02030602050306030303"/>
              </a:rPr>
              <a:t> </a:t>
            </a:r>
            <a:r>
              <a:rPr sz="2000" dirty="0">
                <a:latin typeface="Constantia" panose="02030602050306030303"/>
                <a:cs typeface="Constantia" panose="02030602050306030303"/>
              </a:rPr>
              <a:t>(TRP)</a:t>
            </a:r>
            <a:r>
              <a:rPr sz="2000" spc="-5" dirty="0">
                <a:latin typeface="Constantia" panose="02030602050306030303"/>
                <a:cs typeface="Constantia" panose="02030602050306030303"/>
              </a:rPr>
              <a:t> is</a:t>
            </a:r>
            <a:r>
              <a:rPr sz="2000" spc="-95"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75" dirty="0">
                <a:latin typeface="Constantia" panose="02030602050306030303"/>
                <a:cs typeface="Constantia" panose="02030602050306030303"/>
              </a:rPr>
              <a:t> </a:t>
            </a:r>
            <a:r>
              <a:rPr sz="2000" spc="-10" dirty="0">
                <a:latin typeface="Constantia" panose="02030602050306030303"/>
                <a:cs typeface="Constantia" panose="02030602050306030303"/>
              </a:rPr>
              <a:t>tool</a:t>
            </a:r>
            <a:r>
              <a:rPr sz="2000" spc="-60" dirty="0">
                <a:latin typeface="Constantia" panose="02030602050306030303"/>
                <a:cs typeface="Constantia" panose="02030602050306030303"/>
              </a:rPr>
              <a:t> </a:t>
            </a:r>
            <a:r>
              <a:rPr sz="2000" spc="-10" dirty="0">
                <a:latin typeface="Constantia" panose="02030602050306030303"/>
                <a:cs typeface="Constantia" panose="02030602050306030303"/>
              </a:rPr>
              <a:t>provided</a:t>
            </a:r>
            <a:endParaRPr sz="2000">
              <a:latin typeface="Constantia" panose="02030602050306030303"/>
              <a:cs typeface="Constantia" panose="02030602050306030303"/>
            </a:endParaRPr>
          </a:p>
          <a:p>
            <a:pPr marL="327660">
              <a:lnSpc>
                <a:spcPct val="100000"/>
              </a:lnSpc>
              <a:spcBef>
                <a:spcPts val="480"/>
              </a:spcBef>
            </a:pPr>
            <a:r>
              <a:rPr sz="2000" spc="-10" dirty="0">
                <a:latin typeface="Constantia" panose="02030602050306030303"/>
                <a:cs typeface="Constantia" panose="02030602050306030303"/>
              </a:rPr>
              <a:t>to</a:t>
            </a:r>
            <a:r>
              <a:rPr sz="2000" spc="-80" dirty="0">
                <a:latin typeface="Constantia" panose="02030602050306030303"/>
                <a:cs typeface="Constantia" panose="02030602050306030303"/>
              </a:rPr>
              <a:t> </a:t>
            </a:r>
            <a:r>
              <a:rPr sz="2000" spc="-15" dirty="0">
                <a:latin typeface="Constantia" panose="02030602050306030303"/>
                <a:cs typeface="Constantia" panose="02030602050306030303"/>
              </a:rPr>
              <a:t>judge</a:t>
            </a:r>
            <a:r>
              <a:rPr sz="2000" spc="-120" dirty="0">
                <a:latin typeface="Constantia" panose="02030602050306030303"/>
                <a:cs typeface="Constantia" panose="02030602050306030303"/>
              </a:rPr>
              <a:t> </a:t>
            </a:r>
            <a:r>
              <a:rPr sz="2000" spc="-5" dirty="0">
                <a:latin typeface="Constantia" panose="02030602050306030303"/>
                <a:cs typeface="Constantia" panose="02030602050306030303"/>
              </a:rPr>
              <a:t>which</a:t>
            </a:r>
            <a:r>
              <a:rPr sz="2000" spc="-60" dirty="0">
                <a:latin typeface="Constantia" panose="02030602050306030303"/>
                <a:cs typeface="Constantia" panose="02030602050306030303"/>
              </a:rPr>
              <a:t> </a:t>
            </a:r>
            <a:r>
              <a:rPr sz="2000" spc="-10" dirty="0">
                <a:latin typeface="Constantia" panose="02030602050306030303"/>
                <a:cs typeface="Constantia" panose="02030602050306030303"/>
              </a:rPr>
              <a:t>programs</a:t>
            </a:r>
            <a:r>
              <a:rPr sz="2000" spc="-120" dirty="0">
                <a:latin typeface="Constantia" panose="02030602050306030303"/>
                <a:cs typeface="Constantia" panose="02030602050306030303"/>
              </a:rPr>
              <a:t> </a:t>
            </a:r>
            <a:r>
              <a:rPr sz="2000" spc="-10" dirty="0">
                <a:latin typeface="Constantia" panose="02030602050306030303"/>
                <a:cs typeface="Constantia" panose="02030602050306030303"/>
              </a:rPr>
              <a:t>are</a:t>
            </a:r>
            <a:r>
              <a:rPr sz="2000" spc="-105" dirty="0">
                <a:latin typeface="Constantia" panose="02030602050306030303"/>
                <a:cs typeface="Constantia" panose="02030602050306030303"/>
              </a:rPr>
              <a:t> </a:t>
            </a:r>
            <a:r>
              <a:rPr sz="2000" spc="-10" dirty="0">
                <a:latin typeface="Constantia" panose="02030602050306030303"/>
                <a:cs typeface="Constantia" panose="02030602050306030303"/>
              </a:rPr>
              <a:t>viewed</a:t>
            </a:r>
            <a:r>
              <a:rPr sz="2000" spc="-30" dirty="0">
                <a:latin typeface="Constantia" panose="02030602050306030303"/>
                <a:cs typeface="Constantia" panose="02030602050306030303"/>
              </a:rPr>
              <a:t> </a:t>
            </a:r>
            <a:r>
              <a:rPr sz="2000" spc="-5" dirty="0">
                <a:latin typeface="Constantia" panose="02030602050306030303"/>
                <a:cs typeface="Constantia" panose="02030602050306030303"/>
              </a:rPr>
              <a:t>the</a:t>
            </a:r>
            <a:r>
              <a:rPr sz="2000" spc="-60" dirty="0">
                <a:latin typeface="Constantia" panose="02030602050306030303"/>
                <a:cs typeface="Constantia" panose="02030602050306030303"/>
              </a:rPr>
              <a:t> </a:t>
            </a:r>
            <a:r>
              <a:rPr sz="2000" spc="-5" dirty="0">
                <a:latin typeface="Constantia" panose="02030602050306030303"/>
                <a:cs typeface="Constantia" panose="02030602050306030303"/>
              </a:rPr>
              <a:t>most.</a:t>
            </a:r>
            <a:endParaRPr sz="2000">
              <a:latin typeface="Constantia" panose="02030602050306030303"/>
              <a:cs typeface="Constantia" panose="02030602050306030303"/>
            </a:endParaRPr>
          </a:p>
          <a:p>
            <a:pPr marL="685800" marR="3039745" lvl="1" indent="-280670">
              <a:lnSpc>
                <a:spcPct val="120000"/>
              </a:lnSpc>
              <a:spcBef>
                <a:spcPts val="10"/>
              </a:spcBef>
              <a:buClr>
                <a:srgbClr val="0E6EC5"/>
              </a:buClr>
              <a:buSzPct val="83000"/>
              <a:buFont typeface="Segoe UI Symbol" panose="020B0502040204020203"/>
              <a:buChar char="⚫"/>
              <a:tabLst>
                <a:tab pos="652145" algn="l"/>
                <a:tab pos="652780" algn="l"/>
              </a:tabLst>
            </a:pPr>
            <a:r>
              <a:rPr sz="1800" spc="-5" dirty="0">
                <a:latin typeface="Constantia" panose="02030602050306030303"/>
                <a:cs typeface="Constantia" panose="02030602050306030303"/>
              </a:rPr>
              <a:t>This</a:t>
            </a:r>
            <a:r>
              <a:rPr sz="1800" spc="-105" dirty="0">
                <a:latin typeface="Constantia" panose="02030602050306030303"/>
                <a:cs typeface="Constantia" panose="02030602050306030303"/>
              </a:rPr>
              <a:t> </a:t>
            </a:r>
            <a:r>
              <a:rPr sz="1800" spc="-15" dirty="0">
                <a:latin typeface="Constantia" panose="02030602050306030303"/>
                <a:cs typeface="Constantia" panose="02030602050306030303"/>
              </a:rPr>
              <a:t>gives</a:t>
            </a:r>
            <a:r>
              <a:rPr sz="1800" spc="-60" dirty="0">
                <a:latin typeface="Constantia" panose="02030602050306030303"/>
                <a:cs typeface="Constantia" panose="02030602050306030303"/>
              </a:rPr>
              <a:t> </a:t>
            </a:r>
            <a:r>
              <a:rPr sz="1800" spc="-5" dirty="0">
                <a:latin typeface="Constantia" panose="02030602050306030303"/>
                <a:cs typeface="Constantia" panose="02030602050306030303"/>
              </a:rPr>
              <a:t>us</a:t>
            </a:r>
            <a:r>
              <a:rPr sz="1800" spc="-90" dirty="0">
                <a:latin typeface="Constantia" panose="02030602050306030303"/>
                <a:cs typeface="Constantia" panose="02030602050306030303"/>
              </a:rPr>
              <a:t> </a:t>
            </a:r>
            <a:r>
              <a:rPr sz="1800" dirty="0">
                <a:latin typeface="Constantia" panose="02030602050306030303"/>
                <a:cs typeface="Constantia" panose="02030602050306030303"/>
              </a:rPr>
              <a:t>an</a:t>
            </a:r>
            <a:r>
              <a:rPr sz="1800" spc="-35" dirty="0">
                <a:latin typeface="Constantia" panose="02030602050306030303"/>
                <a:cs typeface="Constantia" panose="02030602050306030303"/>
              </a:rPr>
              <a:t> </a:t>
            </a:r>
            <a:r>
              <a:rPr sz="1800" spc="-5" dirty="0">
                <a:latin typeface="Constantia" panose="02030602050306030303"/>
                <a:cs typeface="Constantia" panose="02030602050306030303"/>
              </a:rPr>
              <a:t>index</a:t>
            </a:r>
            <a:r>
              <a:rPr sz="1800" spc="-75" dirty="0">
                <a:latin typeface="Constantia" panose="02030602050306030303"/>
                <a:cs typeface="Constantia" panose="02030602050306030303"/>
              </a:rPr>
              <a:t> </a:t>
            </a:r>
            <a:r>
              <a:rPr sz="1800" dirty="0">
                <a:latin typeface="Constantia" panose="02030602050306030303"/>
                <a:cs typeface="Constantia" panose="02030602050306030303"/>
              </a:rPr>
              <a:t>of</a:t>
            </a:r>
            <a:r>
              <a:rPr sz="1800" spc="20" dirty="0">
                <a:latin typeface="Constantia" panose="02030602050306030303"/>
                <a:cs typeface="Constantia" panose="02030602050306030303"/>
              </a:rPr>
              <a:t> </a:t>
            </a:r>
            <a:r>
              <a:rPr sz="1800" dirty="0">
                <a:latin typeface="Constantia" panose="02030602050306030303"/>
                <a:cs typeface="Constantia" panose="02030602050306030303"/>
              </a:rPr>
              <a:t>the</a:t>
            </a:r>
            <a:r>
              <a:rPr sz="1800" spc="-95" dirty="0">
                <a:latin typeface="Constantia" panose="02030602050306030303"/>
                <a:cs typeface="Constantia" panose="02030602050306030303"/>
              </a:rPr>
              <a:t> </a:t>
            </a:r>
            <a:r>
              <a:rPr sz="1800" spc="-15" dirty="0">
                <a:latin typeface="Constantia" panose="02030602050306030303"/>
                <a:cs typeface="Constantia" panose="02030602050306030303"/>
              </a:rPr>
              <a:t>choice</a:t>
            </a:r>
            <a:r>
              <a:rPr sz="1800" spc="-95" dirty="0">
                <a:latin typeface="Constantia" panose="02030602050306030303"/>
                <a:cs typeface="Constantia" panose="02030602050306030303"/>
              </a:rPr>
              <a:t> </a:t>
            </a:r>
            <a:r>
              <a:rPr sz="1800" dirty="0">
                <a:latin typeface="Constantia" panose="02030602050306030303"/>
                <a:cs typeface="Constantia" panose="02030602050306030303"/>
              </a:rPr>
              <a:t>of</a:t>
            </a:r>
            <a:r>
              <a:rPr sz="1800" spc="10" dirty="0">
                <a:latin typeface="Constantia" panose="02030602050306030303"/>
                <a:cs typeface="Constantia" panose="02030602050306030303"/>
              </a:rPr>
              <a:t> </a:t>
            </a:r>
            <a:r>
              <a:rPr sz="1800" dirty="0">
                <a:latin typeface="Constantia" panose="02030602050306030303"/>
                <a:cs typeface="Constantia" panose="02030602050306030303"/>
              </a:rPr>
              <a:t>the</a:t>
            </a:r>
            <a:r>
              <a:rPr sz="1800" spc="-70" dirty="0">
                <a:latin typeface="Constantia" panose="02030602050306030303"/>
                <a:cs typeface="Constantia" panose="02030602050306030303"/>
              </a:rPr>
              <a:t> </a:t>
            </a:r>
            <a:r>
              <a:rPr sz="1800" dirty="0">
                <a:latin typeface="Constantia" panose="02030602050306030303"/>
                <a:cs typeface="Constantia" panose="02030602050306030303"/>
              </a:rPr>
              <a:t>people </a:t>
            </a:r>
            <a:r>
              <a:rPr sz="1800" spc="-440" dirty="0">
                <a:latin typeface="Constantia" panose="02030602050306030303"/>
                <a:cs typeface="Constantia" panose="02030602050306030303"/>
              </a:rPr>
              <a:t> </a:t>
            </a:r>
            <a:r>
              <a:rPr sz="1800" dirty="0">
                <a:latin typeface="Constantia" panose="02030602050306030303"/>
                <a:cs typeface="Constantia" panose="02030602050306030303"/>
              </a:rPr>
              <a:t>and</a:t>
            </a:r>
            <a:r>
              <a:rPr sz="1800" spc="-50" dirty="0">
                <a:latin typeface="Constantia" panose="02030602050306030303"/>
                <a:cs typeface="Constantia" panose="02030602050306030303"/>
              </a:rPr>
              <a:t> </a:t>
            </a:r>
            <a:r>
              <a:rPr sz="1800" dirty="0">
                <a:latin typeface="Constantia" panose="02030602050306030303"/>
                <a:cs typeface="Constantia" panose="02030602050306030303"/>
              </a:rPr>
              <a:t>also</a:t>
            </a:r>
            <a:r>
              <a:rPr sz="1800" spc="-70" dirty="0">
                <a:latin typeface="Constantia" panose="02030602050306030303"/>
                <a:cs typeface="Constantia" panose="02030602050306030303"/>
              </a:rPr>
              <a:t> </a:t>
            </a:r>
            <a:r>
              <a:rPr sz="1800" dirty="0">
                <a:latin typeface="Constantia" panose="02030602050306030303"/>
                <a:cs typeface="Constantia" panose="02030602050306030303"/>
              </a:rPr>
              <a:t>the</a:t>
            </a:r>
            <a:r>
              <a:rPr sz="1800" spc="-80" dirty="0">
                <a:latin typeface="Constantia" panose="02030602050306030303"/>
                <a:cs typeface="Constantia" panose="02030602050306030303"/>
              </a:rPr>
              <a:t> </a:t>
            </a:r>
            <a:r>
              <a:rPr sz="1800" spc="-5" dirty="0">
                <a:latin typeface="Constantia" panose="02030602050306030303"/>
                <a:cs typeface="Constantia" panose="02030602050306030303"/>
              </a:rPr>
              <a:t>popularity</a:t>
            </a:r>
            <a:r>
              <a:rPr sz="1800" spc="-85" dirty="0">
                <a:latin typeface="Constantia" panose="02030602050306030303"/>
                <a:cs typeface="Constantia" panose="02030602050306030303"/>
              </a:rPr>
              <a:t> </a:t>
            </a:r>
            <a:r>
              <a:rPr sz="1800" dirty="0">
                <a:latin typeface="Constantia" panose="02030602050306030303"/>
                <a:cs typeface="Constantia" panose="02030602050306030303"/>
              </a:rPr>
              <a:t>of</a:t>
            </a:r>
            <a:r>
              <a:rPr sz="1800" spc="5" dirty="0">
                <a:latin typeface="Constantia" panose="02030602050306030303"/>
                <a:cs typeface="Constantia" panose="02030602050306030303"/>
              </a:rPr>
              <a:t> </a:t>
            </a:r>
            <a:r>
              <a:rPr sz="1800" dirty="0">
                <a:latin typeface="Constantia" panose="02030602050306030303"/>
                <a:cs typeface="Constantia" panose="02030602050306030303"/>
              </a:rPr>
              <a:t>a</a:t>
            </a:r>
            <a:r>
              <a:rPr sz="1800" spc="-80" dirty="0">
                <a:latin typeface="Constantia" panose="02030602050306030303"/>
                <a:cs typeface="Constantia" panose="02030602050306030303"/>
              </a:rPr>
              <a:t> </a:t>
            </a:r>
            <a:r>
              <a:rPr sz="1800" spc="-5" dirty="0">
                <a:latin typeface="Constantia" panose="02030602050306030303"/>
                <a:cs typeface="Constantia" panose="02030602050306030303"/>
              </a:rPr>
              <a:t>particular</a:t>
            </a:r>
            <a:r>
              <a:rPr sz="1800" spc="-110" dirty="0">
                <a:latin typeface="Constantia" panose="02030602050306030303"/>
                <a:cs typeface="Constantia" panose="02030602050306030303"/>
              </a:rPr>
              <a:t> </a:t>
            </a:r>
            <a:r>
              <a:rPr sz="1800" spc="-10" dirty="0">
                <a:latin typeface="Constantia" panose="02030602050306030303"/>
                <a:cs typeface="Constantia" panose="02030602050306030303"/>
              </a:rPr>
              <a:t>channel.</a:t>
            </a:r>
            <a:endParaRPr sz="1800">
              <a:latin typeface="Constantia" panose="02030602050306030303"/>
              <a:cs typeface="Constantia" panose="02030602050306030303"/>
            </a:endParaRPr>
          </a:p>
          <a:p>
            <a:pPr lvl="1">
              <a:lnSpc>
                <a:spcPct val="100000"/>
              </a:lnSpc>
              <a:spcBef>
                <a:spcPts val="20"/>
              </a:spcBef>
              <a:buClr>
                <a:srgbClr val="0E6EC5"/>
              </a:buClr>
              <a:buFont typeface="Segoe UI Symbol" panose="020B0502040204020203"/>
              <a:buChar char="⚫"/>
            </a:pPr>
            <a:endParaRPr sz="1550">
              <a:latin typeface="Constantia" panose="02030602050306030303"/>
              <a:cs typeface="Constantia" panose="02030602050306030303"/>
            </a:endParaRPr>
          </a:p>
          <a:p>
            <a:pPr marL="287020" indent="-274320">
              <a:lnSpc>
                <a:spcPct val="100000"/>
              </a:lnSpc>
              <a:buClr>
                <a:srgbClr val="0AD0D9"/>
              </a:buClr>
              <a:buSzPct val="95000"/>
              <a:buFont typeface="Segoe UI Symbol" panose="020B0502040204020203"/>
              <a:buChar char="⚫"/>
              <a:tabLst>
                <a:tab pos="286385" algn="l"/>
                <a:tab pos="287020" algn="l"/>
              </a:tabLst>
            </a:pPr>
            <a:r>
              <a:rPr sz="2000" spc="-25" dirty="0">
                <a:latin typeface="Constantia" panose="02030602050306030303"/>
                <a:cs typeface="Constantia" panose="02030602050306030303"/>
              </a:rPr>
              <a:t>For</a:t>
            </a:r>
            <a:r>
              <a:rPr sz="2000" spc="-135" dirty="0">
                <a:latin typeface="Constantia" panose="02030602050306030303"/>
                <a:cs typeface="Constantia" panose="02030602050306030303"/>
              </a:rPr>
              <a:t> </a:t>
            </a:r>
            <a:r>
              <a:rPr sz="2000" spc="-5" dirty="0">
                <a:latin typeface="Constantia" panose="02030602050306030303"/>
                <a:cs typeface="Constantia" panose="02030602050306030303"/>
              </a:rPr>
              <a:t>calculation</a:t>
            </a:r>
            <a:r>
              <a:rPr sz="2000" spc="-85" dirty="0">
                <a:latin typeface="Constantia" panose="02030602050306030303"/>
                <a:cs typeface="Constantia" panose="02030602050306030303"/>
              </a:rPr>
              <a:t> </a:t>
            </a:r>
            <a:r>
              <a:rPr sz="2000" spc="-5" dirty="0">
                <a:latin typeface="Constantia" panose="02030602050306030303"/>
                <a:cs typeface="Constantia" panose="02030602050306030303"/>
              </a:rPr>
              <a:t>purpose,</a:t>
            </a:r>
            <a:r>
              <a:rPr sz="2000" spc="470"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110" dirty="0">
                <a:latin typeface="Constantia" panose="02030602050306030303"/>
                <a:cs typeface="Constantia" panose="02030602050306030303"/>
              </a:rPr>
              <a:t> </a:t>
            </a:r>
            <a:r>
              <a:rPr sz="2000" spc="-10" dirty="0">
                <a:latin typeface="Constantia" panose="02030602050306030303"/>
                <a:cs typeface="Constantia" panose="02030602050306030303"/>
              </a:rPr>
              <a:t>device</a:t>
            </a:r>
            <a:r>
              <a:rPr sz="2000" spc="-60" dirty="0">
                <a:latin typeface="Constantia" panose="02030602050306030303"/>
                <a:cs typeface="Constantia" panose="02030602050306030303"/>
              </a:rPr>
              <a:t> </a:t>
            </a:r>
            <a:r>
              <a:rPr sz="2000" spc="-5" dirty="0">
                <a:latin typeface="Constantia" panose="02030602050306030303"/>
                <a:cs typeface="Constantia" panose="02030602050306030303"/>
              </a:rPr>
              <a:t>is</a:t>
            </a:r>
            <a:r>
              <a:rPr sz="2000" spc="-90" dirty="0">
                <a:latin typeface="Constantia" panose="02030602050306030303"/>
                <a:cs typeface="Constantia" panose="02030602050306030303"/>
              </a:rPr>
              <a:t> </a:t>
            </a:r>
            <a:r>
              <a:rPr sz="2000" spc="-5" dirty="0">
                <a:latin typeface="Constantia" panose="02030602050306030303"/>
                <a:cs typeface="Constantia" panose="02030602050306030303"/>
              </a:rPr>
              <a:t>attached</a:t>
            </a:r>
            <a:r>
              <a:rPr sz="2000" spc="-30" dirty="0">
                <a:latin typeface="Constantia" panose="02030602050306030303"/>
                <a:cs typeface="Constantia" panose="02030602050306030303"/>
              </a:rPr>
              <a:t> </a:t>
            </a:r>
            <a:r>
              <a:rPr sz="2000" spc="-15" dirty="0">
                <a:latin typeface="Constantia" panose="02030602050306030303"/>
                <a:cs typeface="Constantia" panose="02030602050306030303"/>
              </a:rPr>
              <a:t>to</a:t>
            </a:r>
            <a:r>
              <a:rPr sz="2000" spc="-95" dirty="0">
                <a:latin typeface="Constantia" panose="02030602050306030303"/>
                <a:cs typeface="Constantia" panose="02030602050306030303"/>
              </a:rPr>
              <a:t> </a:t>
            </a:r>
            <a:r>
              <a:rPr sz="2000" spc="-5" dirty="0">
                <a:latin typeface="Constantia" panose="02030602050306030303"/>
                <a:cs typeface="Constantia" panose="02030602050306030303"/>
              </a:rPr>
              <a:t>the</a:t>
            </a:r>
            <a:r>
              <a:rPr sz="2000" spc="-95" dirty="0">
                <a:latin typeface="Constantia" panose="02030602050306030303"/>
                <a:cs typeface="Constantia" panose="02030602050306030303"/>
              </a:rPr>
              <a:t> </a:t>
            </a:r>
            <a:r>
              <a:rPr sz="2000" spc="20" dirty="0">
                <a:latin typeface="Constantia" panose="02030602050306030303"/>
                <a:cs typeface="Constantia" panose="02030602050306030303"/>
              </a:rPr>
              <a:t>TV</a:t>
            </a:r>
            <a:r>
              <a:rPr sz="2000" spc="-80" dirty="0">
                <a:latin typeface="Constantia" panose="02030602050306030303"/>
                <a:cs typeface="Constantia" panose="02030602050306030303"/>
              </a:rPr>
              <a:t> </a:t>
            </a:r>
            <a:r>
              <a:rPr sz="2000" dirty="0">
                <a:latin typeface="Constantia" panose="02030602050306030303"/>
                <a:cs typeface="Constantia" panose="02030602050306030303"/>
              </a:rPr>
              <a:t>sets</a:t>
            </a:r>
            <a:r>
              <a:rPr sz="2000" spc="-45" dirty="0">
                <a:latin typeface="Constantia" panose="02030602050306030303"/>
                <a:cs typeface="Constantia" panose="02030602050306030303"/>
              </a:rPr>
              <a:t> </a:t>
            </a:r>
            <a:r>
              <a:rPr sz="2000" spc="-5" dirty="0">
                <a:solidFill>
                  <a:srgbClr val="A40020"/>
                </a:solidFill>
                <a:latin typeface="Constantia" panose="02030602050306030303"/>
                <a:cs typeface="Constantia" panose="02030602050306030303"/>
              </a:rPr>
              <a:t>in</a:t>
            </a:r>
            <a:r>
              <a:rPr sz="2000" spc="-55" dirty="0">
                <a:solidFill>
                  <a:srgbClr val="A40020"/>
                </a:solidFill>
                <a:latin typeface="Constantia" panose="02030602050306030303"/>
                <a:cs typeface="Constantia" panose="02030602050306030303"/>
              </a:rPr>
              <a:t> </a:t>
            </a:r>
            <a:r>
              <a:rPr sz="2000" spc="-5" dirty="0">
                <a:solidFill>
                  <a:srgbClr val="A40020"/>
                </a:solidFill>
                <a:latin typeface="Constantia" panose="02030602050306030303"/>
                <a:cs typeface="Constantia" panose="02030602050306030303"/>
              </a:rPr>
              <a:t>few</a:t>
            </a:r>
            <a:endParaRPr sz="2000">
              <a:latin typeface="Constantia" panose="02030602050306030303"/>
              <a:cs typeface="Constantia" panose="02030602050306030303"/>
            </a:endParaRPr>
          </a:p>
          <a:p>
            <a:pPr marL="287020">
              <a:lnSpc>
                <a:spcPct val="100000"/>
              </a:lnSpc>
            </a:pPr>
            <a:r>
              <a:rPr sz="2000" spc="-5" dirty="0">
                <a:solidFill>
                  <a:srgbClr val="A40020"/>
                </a:solidFill>
                <a:latin typeface="Constantia" panose="02030602050306030303"/>
                <a:cs typeface="Constantia" panose="02030602050306030303"/>
              </a:rPr>
              <a:t>tho</a:t>
            </a:r>
            <a:r>
              <a:rPr sz="2000" spc="-10" dirty="0">
                <a:solidFill>
                  <a:srgbClr val="A40020"/>
                </a:solidFill>
                <a:latin typeface="Constantia" panose="02030602050306030303"/>
                <a:cs typeface="Constantia" panose="02030602050306030303"/>
              </a:rPr>
              <a:t>u</a:t>
            </a:r>
            <a:r>
              <a:rPr sz="2000" dirty="0">
                <a:solidFill>
                  <a:srgbClr val="A40020"/>
                </a:solidFill>
                <a:latin typeface="Constantia" panose="02030602050306030303"/>
                <a:cs typeface="Constantia" panose="02030602050306030303"/>
              </a:rPr>
              <a:t>sand</a:t>
            </a:r>
            <a:r>
              <a:rPr sz="2000" spc="-80" dirty="0">
                <a:solidFill>
                  <a:srgbClr val="A40020"/>
                </a:solidFill>
                <a:latin typeface="Constantia" panose="02030602050306030303"/>
                <a:cs typeface="Constantia" panose="02030602050306030303"/>
              </a:rPr>
              <a:t> </a:t>
            </a:r>
            <a:r>
              <a:rPr sz="2000" dirty="0">
                <a:latin typeface="Constantia" panose="02030602050306030303"/>
                <a:cs typeface="Constantia" panose="02030602050306030303"/>
              </a:rPr>
              <a:t>vie</a:t>
            </a:r>
            <a:r>
              <a:rPr sz="2000" spc="-55" dirty="0">
                <a:latin typeface="Constantia" panose="02030602050306030303"/>
                <a:cs typeface="Constantia" panose="02030602050306030303"/>
              </a:rPr>
              <a:t>w</a:t>
            </a:r>
            <a:r>
              <a:rPr sz="2000" dirty="0">
                <a:latin typeface="Constantia" panose="02030602050306030303"/>
                <a:cs typeface="Constantia" panose="02030602050306030303"/>
              </a:rPr>
              <a:t>ers’</a:t>
            </a:r>
            <a:r>
              <a:rPr sz="2000" spc="-20" dirty="0">
                <a:latin typeface="Constantia" panose="02030602050306030303"/>
                <a:cs typeface="Constantia" panose="02030602050306030303"/>
              </a:rPr>
              <a:t> </a:t>
            </a:r>
            <a:r>
              <a:rPr sz="2000" dirty="0">
                <a:latin typeface="Constantia" panose="02030602050306030303"/>
                <a:cs typeface="Constantia" panose="02030602050306030303"/>
              </a:rPr>
              <a:t>ho</a:t>
            </a:r>
            <a:r>
              <a:rPr sz="2000" spc="-10" dirty="0">
                <a:latin typeface="Constantia" panose="02030602050306030303"/>
                <a:cs typeface="Constantia" panose="02030602050306030303"/>
              </a:rPr>
              <a:t>u</a:t>
            </a:r>
            <a:r>
              <a:rPr sz="2000" dirty="0">
                <a:latin typeface="Constantia" panose="02030602050306030303"/>
                <a:cs typeface="Constantia" panose="02030602050306030303"/>
              </a:rPr>
              <a:t>ses</a:t>
            </a:r>
            <a:r>
              <a:rPr sz="2000" spc="-55" dirty="0">
                <a:latin typeface="Constantia" panose="02030602050306030303"/>
                <a:cs typeface="Constantia" panose="02030602050306030303"/>
              </a:rPr>
              <a:t> </a:t>
            </a:r>
            <a:r>
              <a:rPr sz="2000" spc="-5" dirty="0">
                <a:latin typeface="Constantia" panose="02030602050306030303"/>
                <a:cs typeface="Constantia" panose="02030602050306030303"/>
              </a:rPr>
              <a:t>i</a:t>
            </a:r>
            <a:r>
              <a:rPr sz="2000" dirty="0">
                <a:latin typeface="Constantia" panose="02030602050306030303"/>
                <a:cs typeface="Constantia" panose="02030602050306030303"/>
              </a:rPr>
              <a:t>n</a:t>
            </a:r>
            <a:r>
              <a:rPr sz="2000" spc="-95" dirty="0">
                <a:latin typeface="Constantia" panose="02030602050306030303"/>
                <a:cs typeface="Constantia" panose="02030602050306030303"/>
              </a:rPr>
              <a:t> </a:t>
            </a:r>
            <a:r>
              <a:rPr sz="2000" spc="-5" dirty="0">
                <a:latin typeface="Constantia" panose="02030602050306030303"/>
                <a:cs typeface="Constantia" panose="02030602050306030303"/>
              </a:rPr>
              <a:t>dif</a:t>
            </a:r>
            <a:r>
              <a:rPr sz="2000" spc="-15" dirty="0">
                <a:latin typeface="Constantia" panose="02030602050306030303"/>
                <a:cs typeface="Constantia" panose="02030602050306030303"/>
              </a:rPr>
              <a:t>f</a:t>
            </a:r>
            <a:r>
              <a:rPr sz="2000" dirty="0">
                <a:latin typeface="Constantia" panose="02030602050306030303"/>
                <a:cs typeface="Constantia" panose="02030602050306030303"/>
              </a:rPr>
              <a:t>e</a:t>
            </a:r>
            <a:r>
              <a:rPr sz="2000" spc="-30" dirty="0">
                <a:latin typeface="Constantia" panose="02030602050306030303"/>
                <a:cs typeface="Constantia" panose="02030602050306030303"/>
              </a:rPr>
              <a:t>r</a:t>
            </a:r>
            <a:r>
              <a:rPr sz="2000" dirty="0">
                <a:latin typeface="Constantia" panose="02030602050306030303"/>
                <a:cs typeface="Constantia" panose="02030602050306030303"/>
              </a:rPr>
              <a:t>ent</a:t>
            </a:r>
            <a:r>
              <a:rPr sz="2000" spc="-125" dirty="0">
                <a:latin typeface="Constantia" panose="02030602050306030303"/>
                <a:cs typeface="Constantia" panose="02030602050306030303"/>
              </a:rPr>
              <a:t> </a:t>
            </a:r>
            <a:r>
              <a:rPr sz="2000" spc="-50" dirty="0">
                <a:latin typeface="Constantia" panose="02030602050306030303"/>
                <a:cs typeface="Constantia" panose="02030602050306030303"/>
              </a:rPr>
              <a:t>g</a:t>
            </a:r>
            <a:r>
              <a:rPr sz="2000" dirty="0">
                <a:latin typeface="Constantia" panose="02030602050306030303"/>
                <a:cs typeface="Constantia" panose="02030602050306030303"/>
              </a:rPr>
              <a:t>e</a:t>
            </a:r>
            <a:r>
              <a:rPr sz="2000" spc="-10" dirty="0">
                <a:latin typeface="Constantia" panose="02030602050306030303"/>
                <a:cs typeface="Constantia" panose="02030602050306030303"/>
              </a:rPr>
              <a:t>o</a:t>
            </a:r>
            <a:r>
              <a:rPr sz="2000" dirty="0">
                <a:latin typeface="Constantia" panose="02030602050306030303"/>
                <a:cs typeface="Constantia" panose="02030602050306030303"/>
              </a:rPr>
              <a:t>g</a:t>
            </a:r>
            <a:r>
              <a:rPr sz="2000" spc="-40" dirty="0">
                <a:latin typeface="Constantia" panose="02030602050306030303"/>
                <a:cs typeface="Constantia" panose="02030602050306030303"/>
              </a:rPr>
              <a:t>r</a:t>
            </a:r>
            <a:r>
              <a:rPr sz="2000" dirty="0">
                <a:latin typeface="Constantia" panose="02030602050306030303"/>
                <a:cs typeface="Constantia" panose="02030602050306030303"/>
              </a:rPr>
              <a:t>a</a:t>
            </a:r>
            <a:r>
              <a:rPr sz="2000" spc="-10" dirty="0">
                <a:latin typeface="Constantia" panose="02030602050306030303"/>
                <a:cs typeface="Constantia" panose="02030602050306030303"/>
              </a:rPr>
              <a:t>p</a:t>
            </a:r>
            <a:r>
              <a:rPr sz="2000" dirty="0">
                <a:latin typeface="Constantia" panose="02030602050306030303"/>
                <a:cs typeface="Constantia" panose="02030602050306030303"/>
              </a:rPr>
              <a:t>hic</a:t>
            </a:r>
            <a:r>
              <a:rPr sz="2000" spc="-125"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10" dirty="0">
                <a:latin typeface="Constantia" panose="02030602050306030303"/>
                <a:cs typeface="Constantia" panose="02030602050306030303"/>
              </a:rPr>
              <a:t>n</a:t>
            </a:r>
            <a:r>
              <a:rPr sz="2000" dirty="0">
                <a:latin typeface="Constantia" panose="02030602050306030303"/>
                <a:cs typeface="Constantia" panose="02030602050306030303"/>
              </a:rPr>
              <a:t>d</a:t>
            </a:r>
            <a:r>
              <a:rPr sz="2000" spc="-60" dirty="0">
                <a:latin typeface="Constantia" panose="02030602050306030303"/>
                <a:cs typeface="Constantia" panose="02030602050306030303"/>
              </a:rPr>
              <a:t> </a:t>
            </a:r>
            <a:r>
              <a:rPr sz="2000" spc="-5" dirty="0">
                <a:latin typeface="Constantia" panose="02030602050306030303"/>
                <a:cs typeface="Constantia" panose="02030602050306030303"/>
              </a:rPr>
              <a:t>demog</a:t>
            </a:r>
            <a:r>
              <a:rPr sz="2000" spc="-40" dirty="0">
                <a:latin typeface="Constantia" panose="02030602050306030303"/>
                <a:cs typeface="Constantia" panose="02030602050306030303"/>
              </a:rPr>
              <a:t>r</a:t>
            </a:r>
            <a:r>
              <a:rPr sz="2000" dirty="0">
                <a:latin typeface="Constantia" panose="02030602050306030303"/>
                <a:cs typeface="Constantia" panose="02030602050306030303"/>
              </a:rPr>
              <a:t>a</a:t>
            </a:r>
            <a:r>
              <a:rPr sz="2000" spc="-10" dirty="0">
                <a:latin typeface="Constantia" panose="02030602050306030303"/>
                <a:cs typeface="Constantia" panose="02030602050306030303"/>
              </a:rPr>
              <a:t>p</a:t>
            </a:r>
            <a:r>
              <a:rPr sz="2000" dirty="0">
                <a:latin typeface="Constantia" panose="02030602050306030303"/>
                <a:cs typeface="Constantia" panose="02030602050306030303"/>
              </a:rPr>
              <a:t>hic</a:t>
            </a:r>
            <a:r>
              <a:rPr sz="2000" spc="-100" dirty="0">
                <a:latin typeface="Constantia" panose="02030602050306030303"/>
                <a:cs typeface="Constantia" panose="02030602050306030303"/>
              </a:rPr>
              <a:t> </a:t>
            </a:r>
            <a:r>
              <a:rPr sz="2000" dirty="0">
                <a:latin typeface="Constantia" panose="02030602050306030303"/>
                <a:cs typeface="Constantia" panose="02030602050306030303"/>
              </a:rPr>
              <a:t>sec</a:t>
            </a:r>
            <a:r>
              <a:rPr sz="2000" spc="-25" dirty="0">
                <a:latin typeface="Constantia" panose="02030602050306030303"/>
                <a:cs typeface="Constantia" panose="02030602050306030303"/>
              </a:rPr>
              <a:t>t</a:t>
            </a:r>
            <a:r>
              <a:rPr sz="2000" dirty="0">
                <a:latin typeface="Constantia" panose="02030602050306030303"/>
                <a:cs typeface="Constantia" panose="02030602050306030303"/>
              </a:rPr>
              <a:t>or</a:t>
            </a:r>
            <a:r>
              <a:rPr sz="2000" spc="-30" dirty="0">
                <a:latin typeface="Constantia" panose="02030602050306030303"/>
                <a:cs typeface="Constantia" panose="02030602050306030303"/>
              </a:rPr>
              <a:t>s</a:t>
            </a:r>
            <a:r>
              <a:rPr sz="2000" dirty="0">
                <a:latin typeface="Constantia" panose="02030602050306030303"/>
                <a:cs typeface="Constantia" panose="02030602050306030303"/>
              </a:rPr>
              <a:t>.</a:t>
            </a:r>
            <a:endParaRPr sz="2000">
              <a:latin typeface="Constantia" panose="02030602050306030303"/>
              <a:cs typeface="Constantia" panose="02030602050306030303"/>
            </a:endParaRPr>
          </a:p>
          <a:p>
            <a:pPr marL="652780" marR="311150" lvl="1" indent="-247015">
              <a:lnSpc>
                <a:spcPct val="100000"/>
              </a:lnSpc>
              <a:spcBef>
                <a:spcPts val="445"/>
              </a:spcBef>
              <a:buClr>
                <a:srgbClr val="0E6EC5"/>
              </a:buClr>
              <a:buSzPct val="83000"/>
              <a:buFont typeface="Segoe UI Symbol" panose="020B0502040204020203"/>
              <a:buChar char="⚫"/>
              <a:tabLst>
                <a:tab pos="652145" algn="l"/>
                <a:tab pos="652780" algn="l"/>
              </a:tabLst>
            </a:pPr>
            <a:r>
              <a:rPr sz="1800" spc="-5" dirty="0">
                <a:latin typeface="Constantia" panose="02030602050306030303"/>
                <a:cs typeface="Constantia" panose="02030602050306030303"/>
              </a:rPr>
              <a:t>The</a:t>
            </a:r>
            <a:r>
              <a:rPr sz="1800" spc="-105" dirty="0">
                <a:latin typeface="Constantia" panose="02030602050306030303"/>
                <a:cs typeface="Constantia" panose="02030602050306030303"/>
              </a:rPr>
              <a:t> </a:t>
            </a:r>
            <a:r>
              <a:rPr sz="1800" spc="-15" dirty="0">
                <a:latin typeface="Constantia" panose="02030602050306030303"/>
                <a:cs typeface="Constantia" panose="02030602050306030303"/>
              </a:rPr>
              <a:t>device</a:t>
            </a:r>
            <a:r>
              <a:rPr sz="1800" spc="-20" dirty="0">
                <a:latin typeface="Constantia" panose="02030602050306030303"/>
                <a:cs typeface="Constantia" panose="02030602050306030303"/>
              </a:rPr>
              <a:t> </a:t>
            </a:r>
            <a:r>
              <a:rPr sz="1800" spc="-5" dirty="0">
                <a:latin typeface="Constantia" panose="02030602050306030303"/>
                <a:cs typeface="Constantia" panose="02030602050306030303"/>
              </a:rPr>
              <a:t>is</a:t>
            </a:r>
            <a:r>
              <a:rPr sz="1800" spc="-85" dirty="0">
                <a:latin typeface="Constantia" panose="02030602050306030303"/>
                <a:cs typeface="Constantia" panose="02030602050306030303"/>
              </a:rPr>
              <a:t> </a:t>
            </a:r>
            <a:r>
              <a:rPr sz="1800" spc="-5" dirty="0">
                <a:latin typeface="Constantia" panose="02030602050306030303"/>
                <a:cs typeface="Constantia" panose="02030602050306030303"/>
              </a:rPr>
              <a:t>called</a:t>
            </a:r>
            <a:r>
              <a:rPr sz="1800" spc="-50" dirty="0">
                <a:latin typeface="Constantia" panose="02030602050306030303"/>
                <a:cs typeface="Constantia" panose="02030602050306030303"/>
              </a:rPr>
              <a:t> </a:t>
            </a:r>
            <a:r>
              <a:rPr sz="1800" dirty="0">
                <a:latin typeface="Constantia" panose="02030602050306030303"/>
                <a:cs typeface="Constantia" panose="02030602050306030303"/>
              </a:rPr>
              <a:t>as</a:t>
            </a:r>
            <a:r>
              <a:rPr sz="1800" spc="-35" dirty="0">
                <a:latin typeface="Constantia" panose="02030602050306030303"/>
                <a:cs typeface="Constantia" panose="02030602050306030303"/>
              </a:rPr>
              <a:t> </a:t>
            </a:r>
            <a:r>
              <a:rPr sz="1800" b="1" spc="-10" dirty="0">
                <a:solidFill>
                  <a:srgbClr val="A40020"/>
                </a:solidFill>
                <a:latin typeface="Constantia" panose="02030602050306030303"/>
                <a:cs typeface="Constantia" panose="02030602050306030303"/>
              </a:rPr>
              <a:t>People's</a:t>
            </a:r>
            <a:r>
              <a:rPr sz="1800" b="1" spc="-85" dirty="0">
                <a:solidFill>
                  <a:srgbClr val="A40020"/>
                </a:solidFill>
                <a:latin typeface="Constantia" panose="02030602050306030303"/>
                <a:cs typeface="Constantia" panose="02030602050306030303"/>
              </a:rPr>
              <a:t> </a:t>
            </a:r>
            <a:r>
              <a:rPr sz="1800" b="1" spc="-15" dirty="0">
                <a:solidFill>
                  <a:srgbClr val="A40020"/>
                </a:solidFill>
                <a:latin typeface="Constantia" panose="02030602050306030303"/>
                <a:cs typeface="Constantia" panose="02030602050306030303"/>
              </a:rPr>
              <a:t>Meter</a:t>
            </a:r>
            <a:r>
              <a:rPr sz="1800" spc="-15" dirty="0">
                <a:latin typeface="Constantia" panose="02030602050306030303"/>
                <a:cs typeface="Constantia" panose="02030602050306030303"/>
              </a:rPr>
              <a:t>.</a:t>
            </a:r>
            <a:r>
              <a:rPr sz="1800" spc="5" dirty="0">
                <a:latin typeface="Constantia" panose="02030602050306030303"/>
                <a:cs typeface="Constantia" panose="02030602050306030303"/>
              </a:rPr>
              <a:t> </a:t>
            </a:r>
            <a:r>
              <a:rPr sz="1800" spc="-25" dirty="0">
                <a:latin typeface="Constantia" panose="02030602050306030303"/>
                <a:cs typeface="Constantia" panose="02030602050306030303"/>
              </a:rPr>
              <a:t>It</a:t>
            </a:r>
            <a:r>
              <a:rPr sz="1800" spc="-65" dirty="0">
                <a:latin typeface="Constantia" panose="02030602050306030303"/>
                <a:cs typeface="Constantia" panose="02030602050306030303"/>
              </a:rPr>
              <a:t> </a:t>
            </a:r>
            <a:r>
              <a:rPr sz="1800" spc="-5" dirty="0">
                <a:latin typeface="Constantia" panose="02030602050306030303"/>
                <a:cs typeface="Constantia" panose="02030602050306030303"/>
              </a:rPr>
              <a:t>reads</a:t>
            </a:r>
            <a:r>
              <a:rPr sz="1800" spc="-65" dirty="0">
                <a:latin typeface="Constantia" panose="02030602050306030303"/>
                <a:cs typeface="Constantia" panose="02030602050306030303"/>
              </a:rPr>
              <a:t> </a:t>
            </a:r>
            <a:r>
              <a:rPr sz="1800" dirty="0">
                <a:latin typeface="Constantia" panose="02030602050306030303"/>
                <a:cs typeface="Constantia" panose="02030602050306030303"/>
              </a:rPr>
              <a:t>the</a:t>
            </a:r>
            <a:r>
              <a:rPr sz="1800" spc="-65" dirty="0">
                <a:latin typeface="Constantia" panose="02030602050306030303"/>
                <a:cs typeface="Constantia" panose="02030602050306030303"/>
              </a:rPr>
              <a:t> </a:t>
            </a:r>
            <a:r>
              <a:rPr sz="1800" dirty="0">
                <a:latin typeface="Constantia" panose="02030602050306030303"/>
                <a:cs typeface="Constantia" panose="02030602050306030303"/>
              </a:rPr>
              <a:t>time</a:t>
            </a:r>
            <a:r>
              <a:rPr sz="1800" spc="-70" dirty="0">
                <a:latin typeface="Constantia" panose="02030602050306030303"/>
                <a:cs typeface="Constantia" panose="02030602050306030303"/>
              </a:rPr>
              <a:t> </a:t>
            </a:r>
            <a:r>
              <a:rPr sz="1800" dirty="0">
                <a:latin typeface="Constantia" panose="02030602050306030303"/>
                <a:cs typeface="Constantia" panose="02030602050306030303"/>
              </a:rPr>
              <a:t>and the</a:t>
            </a:r>
            <a:r>
              <a:rPr sz="1800" spc="-75" dirty="0">
                <a:latin typeface="Constantia" panose="02030602050306030303"/>
                <a:cs typeface="Constantia" panose="02030602050306030303"/>
              </a:rPr>
              <a:t> </a:t>
            </a:r>
            <a:r>
              <a:rPr sz="1800" spc="-10" dirty="0">
                <a:latin typeface="Constantia" panose="02030602050306030303"/>
                <a:cs typeface="Constantia" panose="02030602050306030303"/>
              </a:rPr>
              <a:t>programme </a:t>
            </a:r>
            <a:r>
              <a:rPr sz="1800" spc="-434" dirty="0">
                <a:latin typeface="Constantia" panose="02030602050306030303"/>
                <a:cs typeface="Constantia" panose="02030602050306030303"/>
              </a:rPr>
              <a:t> </a:t>
            </a:r>
            <a:r>
              <a:rPr sz="1800" dirty="0">
                <a:latin typeface="Constantia" panose="02030602050306030303"/>
                <a:cs typeface="Constantia" panose="02030602050306030303"/>
              </a:rPr>
              <a:t>that</a:t>
            </a:r>
            <a:r>
              <a:rPr sz="1800" spc="-90" dirty="0">
                <a:latin typeface="Constantia" panose="02030602050306030303"/>
                <a:cs typeface="Constantia" panose="02030602050306030303"/>
              </a:rPr>
              <a:t> </a:t>
            </a:r>
            <a:r>
              <a:rPr sz="1800" dirty="0">
                <a:latin typeface="Constantia" panose="02030602050306030303"/>
                <a:cs typeface="Constantia" panose="02030602050306030303"/>
              </a:rPr>
              <a:t>a</a:t>
            </a:r>
            <a:r>
              <a:rPr sz="1800" spc="-105" dirty="0">
                <a:latin typeface="Constantia" panose="02030602050306030303"/>
                <a:cs typeface="Constantia" panose="02030602050306030303"/>
              </a:rPr>
              <a:t> </a:t>
            </a:r>
            <a:r>
              <a:rPr sz="1800" spc="-10" dirty="0">
                <a:latin typeface="Constantia" panose="02030602050306030303"/>
                <a:cs typeface="Constantia" panose="02030602050306030303"/>
              </a:rPr>
              <a:t>v</a:t>
            </a:r>
            <a:r>
              <a:rPr sz="1800" spc="-5" dirty="0">
                <a:latin typeface="Constantia" panose="02030602050306030303"/>
                <a:cs typeface="Constantia" panose="02030602050306030303"/>
              </a:rPr>
              <a:t>ie</a:t>
            </a:r>
            <a:r>
              <a:rPr sz="1800" spc="-50" dirty="0">
                <a:latin typeface="Constantia" panose="02030602050306030303"/>
                <a:cs typeface="Constantia" panose="02030602050306030303"/>
              </a:rPr>
              <a:t>w</a:t>
            </a:r>
            <a:r>
              <a:rPr sz="1800" dirty="0">
                <a:latin typeface="Constantia" panose="02030602050306030303"/>
                <a:cs typeface="Constantia" panose="02030602050306030303"/>
              </a:rPr>
              <a:t>er</a:t>
            </a:r>
            <a:r>
              <a:rPr sz="1800" spc="-100" dirty="0">
                <a:latin typeface="Constantia" panose="02030602050306030303"/>
                <a:cs typeface="Constantia" panose="02030602050306030303"/>
              </a:rPr>
              <a:t> </a:t>
            </a:r>
            <a:r>
              <a:rPr sz="1800" spc="-10" dirty="0">
                <a:latin typeface="Constantia" panose="02030602050306030303"/>
                <a:cs typeface="Constantia" panose="02030602050306030303"/>
              </a:rPr>
              <a:t>w</a:t>
            </a:r>
            <a:r>
              <a:rPr sz="1800" dirty="0">
                <a:latin typeface="Constantia" panose="02030602050306030303"/>
                <a:cs typeface="Constantia" panose="02030602050306030303"/>
              </a:rPr>
              <a:t>a</a:t>
            </a:r>
            <a:r>
              <a:rPr sz="1800" spc="-25" dirty="0">
                <a:latin typeface="Constantia" panose="02030602050306030303"/>
                <a:cs typeface="Constantia" panose="02030602050306030303"/>
              </a:rPr>
              <a:t>t</a:t>
            </a:r>
            <a:r>
              <a:rPr sz="1800" spc="-5" dirty="0">
                <a:latin typeface="Constantia" panose="02030602050306030303"/>
                <a:cs typeface="Constantia" panose="02030602050306030303"/>
              </a:rPr>
              <a:t>che</a:t>
            </a:r>
            <a:r>
              <a:rPr sz="1800" dirty="0">
                <a:latin typeface="Constantia" panose="02030602050306030303"/>
                <a:cs typeface="Constantia" panose="02030602050306030303"/>
              </a:rPr>
              <a:t>s</a:t>
            </a:r>
            <a:r>
              <a:rPr sz="1800" spc="-114" dirty="0">
                <a:latin typeface="Constantia" panose="02030602050306030303"/>
                <a:cs typeface="Constantia" panose="02030602050306030303"/>
              </a:rPr>
              <a:t> </a:t>
            </a:r>
            <a:r>
              <a:rPr sz="1800" dirty="0">
                <a:latin typeface="Constantia" panose="02030602050306030303"/>
                <a:cs typeface="Constantia" panose="02030602050306030303"/>
              </a:rPr>
              <a:t>on</a:t>
            </a:r>
            <a:r>
              <a:rPr sz="1800" spc="-65" dirty="0">
                <a:latin typeface="Constantia" panose="02030602050306030303"/>
                <a:cs typeface="Constantia" panose="02030602050306030303"/>
              </a:rPr>
              <a:t> </a:t>
            </a:r>
            <a:r>
              <a:rPr sz="1800" dirty="0">
                <a:latin typeface="Constantia" panose="02030602050306030303"/>
                <a:cs typeface="Constantia" panose="02030602050306030303"/>
              </a:rPr>
              <a:t>a</a:t>
            </a:r>
            <a:r>
              <a:rPr sz="1800" spc="-85" dirty="0">
                <a:latin typeface="Constantia" panose="02030602050306030303"/>
                <a:cs typeface="Constantia" panose="02030602050306030303"/>
              </a:rPr>
              <a:t> </a:t>
            </a:r>
            <a:r>
              <a:rPr sz="1800" dirty="0">
                <a:latin typeface="Constantia" panose="02030602050306030303"/>
                <a:cs typeface="Constantia" panose="02030602050306030303"/>
              </a:rPr>
              <a:t>pa</a:t>
            </a:r>
            <a:r>
              <a:rPr sz="1800" spc="5" dirty="0">
                <a:latin typeface="Constantia" panose="02030602050306030303"/>
                <a:cs typeface="Constantia" panose="02030602050306030303"/>
              </a:rPr>
              <a:t>r</a:t>
            </a:r>
            <a:r>
              <a:rPr sz="1800" dirty="0">
                <a:latin typeface="Constantia" panose="02030602050306030303"/>
                <a:cs typeface="Constantia" panose="02030602050306030303"/>
              </a:rPr>
              <a:t>ti</a:t>
            </a:r>
            <a:r>
              <a:rPr sz="1800" spc="-10" dirty="0">
                <a:latin typeface="Constantia" panose="02030602050306030303"/>
                <a:cs typeface="Constantia" panose="02030602050306030303"/>
              </a:rPr>
              <a:t>c</a:t>
            </a:r>
            <a:r>
              <a:rPr sz="1800" spc="-5" dirty="0">
                <a:latin typeface="Constantia" panose="02030602050306030303"/>
                <a:cs typeface="Constantia" panose="02030602050306030303"/>
              </a:rPr>
              <a:t>u</a:t>
            </a:r>
            <a:r>
              <a:rPr sz="1800" spc="-10" dirty="0">
                <a:latin typeface="Constantia" panose="02030602050306030303"/>
                <a:cs typeface="Constantia" panose="02030602050306030303"/>
              </a:rPr>
              <a:t>l</a:t>
            </a:r>
            <a:r>
              <a:rPr sz="1800" dirty="0">
                <a:latin typeface="Constantia" panose="02030602050306030303"/>
                <a:cs typeface="Constantia" panose="02030602050306030303"/>
              </a:rPr>
              <a:t>ar</a:t>
            </a:r>
            <a:r>
              <a:rPr sz="1800" spc="-110" dirty="0">
                <a:latin typeface="Constantia" panose="02030602050306030303"/>
                <a:cs typeface="Constantia" panose="02030602050306030303"/>
              </a:rPr>
              <a:t> </a:t>
            </a:r>
            <a:r>
              <a:rPr sz="1800" spc="-5" dirty="0">
                <a:latin typeface="Constantia" panose="02030602050306030303"/>
                <a:cs typeface="Constantia" panose="02030602050306030303"/>
              </a:rPr>
              <a:t>d</a:t>
            </a:r>
            <a:r>
              <a:rPr sz="1800" spc="-40" dirty="0">
                <a:latin typeface="Constantia" panose="02030602050306030303"/>
                <a:cs typeface="Constantia" panose="02030602050306030303"/>
              </a:rPr>
              <a:t>a</a:t>
            </a:r>
            <a:r>
              <a:rPr sz="1800" dirty="0">
                <a:latin typeface="Constantia" panose="02030602050306030303"/>
                <a:cs typeface="Constantia" panose="02030602050306030303"/>
              </a:rPr>
              <a:t>y</a:t>
            </a:r>
            <a:r>
              <a:rPr sz="1800" spc="-55" dirty="0">
                <a:latin typeface="Constantia" panose="02030602050306030303"/>
                <a:cs typeface="Constantia" panose="02030602050306030303"/>
              </a:rPr>
              <a:t> </a:t>
            </a:r>
            <a:r>
              <a:rPr sz="1800" spc="-15" dirty="0">
                <a:latin typeface="Constantia" panose="02030602050306030303"/>
                <a:cs typeface="Constantia" panose="02030602050306030303"/>
              </a:rPr>
              <a:t>f</a:t>
            </a:r>
            <a:r>
              <a:rPr sz="1800" dirty="0">
                <a:latin typeface="Constantia" panose="02030602050306030303"/>
                <a:cs typeface="Constantia" panose="02030602050306030303"/>
              </a:rPr>
              <a:t>or</a:t>
            </a:r>
            <a:r>
              <a:rPr sz="1800" spc="-100" dirty="0">
                <a:latin typeface="Constantia" panose="02030602050306030303"/>
                <a:cs typeface="Constantia" panose="02030602050306030303"/>
              </a:rPr>
              <a:t> </a:t>
            </a:r>
            <a:r>
              <a:rPr sz="1800" dirty="0">
                <a:latin typeface="Constantia" panose="02030602050306030303"/>
                <a:cs typeface="Constantia" panose="02030602050306030303"/>
              </a:rPr>
              <a:t>a</a:t>
            </a:r>
            <a:r>
              <a:rPr sz="1800" spc="-95" dirty="0">
                <a:latin typeface="Constantia" panose="02030602050306030303"/>
                <a:cs typeface="Constantia" panose="02030602050306030303"/>
              </a:rPr>
              <a:t> </a:t>
            </a:r>
            <a:r>
              <a:rPr sz="1800" spc="-40" dirty="0">
                <a:latin typeface="Constantia" panose="02030602050306030303"/>
                <a:cs typeface="Constantia" panose="02030602050306030303"/>
              </a:rPr>
              <a:t>c</a:t>
            </a:r>
            <a:r>
              <a:rPr sz="1800" dirty="0">
                <a:latin typeface="Constantia" panose="02030602050306030303"/>
                <a:cs typeface="Constantia" panose="02030602050306030303"/>
              </a:rPr>
              <a:t>e</a:t>
            </a:r>
            <a:r>
              <a:rPr sz="1800" spc="5" dirty="0">
                <a:latin typeface="Constantia" panose="02030602050306030303"/>
                <a:cs typeface="Constantia" panose="02030602050306030303"/>
              </a:rPr>
              <a:t>r</a:t>
            </a:r>
            <a:r>
              <a:rPr sz="1800" dirty="0">
                <a:latin typeface="Constantia" panose="02030602050306030303"/>
                <a:cs typeface="Constantia" panose="02030602050306030303"/>
              </a:rPr>
              <a:t>tain</a:t>
            </a:r>
            <a:r>
              <a:rPr sz="1800" spc="-65" dirty="0">
                <a:latin typeface="Constantia" panose="02030602050306030303"/>
                <a:cs typeface="Constantia" panose="02030602050306030303"/>
              </a:rPr>
              <a:t> </a:t>
            </a:r>
            <a:r>
              <a:rPr sz="1800" dirty="0">
                <a:latin typeface="Constantia" panose="02030602050306030303"/>
                <a:cs typeface="Constantia" panose="02030602050306030303"/>
              </a:rPr>
              <a:t>pe</a:t>
            </a:r>
            <a:r>
              <a:rPr sz="1800" spc="5" dirty="0">
                <a:latin typeface="Constantia" panose="02030602050306030303"/>
                <a:cs typeface="Constantia" panose="02030602050306030303"/>
              </a:rPr>
              <a:t>r</a:t>
            </a:r>
            <a:r>
              <a:rPr sz="1800" spc="-5" dirty="0">
                <a:latin typeface="Constantia" panose="02030602050306030303"/>
                <a:cs typeface="Constantia" panose="02030602050306030303"/>
              </a:rPr>
              <a:t>i</a:t>
            </a:r>
            <a:r>
              <a:rPr sz="1800" spc="-10" dirty="0">
                <a:latin typeface="Constantia" panose="02030602050306030303"/>
                <a:cs typeface="Constantia" panose="02030602050306030303"/>
              </a:rPr>
              <a:t>o</a:t>
            </a:r>
            <a:r>
              <a:rPr sz="1800" spc="-5" dirty="0">
                <a:latin typeface="Constantia" panose="02030602050306030303"/>
                <a:cs typeface="Constantia" panose="02030602050306030303"/>
              </a:rPr>
              <a:t>d.</a:t>
            </a:r>
            <a:endParaRPr sz="1800">
              <a:latin typeface="Constantia" panose="02030602050306030303"/>
              <a:cs typeface="Constantia" panose="02030602050306030303"/>
            </a:endParaRPr>
          </a:p>
          <a:p>
            <a:pPr lvl="1">
              <a:lnSpc>
                <a:spcPct val="100000"/>
              </a:lnSpc>
              <a:spcBef>
                <a:spcPts val="35"/>
              </a:spcBef>
              <a:buClr>
                <a:srgbClr val="0E6EC5"/>
              </a:buClr>
              <a:buFont typeface="Segoe UI Symbol" panose="020B0502040204020203"/>
              <a:buChar char="⚫"/>
            </a:pPr>
            <a:endParaRPr sz="1300">
              <a:latin typeface="Constantia" panose="02030602050306030303"/>
              <a:cs typeface="Constantia" panose="02030602050306030303"/>
            </a:endParaRPr>
          </a:p>
          <a:p>
            <a:pPr marL="287020" indent="-274320">
              <a:lnSpc>
                <a:spcPct val="100000"/>
              </a:lnSpc>
              <a:buClr>
                <a:srgbClr val="0AD0D9"/>
              </a:buClr>
              <a:buSzPct val="95000"/>
              <a:buFont typeface="Segoe UI Symbol" panose="020B0502040204020203"/>
              <a:buChar char="⚫"/>
              <a:tabLst>
                <a:tab pos="286385" algn="l"/>
                <a:tab pos="287020" algn="l"/>
              </a:tabLst>
            </a:pPr>
            <a:r>
              <a:rPr sz="2000" spc="-5" dirty="0">
                <a:latin typeface="Constantia" panose="02030602050306030303"/>
                <a:cs typeface="Constantia" panose="02030602050306030303"/>
              </a:rPr>
              <a:t>A</a:t>
            </a:r>
            <a:r>
              <a:rPr sz="2000" dirty="0">
                <a:latin typeface="Constantia" panose="02030602050306030303"/>
                <a:cs typeface="Constantia" panose="02030602050306030303"/>
              </a:rPr>
              <a:t>n</a:t>
            </a:r>
            <a:r>
              <a:rPr sz="2000" spc="-90" dirty="0">
                <a:latin typeface="Constantia" panose="02030602050306030303"/>
                <a:cs typeface="Constantia" panose="02030602050306030303"/>
              </a:rPr>
              <a:t> </a:t>
            </a:r>
            <a:r>
              <a:rPr sz="2000" spc="-55" dirty="0">
                <a:latin typeface="Constantia" panose="02030602050306030303"/>
                <a:cs typeface="Constantia" panose="02030602050306030303"/>
              </a:rPr>
              <a:t>a</a:t>
            </a:r>
            <a:r>
              <a:rPr sz="2000" spc="-45" dirty="0">
                <a:latin typeface="Constantia" panose="02030602050306030303"/>
                <a:cs typeface="Constantia" panose="02030602050306030303"/>
              </a:rPr>
              <a:t>v</a:t>
            </a:r>
            <a:r>
              <a:rPr sz="2000" dirty="0">
                <a:latin typeface="Constantia" panose="02030602050306030303"/>
                <a:cs typeface="Constantia" panose="02030602050306030303"/>
              </a:rPr>
              <a:t>e</a:t>
            </a:r>
            <a:r>
              <a:rPr sz="2000" spc="-40" dirty="0">
                <a:latin typeface="Constantia" panose="02030602050306030303"/>
                <a:cs typeface="Constantia" panose="02030602050306030303"/>
              </a:rPr>
              <a:t>r</a:t>
            </a:r>
            <a:r>
              <a:rPr sz="2000" dirty="0">
                <a:latin typeface="Constantia" panose="02030602050306030303"/>
                <a:cs typeface="Constantia" panose="02030602050306030303"/>
              </a:rPr>
              <a:t>a</a:t>
            </a:r>
            <a:r>
              <a:rPr sz="2000" spc="-50" dirty="0">
                <a:latin typeface="Constantia" panose="02030602050306030303"/>
                <a:cs typeface="Constantia" panose="02030602050306030303"/>
              </a:rPr>
              <a:t>g</a:t>
            </a:r>
            <a:r>
              <a:rPr sz="2000" dirty="0">
                <a:latin typeface="Constantia" panose="02030602050306030303"/>
                <a:cs typeface="Constantia" panose="02030602050306030303"/>
              </a:rPr>
              <a:t>e</a:t>
            </a:r>
            <a:r>
              <a:rPr sz="2000" spc="-60" dirty="0">
                <a:latin typeface="Constantia" panose="02030602050306030303"/>
                <a:cs typeface="Constantia" panose="02030602050306030303"/>
              </a:rPr>
              <a:t> </a:t>
            </a:r>
            <a:r>
              <a:rPr sz="2000" spc="-5" dirty="0">
                <a:latin typeface="Constantia" panose="02030602050306030303"/>
                <a:cs typeface="Constantia" panose="02030602050306030303"/>
              </a:rPr>
              <a:t>i</a:t>
            </a:r>
            <a:r>
              <a:rPr sz="2000" dirty="0">
                <a:latin typeface="Constantia" panose="02030602050306030303"/>
                <a:cs typeface="Constantia" panose="02030602050306030303"/>
              </a:rPr>
              <a:t>s</a:t>
            </a:r>
            <a:r>
              <a:rPr sz="2000" spc="-70" dirty="0">
                <a:latin typeface="Constantia" panose="02030602050306030303"/>
                <a:cs typeface="Constantia" panose="02030602050306030303"/>
              </a:rPr>
              <a:t> </a:t>
            </a:r>
            <a:r>
              <a:rPr sz="2000" spc="-5" dirty="0">
                <a:latin typeface="Constantia" panose="02030602050306030303"/>
                <a:cs typeface="Constantia" panose="02030602050306030303"/>
              </a:rPr>
              <a:t>ta</a:t>
            </a:r>
            <a:r>
              <a:rPr sz="2000" spc="-55" dirty="0">
                <a:latin typeface="Constantia" panose="02030602050306030303"/>
                <a:cs typeface="Constantia" panose="02030602050306030303"/>
              </a:rPr>
              <a:t>k</a:t>
            </a:r>
            <a:r>
              <a:rPr sz="2000" dirty="0">
                <a:latin typeface="Constantia" panose="02030602050306030303"/>
                <a:cs typeface="Constantia" panose="02030602050306030303"/>
              </a:rPr>
              <a:t>en,</a:t>
            </a:r>
            <a:r>
              <a:rPr sz="2000" spc="-10" dirty="0">
                <a:latin typeface="Constantia" panose="02030602050306030303"/>
                <a:cs typeface="Constantia" panose="02030602050306030303"/>
              </a:rPr>
              <a:t> f</a:t>
            </a:r>
            <a:r>
              <a:rPr sz="2000" dirty="0">
                <a:latin typeface="Constantia" panose="02030602050306030303"/>
                <a:cs typeface="Constantia" panose="02030602050306030303"/>
              </a:rPr>
              <a:t>or</a:t>
            </a:r>
            <a:r>
              <a:rPr sz="2000" spc="-135" dirty="0">
                <a:latin typeface="Constantia" panose="02030602050306030303"/>
                <a:cs typeface="Constantia" panose="02030602050306030303"/>
              </a:rPr>
              <a:t> </a:t>
            </a:r>
            <a:r>
              <a:rPr sz="2000" dirty="0">
                <a:latin typeface="Constantia" panose="02030602050306030303"/>
                <a:cs typeface="Constantia" panose="02030602050306030303"/>
              </a:rPr>
              <a:t>e</a:t>
            </a:r>
            <a:r>
              <a:rPr sz="2000" spc="-15" dirty="0">
                <a:latin typeface="Constantia" panose="02030602050306030303"/>
                <a:cs typeface="Constantia" panose="02030602050306030303"/>
              </a:rPr>
              <a:t>x</a:t>
            </a:r>
            <a:r>
              <a:rPr sz="2000" dirty="0">
                <a:latin typeface="Constantia" panose="02030602050306030303"/>
                <a:cs typeface="Constantia" panose="02030602050306030303"/>
              </a:rPr>
              <a:t>ample, </a:t>
            </a:r>
            <a:r>
              <a:rPr sz="2000" spc="-10" dirty="0">
                <a:latin typeface="Constantia" panose="02030602050306030303"/>
                <a:cs typeface="Constantia" panose="02030602050306030303"/>
              </a:rPr>
              <a:t>f</a:t>
            </a:r>
            <a:r>
              <a:rPr sz="2000" dirty="0">
                <a:latin typeface="Constantia" panose="02030602050306030303"/>
                <a:cs typeface="Constantia" panose="02030602050306030303"/>
              </a:rPr>
              <a:t>or</a:t>
            </a:r>
            <a:r>
              <a:rPr sz="2000" spc="-135"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50" dirty="0">
                <a:latin typeface="Constantia" panose="02030602050306030303"/>
                <a:cs typeface="Constantia" panose="02030602050306030303"/>
              </a:rPr>
              <a:t> </a:t>
            </a:r>
            <a:r>
              <a:rPr sz="2000" dirty="0">
                <a:latin typeface="Constantia" panose="02030602050306030303"/>
                <a:cs typeface="Constantia" panose="02030602050306030303"/>
              </a:rPr>
              <a:t>30</a:t>
            </a:r>
            <a:r>
              <a:rPr sz="2000" spc="-5" dirty="0">
                <a:latin typeface="Constantia" panose="02030602050306030303"/>
                <a:cs typeface="Constantia" panose="02030602050306030303"/>
              </a:rPr>
              <a:t>-d</a:t>
            </a:r>
            <a:r>
              <a:rPr sz="2000" spc="-35" dirty="0">
                <a:latin typeface="Constantia" panose="02030602050306030303"/>
                <a:cs typeface="Constantia" panose="02030602050306030303"/>
              </a:rPr>
              <a:t>a</a:t>
            </a:r>
            <a:r>
              <a:rPr sz="2000" spc="-30" dirty="0">
                <a:latin typeface="Constantia" panose="02030602050306030303"/>
                <a:cs typeface="Constantia" panose="02030602050306030303"/>
              </a:rPr>
              <a:t>y</a:t>
            </a:r>
            <a:r>
              <a:rPr sz="2000" dirty="0">
                <a:latin typeface="Constantia" panose="02030602050306030303"/>
                <a:cs typeface="Constantia" panose="02030602050306030303"/>
              </a:rPr>
              <a:t>s</a:t>
            </a:r>
            <a:r>
              <a:rPr sz="2000" spc="-65" dirty="0">
                <a:latin typeface="Constantia" panose="02030602050306030303"/>
                <a:cs typeface="Constantia" panose="02030602050306030303"/>
              </a:rPr>
              <a:t> </a:t>
            </a:r>
            <a:r>
              <a:rPr sz="2000" spc="-10" dirty="0">
                <a:latin typeface="Constantia" panose="02030602050306030303"/>
                <a:cs typeface="Constantia" panose="02030602050306030303"/>
              </a:rPr>
              <a:t>p</a:t>
            </a:r>
            <a:r>
              <a:rPr sz="2000" dirty="0">
                <a:latin typeface="Constantia" panose="02030602050306030303"/>
                <a:cs typeface="Constantia" panose="02030602050306030303"/>
              </a:rPr>
              <a:t>eri</a:t>
            </a:r>
            <a:r>
              <a:rPr sz="2000" spc="-10" dirty="0">
                <a:latin typeface="Constantia" panose="02030602050306030303"/>
                <a:cs typeface="Constantia" panose="02030602050306030303"/>
              </a:rPr>
              <a:t>o</a:t>
            </a:r>
            <a:r>
              <a:rPr sz="2000" spc="-5" dirty="0">
                <a:latin typeface="Constantia" panose="02030602050306030303"/>
                <a:cs typeface="Constantia" panose="02030602050306030303"/>
              </a:rPr>
              <a:t>d.</a:t>
            </a:r>
            <a:endParaRPr sz="2000">
              <a:latin typeface="Constantia" panose="02030602050306030303"/>
              <a:cs typeface="Constantia" panose="02030602050306030303"/>
            </a:endParaRPr>
          </a:p>
          <a:p>
            <a:pPr marL="287020" indent="-274320">
              <a:lnSpc>
                <a:spcPct val="100000"/>
              </a:lnSpc>
              <a:spcBef>
                <a:spcPts val="1630"/>
              </a:spcBef>
              <a:buClr>
                <a:srgbClr val="0AD0D9"/>
              </a:buClr>
              <a:buSzPct val="95000"/>
              <a:buFont typeface="Segoe UI Symbol" panose="020B0502040204020203"/>
              <a:buChar char="⚫"/>
              <a:tabLst>
                <a:tab pos="286385" algn="l"/>
                <a:tab pos="287020" algn="l"/>
              </a:tabLst>
            </a:pPr>
            <a:r>
              <a:rPr sz="2000" dirty="0">
                <a:latin typeface="Constantia" panose="02030602050306030303"/>
                <a:cs typeface="Constantia" panose="02030602050306030303"/>
              </a:rPr>
              <a:t>The</a:t>
            </a:r>
            <a:r>
              <a:rPr sz="2000" spc="-105" dirty="0">
                <a:latin typeface="Constantia" panose="02030602050306030303"/>
                <a:cs typeface="Constantia" panose="02030602050306030303"/>
              </a:rPr>
              <a:t> </a:t>
            </a:r>
            <a:r>
              <a:rPr sz="2000" spc="-15" dirty="0">
                <a:latin typeface="Constantia" panose="02030602050306030303"/>
                <a:cs typeface="Constantia" panose="02030602050306030303"/>
              </a:rPr>
              <a:t>above</a:t>
            </a:r>
            <a:r>
              <a:rPr sz="2000" spc="-80" dirty="0">
                <a:latin typeface="Constantia" panose="02030602050306030303"/>
                <a:cs typeface="Constantia" panose="02030602050306030303"/>
              </a:rPr>
              <a:t> </a:t>
            </a:r>
            <a:r>
              <a:rPr sz="2000" dirty="0">
                <a:latin typeface="Constantia" panose="02030602050306030303"/>
                <a:cs typeface="Constantia" panose="02030602050306030303"/>
              </a:rPr>
              <a:t>further</a:t>
            </a:r>
            <a:r>
              <a:rPr sz="2000" spc="-145" dirty="0">
                <a:latin typeface="Constantia" panose="02030602050306030303"/>
                <a:cs typeface="Constantia" panose="02030602050306030303"/>
              </a:rPr>
              <a:t> </a:t>
            </a:r>
            <a:r>
              <a:rPr sz="2000" spc="-5" dirty="0">
                <a:latin typeface="Constantia" panose="02030602050306030303"/>
                <a:cs typeface="Constantia" panose="02030602050306030303"/>
              </a:rPr>
              <a:t>can</a:t>
            </a:r>
            <a:r>
              <a:rPr sz="2000" spc="-40" dirty="0">
                <a:latin typeface="Constantia" panose="02030602050306030303"/>
                <a:cs typeface="Constantia" panose="02030602050306030303"/>
              </a:rPr>
              <a:t> </a:t>
            </a:r>
            <a:r>
              <a:rPr sz="2000" dirty="0">
                <a:latin typeface="Constantia" panose="02030602050306030303"/>
                <a:cs typeface="Constantia" panose="02030602050306030303"/>
              </a:rPr>
              <a:t>be</a:t>
            </a:r>
            <a:r>
              <a:rPr sz="2000" spc="-95" dirty="0">
                <a:latin typeface="Constantia" panose="02030602050306030303"/>
                <a:cs typeface="Constantia" panose="02030602050306030303"/>
              </a:rPr>
              <a:t> </a:t>
            </a:r>
            <a:r>
              <a:rPr sz="2000" spc="-5" dirty="0">
                <a:latin typeface="Constantia" panose="02030602050306030303"/>
                <a:cs typeface="Constantia" panose="02030602050306030303"/>
              </a:rPr>
              <a:t>augmented</a:t>
            </a:r>
            <a:r>
              <a:rPr sz="2000" spc="-70" dirty="0">
                <a:latin typeface="Constantia" panose="02030602050306030303"/>
                <a:cs typeface="Constantia" panose="02030602050306030303"/>
              </a:rPr>
              <a:t> </a:t>
            </a:r>
            <a:r>
              <a:rPr sz="2000" spc="-5" dirty="0">
                <a:latin typeface="Constantia" panose="02030602050306030303"/>
                <a:cs typeface="Constantia" panose="02030602050306030303"/>
              </a:rPr>
              <a:t>with</a:t>
            </a:r>
            <a:r>
              <a:rPr sz="2000" spc="-90"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80" dirty="0">
                <a:latin typeface="Constantia" panose="02030602050306030303"/>
                <a:cs typeface="Constantia" panose="02030602050306030303"/>
              </a:rPr>
              <a:t> </a:t>
            </a:r>
            <a:r>
              <a:rPr sz="2000" dirty="0">
                <a:latin typeface="Constantia" panose="02030602050306030303"/>
                <a:cs typeface="Constantia" panose="02030602050306030303"/>
              </a:rPr>
              <a:t>personal</a:t>
            </a:r>
            <a:r>
              <a:rPr sz="2000" spc="-15" dirty="0">
                <a:latin typeface="Constantia" panose="02030602050306030303"/>
                <a:cs typeface="Constantia" panose="02030602050306030303"/>
              </a:rPr>
              <a:t> </a:t>
            </a:r>
            <a:r>
              <a:rPr sz="2000" dirty="0">
                <a:latin typeface="Constantia" panose="02030602050306030303"/>
                <a:cs typeface="Constantia" panose="02030602050306030303"/>
              </a:rPr>
              <a:t>interview</a:t>
            </a:r>
            <a:r>
              <a:rPr sz="2000" spc="-110" dirty="0">
                <a:latin typeface="Constantia" panose="02030602050306030303"/>
                <a:cs typeface="Constantia" panose="02030602050306030303"/>
              </a:rPr>
              <a:t> </a:t>
            </a:r>
            <a:r>
              <a:rPr sz="2000" dirty="0">
                <a:latin typeface="Constantia" panose="02030602050306030303"/>
                <a:cs typeface="Constantia" panose="02030602050306030303"/>
              </a:rPr>
              <a:t>survey</a:t>
            </a:r>
            <a:endParaRPr sz="2000">
              <a:latin typeface="Constantia" panose="02030602050306030303"/>
              <a:cs typeface="Constantia" panose="02030602050306030303"/>
            </a:endParaRPr>
          </a:p>
          <a:p>
            <a:pPr marL="287020">
              <a:lnSpc>
                <a:spcPct val="100000"/>
              </a:lnSpc>
              <a:spcBef>
                <a:spcPts val="5"/>
              </a:spcBef>
            </a:pPr>
            <a:r>
              <a:rPr sz="2000" spc="-5" dirty="0">
                <a:latin typeface="Constantia" panose="02030602050306030303"/>
                <a:cs typeface="Constantia" panose="02030602050306030303"/>
              </a:rPr>
              <a:t>(PIS),</a:t>
            </a:r>
            <a:r>
              <a:rPr sz="2000" spc="-75" dirty="0">
                <a:latin typeface="Constantia" panose="02030602050306030303"/>
                <a:cs typeface="Constantia" panose="02030602050306030303"/>
              </a:rPr>
              <a:t> </a:t>
            </a:r>
            <a:r>
              <a:rPr sz="2000" spc="-5" dirty="0">
                <a:latin typeface="Constantia" panose="02030602050306030303"/>
                <a:cs typeface="Constantia" panose="02030602050306030303"/>
              </a:rPr>
              <a:t>which</a:t>
            </a:r>
            <a:r>
              <a:rPr sz="2000" spc="-20" dirty="0">
                <a:latin typeface="Constantia" panose="02030602050306030303"/>
                <a:cs typeface="Constantia" panose="02030602050306030303"/>
              </a:rPr>
              <a:t> </a:t>
            </a:r>
            <a:r>
              <a:rPr sz="2000" spc="-5" dirty="0">
                <a:latin typeface="Constantia" panose="02030602050306030303"/>
                <a:cs typeface="Constantia" panose="02030602050306030303"/>
              </a:rPr>
              <a:t>becomes</a:t>
            </a:r>
            <a:r>
              <a:rPr sz="2000" spc="-65" dirty="0">
                <a:latin typeface="Constantia" panose="02030602050306030303"/>
                <a:cs typeface="Constantia" panose="02030602050306030303"/>
              </a:rPr>
              <a:t> </a:t>
            </a:r>
            <a:r>
              <a:rPr sz="2000" spc="-5" dirty="0">
                <a:latin typeface="Constantia" panose="02030602050306030303"/>
                <a:cs typeface="Constantia" panose="02030602050306030303"/>
              </a:rPr>
              <a:t>the</a:t>
            </a:r>
            <a:r>
              <a:rPr sz="2000" spc="-55" dirty="0">
                <a:latin typeface="Constantia" panose="02030602050306030303"/>
                <a:cs typeface="Constantia" panose="02030602050306030303"/>
              </a:rPr>
              <a:t> </a:t>
            </a:r>
            <a:r>
              <a:rPr sz="2000" spc="-5" dirty="0">
                <a:latin typeface="Constantia" panose="02030602050306030303"/>
                <a:cs typeface="Constantia" panose="02030602050306030303"/>
              </a:rPr>
              <a:t>basis</a:t>
            </a:r>
            <a:r>
              <a:rPr sz="2000" spc="-70" dirty="0">
                <a:latin typeface="Constantia" panose="02030602050306030303"/>
                <a:cs typeface="Constantia" panose="02030602050306030303"/>
              </a:rPr>
              <a:t> </a:t>
            </a:r>
            <a:r>
              <a:rPr sz="2000" spc="-5" dirty="0">
                <a:latin typeface="Constantia" panose="02030602050306030303"/>
                <a:cs typeface="Constantia" panose="02030602050306030303"/>
              </a:rPr>
              <a:t>for</a:t>
            </a:r>
            <a:r>
              <a:rPr sz="2000" spc="-80" dirty="0">
                <a:latin typeface="Constantia" panose="02030602050306030303"/>
                <a:cs typeface="Constantia" panose="02030602050306030303"/>
              </a:rPr>
              <a:t> </a:t>
            </a:r>
            <a:r>
              <a:rPr sz="2000" spc="-10" dirty="0">
                <a:latin typeface="Constantia" panose="02030602050306030303"/>
                <a:cs typeface="Constantia" panose="02030602050306030303"/>
              </a:rPr>
              <a:t>many</a:t>
            </a:r>
            <a:r>
              <a:rPr sz="2000" spc="-100" dirty="0">
                <a:latin typeface="Constantia" panose="02030602050306030303"/>
                <a:cs typeface="Constantia" panose="02030602050306030303"/>
              </a:rPr>
              <a:t> </a:t>
            </a:r>
            <a:r>
              <a:rPr sz="2000" spc="-5" dirty="0">
                <a:latin typeface="Constantia" panose="02030602050306030303"/>
                <a:cs typeface="Constantia" panose="02030602050306030303"/>
              </a:rPr>
              <a:t>studies/decision</a:t>
            </a:r>
            <a:r>
              <a:rPr sz="2000" spc="-60" dirty="0">
                <a:latin typeface="Constantia" panose="02030602050306030303"/>
                <a:cs typeface="Constantia" panose="02030602050306030303"/>
              </a:rPr>
              <a:t> </a:t>
            </a:r>
            <a:r>
              <a:rPr sz="2000" spc="-10" dirty="0">
                <a:latin typeface="Constantia" panose="02030602050306030303"/>
                <a:cs typeface="Constantia" panose="02030602050306030303"/>
              </a:rPr>
              <a:t>making.</a:t>
            </a:r>
            <a:endParaRPr sz="2000">
              <a:latin typeface="Constantia" panose="02030602050306030303"/>
              <a:cs typeface="Constantia" panose="02030602050306030303"/>
            </a:endParaRPr>
          </a:p>
          <a:p>
            <a:pPr marL="287020" indent="-274320">
              <a:lnSpc>
                <a:spcPct val="100000"/>
              </a:lnSpc>
              <a:spcBef>
                <a:spcPts val="1630"/>
              </a:spcBef>
              <a:buClr>
                <a:srgbClr val="0AD0D9"/>
              </a:buClr>
              <a:buSzPct val="95000"/>
              <a:buFont typeface="Segoe UI Symbol" panose="020B0502040204020203"/>
              <a:buChar char="⚫"/>
              <a:tabLst>
                <a:tab pos="286385" algn="l"/>
                <a:tab pos="287020" algn="l"/>
              </a:tabLst>
            </a:pPr>
            <a:r>
              <a:rPr sz="2000" spc="-20" dirty="0">
                <a:latin typeface="Constantia" panose="02030602050306030303"/>
                <a:cs typeface="Constantia" panose="02030602050306030303"/>
              </a:rPr>
              <a:t>Essentially,</a:t>
            </a:r>
            <a:r>
              <a:rPr sz="2000" spc="-55" dirty="0">
                <a:latin typeface="Constantia" panose="02030602050306030303"/>
                <a:cs typeface="Constantia" panose="02030602050306030303"/>
              </a:rPr>
              <a:t> </a:t>
            </a:r>
            <a:r>
              <a:rPr sz="2000" spc="-25" dirty="0">
                <a:latin typeface="Constantia" panose="02030602050306030303"/>
                <a:cs typeface="Constantia" panose="02030602050306030303"/>
              </a:rPr>
              <a:t>we</a:t>
            </a:r>
            <a:r>
              <a:rPr sz="2000" spc="-110" dirty="0">
                <a:latin typeface="Constantia" panose="02030602050306030303"/>
                <a:cs typeface="Constantia" panose="02030602050306030303"/>
              </a:rPr>
              <a:t> </a:t>
            </a:r>
            <a:r>
              <a:rPr sz="2000" spc="-10" dirty="0">
                <a:latin typeface="Constantia" panose="02030602050306030303"/>
                <a:cs typeface="Constantia" panose="02030602050306030303"/>
              </a:rPr>
              <a:t>are</a:t>
            </a:r>
            <a:r>
              <a:rPr sz="2000" spc="-70" dirty="0">
                <a:latin typeface="Constantia" panose="02030602050306030303"/>
                <a:cs typeface="Constantia" panose="02030602050306030303"/>
              </a:rPr>
              <a:t> </a:t>
            </a:r>
            <a:r>
              <a:rPr sz="2000" spc="-15" dirty="0">
                <a:latin typeface="Constantia" panose="02030602050306030303"/>
                <a:cs typeface="Constantia" panose="02030602050306030303"/>
              </a:rPr>
              <a:t>to</a:t>
            </a:r>
            <a:r>
              <a:rPr sz="2000" spc="-125" dirty="0">
                <a:latin typeface="Constantia" panose="02030602050306030303"/>
                <a:cs typeface="Constantia" panose="02030602050306030303"/>
              </a:rPr>
              <a:t> </a:t>
            </a:r>
            <a:r>
              <a:rPr sz="2000" spc="-10" dirty="0">
                <a:latin typeface="Constantia" panose="02030602050306030303"/>
                <a:cs typeface="Constantia" panose="02030602050306030303"/>
              </a:rPr>
              <a:t>analyze</a:t>
            </a:r>
            <a:r>
              <a:rPr sz="2000" spc="-40" dirty="0">
                <a:latin typeface="Constantia" panose="02030602050306030303"/>
                <a:cs typeface="Constantia" panose="02030602050306030303"/>
              </a:rPr>
              <a:t> </a:t>
            </a:r>
            <a:r>
              <a:rPr sz="2000" b="1" spc="-5" dirty="0">
                <a:solidFill>
                  <a:srgbClr val="A40020"/>
                </a:solidFill>
                <a:latin typeface="Constantia" panose="02030602050306030303"/>
                <a:cs typeface="Constantia" panose="02030602050306030303"/>
              </a:rPr>
              <a:t>data</a:t>
            </a:r>
            <a:r>
              <a:rPr sz="2000" b="1" spc="5" dirty="0">
                <a:solidFill>
                  <a:srgbClr val="A40020"/>
                </a:solidFill>
                <a:latin typeface="Constantia" panose="02030602050306030303"/>
                <a:cs typeface="Constantia" panose="02030602050306030303"/>
              </a:rPr>
              <a:t> </a:t>
            </a:r>
            <a:r>
              <a:rPr sz="2000" spc="-5" dirty="0">
                <a:latin typeface="Constantia" panose="02030602050306030303"/>
                <a:cs typeface="Constantia" panose="02030602050306030303"/>
              </a:rPr>
              <a:t>for</a:t>
            </a:r>
            <a:r>
              <a:rPr sz="2000" spc="-125" dirty="0">
                <a:latin typeface="Constantia" panose="02030602050306030303"/>
                <a:cs typeface="Constantia" panose="02030602050306030303"/>
              </a:rPr>
              <a:t> </a:t>
            </a:r>
            <a:r>
              <a:rPr sz="2000" spc="-5" dirty="0">
                <a:latin typeface="Constantia" panose="02030602050306030303"/>
                <a:cs typeface="Constantia" panose="02030602050306030303"/>
              </a:rPr>
              <a:t>TRP</a:t>
            </a:r>
            <a:r>
              <a:rPr sz="2000" spc="-75" dirty="0">
                <a:latin typeface="Constantia" panose="02030602050306030303"/>
                <a:cs typeface="Constantia" panose="02030602050306030303"/>
              </a:rPr>
              <a:t> </a:t>
            </a:r>
            <a:r>
              <a:rPr sz="2000" dirty="0">
                <a:latin typeface="Constantia" panose="02030602050306030303"/>
                <a:cs typeface="Constantia" panose="02030602050306030303"/>
              </a:rPr>
              <a:t>estimation.</a:t>
            </a:r>
            <a:endParaRPr sz="2000">
              <a:latin typeface="Constantia" panose="02030602050306030303"/>
              <a:cs typeface="Constantia" panose="02030602050306030303"/>
            </a:endParaRPr>
          </a:p>
        </p:txBody>
      </p:sp>
      <p:pic>
        <p:nvPicPr>
          <p:cNvPr id="4" name="object 4"/>
          <p:cNvPicPr/>
          <p:nvPr/>
        </p:nvPicPr>
        <p:blipFill>
          <a:blip r:embed="rId2" cstate="print"/>
          <a:stretch>
            <a:fillRect/>
          </a:stretch>
        </p:blipFill>
        <p:spPr>
          <a:xfrm>
            <a:off x="6518147" y="1181100"/>
            <a:ext cx="2467355" cy="1847088"/>
          </a:xfrm>
          <a:prstGeom prst="rect">
            <a:avLst/>
          </a:prstGeom>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13" y="833203"/>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Correlation Coefficient</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4" y="1458052"/>
                <a:ext cx="8500598" cy="4897907"/>
              </a:xfrm>
            </p:spPr>
            <p:txBody>
              <a:bodyPr>
                <a:noAutofit/>
              </a:bodyPr>
              <a:lstStyle/>
              <a:p>
                <a:pPr algn="just"/>
                <a:r>
                  <a:rPr lang="en-US" b="1" dirty="0">
                    <a:solidFill>
                      <a:srgbClr val="0B5ED7"/>
                    </a:solidFill>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Correlation coefficient is used to measure the </a:t>
                </a:r>
                <a:r>
                  <a:rPr lang="en-US" b="1" dirty="0">
                    <a:solidFill>
                      <a:srgbClr val="0B5ED7"/>
                    </a:solidFill>
                    <a:latin typeface="Times New Roman" panose="02020603050405020304" pitchFamily="18" charset="0"/>
                    <a:cs typeface="Times New Roman" panose="02020603050405020304" pitchFamily="18" charset="0"/>
                  </a:rPr>
                  <a:t>degree of association.</a:t>
                </a:r>
              </a:p>
              <a:p>
                <a:pPr lvl="8" algn="just"/>
                <a:endParaRPr lang="en-US" sz="800" b="1" dirty="0">
                  <a:solidFill>
                    <a:srgbClr val="0B5ED7"/>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usually denoted by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a:t>
                </a:r>
              </a:p>
              <a:p>
                <a:pPr lvl="8" algn="just"/>
                <a:endParaRPr lang="en-US" sz="8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value of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lies between +1 and -1. </a:t>
                </a:r>
              </a:p>
              <a:p>
                <a:pPr lvl="8" algn="just"/>
                <a:endParaRPr lang="en-US" sz="800"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Positive values of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indicates positive correlation between two variables, whereas, negative values of </a:t>
                </a:r>
                <a:r>
                  <a:rPr lang="en-US" i="1" dirty="0">
                    <a:latin typeface="Times New Roman" panose="02020603050405020304" pitchFamily="18" charset="0"/>
                    <a:cs typeface="Times New Roman" panose="02020603050405020304" pitchFamily="18" charset="0"/>
                  </a:rPr>
                  <a:t>r</a:t>
                </a:r>
                <a:r>
                  <a:rPr lang="en-US" dirty="0">
                    <a:latin typeface="Times New Roman" panose="02020603050405020304" pitchFamily="18" charset="0"/>
                    <a:cs typeface="Times New Roman" panose="02020603050405020304" pitchFamily="18" charset="0"/>
                  </a:rPr>
                  <a:t> indicate negative correlation.</a:t>
                </a:r>
              </a:p>
              <a:p>
                <a:pPr lvl="8" algn="just"/>
                <a:endParaRPr lang="en-US" sz="800" dirty="0">
                  <a:latin typeface="Times New Roman" panose="02020603050405020304" pitchFamily="18" charset="0"/>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r>
                        <a:rPr lang="en-US" b="0" i="1" smtClean="0">
                          <a:latin typeface="Cambria Math" panose="02040503050406030204"/>
                          <a:cs typeface="Times New Roman" panose="02020603050405020304" pitchFamily="18" charset="0"/>
                        </a:rPr>
                        <m:t>𝑟</m:t>
                      </m:r>
                      <m:r>
                        <a:rPr lang="en-US" i="1">
                          <a:latin typeface="Cambria Math" panose="02040503050406030204" pitchFamily="18" charset="0"/>
                          <a:cs typeface="Times New Roman" panose="02020603050405020304" pitchFamily="18" charset="0"/>
                        </a:rPr>
                        <m:t>=+1 </m:t>
                      </m:r>
                      <m:r>
                        <m:rPr>
                          <m:sty m:val="p"/>
                        </m:rPr>
                        <a:rPr lang="en-US" i="0" smtClean="0">
                          <a:solidFill>
                            <a:srgbClr val="0B5ED7"/>
                          </a:solidFill>
                          <a:latin typeface="Cambria Math" panose="02040503050406030204" pitchFamily="18" charset="0"/>
                          <a:cs typeface="Times New Roman" panose="02020603050405020304" pitchFamily="18" charset="0"/>
                        </a:rPr>
                        <m:t>implies</m:t>
                      </m:r>
                      <m:r>
                        <a:rPr lang="en-US" i="0" smtClean="0">
                          <a:solidFill>
                            <a:srgbClr val="0B5ED7"/>
                          </a:solidFill>
                          <a:latin typeface="Cambria Math" panose="02040503050406030204" pitchFamily="18" charset="0"/>
                          <a:cs typeface="Times New Roman" panose="02020603050405020304" pitchFamily="18" charset="0"/>
                        </a:rPr>
                        <m:t> </m:t>
                      </m:r>
                      <m:r>
                        <m:rPr>
                          <m:sty m:val="p"/>
                        </m:rPr>
                        <a:rPr lang="en-US" i="0" smtClean="0">
                          <a:solidFill>
                            <a:srgbClr val="A50021"/>
                          </a:solidFill>
                          <a:latin typeface="Cambria Math" panose="02040503050406030204" pitchFamily="18" charset="0"/>
                          <a:cs typeface="Times New Roman" panose="02020603050405020304" pitchFamily="18" charset="0"/>
                        </a:rPr>
                        <m:t>perfect</m:t>
                      </m:r>
                      <m:r>
                        <a:rPr lang="en-US" i="0" smtClean="0">
                          <a:solidFill>
                            <a:srgbClr val="A50021"/>
                          </a:solidFill>
                          <a:latin typeface="Cambria Math" panose="02040503050406030204" pitchFamily="18" charset="0"/>
                          <a:cs typeface="Times New Roman" panose="02020603050405020304" pitchFamily="18" charset="0"/>
                        </a:rPr>
                        <m:t> </m:t>
                      </m:r>
                      <m:r>
                        <m:rPr>
                          <m:sty m:val="p"/>
                        </m:rPr>
                        <a:rPr lang="en-US" i="0" smtClean="0">
                          <a:solidFill>
                            <a:srgbClr val="A50021"/>
                          </a:solidFill>
                          <a:latin typeface="Cambria Math" panose="02040503050406030204" pitchFamily="18" charset="0"/>
                          <a:cs typeface="Times New Roman" panose="02020603050405020304" pitchFamily="18" charset="0"/>
                        </a:rPr>
                        <m:t>positive</m:t>
                      </m:r>
                      <m:r>
                        <a:rPr lang="en-US" i="0" smtClean="0">
                          <a:solidFill>
                            <a:srgbClr val="A50021"/>
                          </a:solidFill>
                          <a:latin typeface="Cambria Math" panose="02040503050406030204" pitchFamily="18" charset="0"/>
                          <a:cs typeface="Times New Roman" panose="02020603050405020304" pitchFamily="18" charset="0"/>
                        </a:rPr>
                        <m:t> </m:t>
                      </m:r>
                      <m:r>
                        <m:rPr>
                          <m:sty m:val="p"/>
                        </m:rPr>
                        <a:rPr lang="en-US" i="0" smtClean="0">
                          <a:solidFill>
                            <a:srgbClr val="0B5ED7"/>
                          </a:solidFill>
                          <a:latin typeface="Cambria Math" panose="02040503050406030204" pitchFamily="18" charset="0"/>
                          <a:cs typeface="Times New Roman" panose="02020603050405020304" pitchFamily="18" charset="0"/>
                        </a:rPr>
                        <m:t>correlation</m:t>
                      </m:r>
                      <m:r>
                        <a:rPr lang="en-US" i="0" smtClean="0">
                          <a:solidFill>
                            <a:srgbClr val="0B5ED7"/>
                          </a:solidFill>
                          <a:latin typeface="Cambria Math" panose="02040503050406030204" pitchFamily="18" charset="0"/>
                          <a:cs typeface="Times New Roman" panose="02020603050405020304" pitchFamily="18" charset="0"/>
                        </a:rPr>
                        <m:t>, </m:t>
                      </m:r>
                      <m:r>
                        <m:rPr>
                          <m:sty m:val="p"/>
                        </m:rPr>
                        <a:rPr lang="en-US" i="0" smtClean="0">
                          <a:solidFill>
                            <a:srgbClr val="0B5ED7"/>
                          </a:solidFill>
                          <a:latin typeface="Cambria Math" panose="02040503050406030204" pitchFamily="18" charset="0"/>
                          <a:cs typeface="Times New Roman" panose="02020603050405020304" pitchFamily="18" charset="0"/>
                        </a:rPr>
                        <m:t>and</m:t>
                      </m:r>
                      <m:r>
                        <a:rPr lang="en-US" i="0" smtClean="0">
                          <a:solidFill>
                            <a:srgbClr val="0B5ED7"/>
                          </a:solidFill>
                          <a:latin typeface="Cambria Math" panose="02040503050406030204" pitchFamily="18" charset="0"/>
                          <a:cs typeface="Times New Roman" panose="02020603050405020304" pitchFamily="18" charset="0"/>
                        </a:rPr>
                        <m:t> </m:t>
                      </m:r>
                      <m:r>
                        <m:rPr>
                          <m:sty m:val="p"/>
                        </m:rPr>
                        <a:rPr lang="en-US" i="0" smtClean="0">
                          <a:solidFill>
                            <a:srgbClr val="0B5ED7"/>
                          </a:solidFill>
                          <a:latin typeface="Cambria Math" panose="02040503050406030204" pitchFamily="18" charset="0"/>
                          <a:cs typeface="Times New Roman" panose="02020603050405020304" pitchFamily="18" charset="0"/>
                        </a:rPr>
                        <m:t>otherwise</m:t>
                      </m:r>
                      <m:r>
                        <a:rPr lang="en-US" i="0" smtClean="0">
                          <a:solidFill>
                            <a:srgbClr val="0B5ED7"/>
                          </a:solidFill>
                          <a:latin typeface="Cambria Math" panose="02040503050406030204" pitchFamily="18" charset="0"/>
                          <a:cs typeface="Times New Roman" panose="02020603050405020304" pitchFamily="18" charset="0"/>
                        </a:rPr>
                        <m:t>.</m:t>
                      </m:r>
                    </m:oMath>
                  </m:oMathPara>
                </a14:m>
                <a:endParaRPr lang="en-US" dirty="0">
                  <a:solidFill>
                    <a:srgbClr val="0B5ED7"/>
                  </a:solidFill>
                  <a:latin typeface="Times New Roman" panose="02020603050405020304" pitchFamily="18" charset="0"/>
                  <a:cs typeface="Times New Roman" panose="02020603050405020304" pitchFamily="18" charset="0"/>
                </a:endParaRPr>
              </a:p>
              <a:p>
                <a:pPr lvl="7" algn="just"/>
                <a:endParaRPr lang="en-US" sz="1000" dirty="0">
                  <a:solidFill>
                    <a:srgbClr val="0B5ED7"/>
                  </a:solidFill>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value of </a:t>
                </a:r>
                <a14:m>
                  <m:oMath xmlns:m="http://schemas.openxmlformats.org/officeDocument/2006/math">
                    <m:r>
                      <a:rPr lang="en-US" b="0" i="1" smtClean="0">
                        <a:latin typeface="Cambria Math" panose="02040503050406030204"/>
                        <a:cs typeface="Times New Roman" panose="02020603050405020304" pitchFamily="18" charset="0"/>
                      </a:rPr>
                      <m:t>𝑟</m:t>
                    </m:r>
                  </m:oMath>
                </a14:m>
                <a:r>
                  <a:rPr lang="en-US" dirty="0">
                    <a:latin typeface="Times New Roman" panose="02020603050405020304" pitchFamily="18" charset="0"/>
                    <a:cs typeface="Times New Roman" panose="02020603050405020304" pitchFamily="18" charset="0"/>
                  </a:rPr>
                  <a:t> nearer to +1 or -1 indicates </a:t>
                </a:r>
                <a:r>
                  <a:rPr lang="en-US" dirty="0">
                    <a:solidFill>
                      <a:srgbClr val="0B5ED7"/>
                    </a:solidFill>
                    <a:latin typeface="Times New Roman" panose="02020603050405020304" pitchFamily="18" charset="0"/>
                    <a:cs typeface="Times New Roman" panose="02020603050405020304" pitchFamily="18" charset="0"/>
                  </a:rPr>
                  <a:t>high degree of correlation </a:t>
                </a:r>
                <a:r>
                  <a:rPr lang="en-US" dirty="0">
                    <a:latin typeface="Times New Roman" panose="02020603050405020304" pitchFamily="18" charset="0"/>
                    <a:cs typeface="Times New Roman" panose="02020603050405020304" pitchFamily="18" charset="0"/>
                  </a:rPr>
                  <a:t>between the two variables.</a:t>
                </a:r>
              </a:p>
              <a:p>
                <a:pPr lvl="8" algn="just"/>
                <a:endParaRPr lang="en-US" sz="800" dirty="0">
                  <a:latin typeface="Times New Roman" panose="02020603050405020304" pitchFamily="18" charset="0"/>
                  <a:cs typeface="Times New Roman" panose="02020603050405020304" pitchFamily="18" charset="0"/>
                </a:endParaRPr>
              </a:p>
              <a:p>
                <a:pPr algn="just"/>
                <a:r>
                  <a:rPr lang="en-US" i="1" dirty="0">
                    <a:solidFill>
                      <a:srgbClr val="0B5ED7"/>
                    </a:solidFill>
                    <a:latin typeface="Times New Roman" panose="02020603050405020304" pitchFamily="18" charset="0"/>
                    <a:cs typeface="Times New Roman" panose="02020603050405020304" pitchFamily="18" charset="0"/>
                  </a:rPr>
                  <a:t>r</a:t>
                </a:r>
                <a:r>
                  <a:rPr lang="en-US" b="1" dirty="0">
                    <a:solidFill>
                      <a:srgbClr val="0B5ED7"/>
                    </a:solidFill>
                    <a:latin typeface="Times New Roman" panose="02020603050405020304" pitchFamily="18" charset="0"/>
                    <a:cs typeface="Times New Roman" panose="02020603050405020304" pitchFamily="18" charset="0"/>
                  </a:rPr>
                  <a:t> </a:t>
                </a:r>
                <a:r>
                  <a:rPr lang="en-US" dirty="0">
                    <a:solidFill>
                      <a:srgbClr val="0B5ED7"/>
                    </a:solidFill>
                    <a:latin typeface="Times New Roman" panose="02020603050405020304" pitchFamily="18" charset="0"/>
                    <a:cs typeface="Times New Roman" panose="02020603050405020304" pitchFamily="18" charset="0"/>
                  </a:rPr>
                  <a:t>= 0 implies, there is no correlation</a:t>
                </a:r>
              </a:p>
              <a:p>
                <a:pPr algn="just"/>
                <a:endParaRPr lang="en-US" sz="10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68014" y="1458052"/>
                <a:ext cx="8500598" cy="4897907"/>
              </a:xfrm>
              <a:blipFill rotWithShape="1">
                <a:blip r:embed="rId2"/>
                <a:stretch>
                  <a:fillRect t="-2" r="6" b="5"/>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857" y="985164"/>
            <a:ext cx="8228484" cy="492125"/>
          </a:xfrm>
        </p:spPr>
        <p:txBody>
          <a:bodyPr/>
          <a:lstStyle/>
          <a:p>
            <a:r>
              <a:rPr lang="en-IN" sz="3200" dirty="0">
                <a:solidFill>
                  <a:srgbClr val="C00000"/>
                </a:solidFill>
                <a:latin typeface="Times New Roman" panose="02020603050405020304" pitchFamily="18" charset="0"/>
                <a:cs typeface="Times New Roman" panose="02020603050405020304" pitchFamily="18" charset="0"/>
              </a:rPr>
              <a:t>Correlation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3857" y="1477289"/>
                <a:ext cx="8298535" cy="2847340"/>
              </a:xfrm>
            </p:spPr>
            <p:txBody>
              <a:bodyPr/>
              <a:lstStyle/>
              <a:p>
                <a:r>
                  <a:rPr lang="en-IN" dirty="0">
                    <a:latin typeface="Times New Roman" panose="02020603050405020304" pitchFamily="18" charset="0"/>
                    <a:cs typeface="Times New Roman" panose="02020603050405020304" pitchFamily="18" charset="0"/>
                  </a:rPr>
                  <a:t>Correlation coefficient between two R.V.s X and Y, usually denoted by </a:t>
                </a:r>
                <a14:m>
                  <m:oMath xmlns:m="http://schemas.openxmlformats.org/officeDocument/2006/math">
                    <m:r>
                      <a:rPr lang="en-IN" i="1">
                        <a:latin typeface="Cambria Math" panose="02040503050406030204" pitchFamily="18" charset="0"/>
                      </a:rPr>
                      <m:t>𝑟</m:t>
                    </m:r>
                    <m:d>
                      <m:dPr>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r>
                      <a:rPr lang="en-IN" i="1">
                        <a:latin typeface="Cambria Math" panose="02040503050406030204" pitchFamily="18" charset="0"/>
                      </a:rPr>
                      <m:t> </m:t>
                    </m:r>
                    <m:r>
                      <a:rPr lang="en-IN" i="1">
                        <a:latin typeface="Cambria Math" panose="02040503050406030204" pitchFamily="18" charset="0"/>
                      </a:rPr>
                      <m:t>𝑜𝑟</m:t>
                    </m:r>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𝑋𝑌</m:t>
                        </m:r>
                      </m:sub>
                    </m:sSub>
                  </m:oMath>
                </a14:m>
                <a:r>
                  <a:rPr lang="en-IN" dirty="0">
                    <a:latin typeface="Times New Roman" panose="02020603050405020304" pitchFamily="18" charset="0"/>
                    <a:cs typeface="Times New Roman" panose="02020603050405020304" pitchFamily="18" charset="0"/>
                  </a:rPr>
                  <a:t> is a numerical measure of linear relationship between them and is defined as:</a:t>
                </a:r>
              </a:p>
              <a:p>
                <a:pPr marL="0" indent="0" algn="ctr">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𝑋𝑌</m:t>
                          </m:r>
                        </m:sub>
                      </m:sSub>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𝐶𝑜𝑣</m:t>
                          </m:r>
                          <m:r>
                            <a:rPr lang="en-IN" i="1">
                              <a:latin typeface="Cambria Math" panose="02040503050406030204" pitchFamily="18" charset="0"/>
                            </a:rPr>
                            <m:t>(</m:t>
                          </m:r>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r>
                            <a:rPr lang="en-IN" i="1">
                              <a:latin typeface="Cambria Math" panose="02040503050406030204" pitchFamily="18" charset="0"/>
                            </a:rPr>
                            <m:t>)</m:t>
                          </m:r>
                        </m:num>
                        <m:den>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𝑋</m:t>
                              </m:r>
                            </m:sub>
                          </m:sSub>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𝑌</m:t>
                              </m:r>
                            </m:sub>
                          </m:sSub>
                        </m:den>
                      </m:f>
                    </m:oMath>
                  </m:oMathPara>
                </a14:m>
                <a:endParaRPr lang="en-IN" dirty="0">
                  <a:latin typeface="Times New Roman" panose="02020603050405020304" pitchFamily="18" charset="0"/>
                  <a:cs typeface="Times New Roman" panose="02020603050405020304" pitchFamily="18" charset="0"/>
                </a:endParaRPr>
              </a:p>
              <a:p>
                <a:pPr marL="0" indent="0" algn="ctr">
                  <a:buNone/>
                </a:pPr>
                <a:endParaRPr lang="en-IN" dirty="0">
                  <a:latin typeface="Times New Roman" panose="02020603050405020304" pitchFamily="18" charset="0"/>
                  <a:cs typeface="Times New Roman" panose="02020603050405020304" pitchFamily="18" charset="0"/>
                </a:endParaRPr>
              </a:p>
              <a:p>
                <a:pPr algn="just"/>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𝑋𝑌</m:t>
                        </m:r>
                      </m:sub>
                    </m:sSub>
                  </m:oMath>
                </a14:m>
                <a:r>
                  <a:rPr lang="en-IN" dirty="0">
                    <a:latin typeface="Times New Roman" panose="02020603050405020304" pitchFamily="18" charset="0"/>
                    <a:cs typeface="Times New Roman" panose="02020603050405020304" pitchFamily="18" charset="0"/>
                  </a:rPr>
                  <a:t> provided a measure of linear relationship between X and Y. </a:t>
                </a:r>
              </a:p>
              <a:p>
                <a:pPr algn="just"/>
                <a:r>
                  <a:rPr lang="en-US" dirty="0">
                    <a:latin typeface="Times New Roman" panose="02020603050405020304" pitchFamily="18" charset="0"/>
                    <a:cs typeface="Times New Roman" panose="02020603050405020304" pitchFamily="18" charset="0"/>
                  </a:rPr>
                  <a:t>It is a measure of degree of relationship.</a:t>
                </a:r>
              </a:p>
              <a:p>
                <a:pPr algn="just"/>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33857" y="1477289"/>
                <a:ext cx="8298535" cy="2847340"/>
              </a:xfrm>
              <a:blipFill rotWithShape="1">
                <a:blip r:embed="rId2"/>
                <a:stretch>
                  <a:fillRect l="-6" t="-10" r="2" b="10"/>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4320" y="1143000"/>
            <a:ext cx="8152294" cy="492125"/>
          </a:xfrm>
        </p:spPr>
        <p:txBody>
          <a:bodyPr/>
          <a:lstStyle/>
          <a:p>
            <a:r>
              <a:rPr lang="en-US" altLang="en-US" sz="3200" dirty="0">
                <a:solidFill>
                  <a:srgbClr val="C00000"/>
                </a:solidFill>
                <a:latin typeface="Times New Roman" panose="02020603050405020304" pitchFamily="18" charset="0"/>
                <a:cs typeface="Times New Roman" panose="02020603050405020304" pitchFamily="18" charset="0"/>
              </a:rPr>
              <a:t>Heart Disease and Cigarettes</a:t>
            </a:r>
          </a:p>
        </p:txBody>
      </p:sp>
      <p:sp>
        <p:nvSpPr>
          <p:cNvPr id="55299" name="Rectangle 3"/>
          <p:cNvSpPr>
            <a:spLocks noGrp="1" noChangeArrowheads="1"/>
          </p:cNvSpPr>
          <p:nvPr>
            <p:ph sz="quarter" idx="1"/>
          </p:nvPr>
        </p:nvSpPr>
        <p:spPr>
          <a:xfrm>
            <a:off x="451043" y="2194727"/>
            <a:ext cx="8571878" cy="1508125"/>
          </a:xfrm>
        </p:spPr>
        <p:txBody>
          <a:bodyPr/>
          <a:lstStyle/>
          <a:p>
            <a:r>
              <a:rPr lang="en-US" altLang="en-US" dirty="0">
                <a:latin typeface="Times New Roman" panose="02020603050405020304" pitchFamily="18" charset="0"/>
                <a:cs typeface="Times New Roman" panose="02020603050405020304" pitchFamily="18" charset="0"/>
              </a:rPr>
              <a:t>Data on coronary heart disease and cigarette smoking in 21 developed countries (Landwehr and Watkins, 1987) </a:t>
            </a:r>
          </a:p>
          <a:p>
            <a:pPr marL="0" indent="0">
              <a:buNone/>
            </a:pPr>
            <a:endParaRPr lang="en-US" altLang="en-US" dirty="0">
              <a:latin typeface="Times New Roman" panose="02020603050405020304" pitchFamily="18" charset="0"/>
              <a:cs typeface="Times New Roman" panose="02020603050405020304" pitchFamily="18" charset="0"/>
            </a:endParaRPr>
          </a:p>
          <a:p>
            <a:r>
              <a:rPr lang="en-US" altLang="en-US" dirty="0">
                <a:latin typeface="Times New Roman" panose="02020603050405020304" pitchFamily="18" charset="0"/>
                <a:cs typeface="Times New Roman" panose="02020603050405020304" pitchFamily="18" charset="0"/>
              </a:rPr>
              <a:t>Data have been rounded for computational convenience.</a:t>
            </a:r>
          </a:p>
          <a:p>
            <a:pPr lvl="1"/>
            <a:endParaRPr lang="en-US" altLang="en-US" dirty="0"/>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728913" y="646554"/>
            <a:ext cx="3123776" cy="615315"/>
          </a:xfrm>
        </p:spPr>
        <p:txBody>
          <a:bodyPr/>
          <a:lstStyle/>
          <a:p>
            <a:r>
              <a:rPr lang="en-US" altLang="en-US" dirty="0">
                <a:solidFill>
                  <a:srgbClr val="C00000"/>
                </a:solidFill>
                <a:latin typeface="Times New Roman" panose="02020603050405020304" pitchFamily="18" charset="0"/>
                <a:cs typeface="Times New Roman" panose="02020603050405020304" pitchFamily="18" charset="0"/>
              </a:rPr>
              <a:t>Data</a:t>
            </a:r>
          </a:p>
        </p:txBody>
      </p:sp>
      <p:graphicFrame>
        <p:nvGraphicFramePr>
          <p:cNvPr id="4098" name="Object 6"/>
          <p:cNvGraphicFramePr>
            <a:graphicFrameLocks noGrp="1" noChangeAspect="1"/>
          </p:cNvGraphicFramePr>
          <p:nvPr>
            <p:ph sz="quarter" idx="1"/>
          </p:nvPr>
        </p:nvGraphicFramePr>
        <p:xfrm>
          <a:off x="6549867" y="825918"/>
          <a:ext cx="2588861" cy="5918984"/>
        </p:xfrm>
        <a:graphic>
          <a:graphicData uri="http://schemas.openxmlformats.org/presentationml/2006/ole">
            <mc:AlternateContent xmlns:mc="http://schemas.openxmlformats.org/markup-compatibility/2006">
              <mc:Choice xmlns:v="urn:schemas-microsoft-com:vml" Requires="v">
                <p:oleObj spid="_x0000_s3080" name="Worksheet" r:id="rId4" imgW="1478915" imgH="3370580" progId="Excel.Sheet.8">
                  <p:embed/>
                </p:oleObj>
              </mc:Choice>
              <mc:Fallback>
                <p:oleObj name="Worksheet" r:id="rId4" imgW="1478915" imgH="3370580" progId="Excel.Sheet.8">
                  <p:embed/>
                  <p:pic>
                    <p:nvPicPr>
                      <p:cNvPr id="0" name="Picture 4917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49867" y="825918"/>
                        <a:ext cx="2588861" cy="5918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00" name="Text Box 5"/>
          <p:cNvSpPr txBox="1">
            <a:spLocks noChangeArrowheads="1"/>
          </p:cNvSpPr>
          <p:nvPr/>
        </p:nvSpPr>
        <p:spPr bwMode="auto">
          <a:xfrm>
            <a:off x="619200" y="1658557"/>
            <a:ext cx="5439402"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just"/>
            <a:r>
              <a:rPr lang="en-US" altLang="en-US" i="1" dirty="0">
                <a:latin typeface="Times New Roman" panose="02020603050405020304" pitchFamily="18" charset="0"/>
              </a:rPr>
              <a:t>Surprisingly, the U.S. is the first country on the list--the country with the highest consumption and highest mortality.</a:t>
            </a:r>
          </a:p>
        </p:txBody>
      </p:sp>
      <p:sp>
        <p:nvSpPr>
          <p:cNvPr id="5" name="Rectangle 2"/>
          <p:cNvSpPr txBox="1">
            <a:spLocks noChangeArrowheads="1"/>
          </p:cNvSpPr>
          <p:nvPr/>
        </p:nvSpPr>
        <p:spPr>
          <a:xfrm>
            <a:off x="728913" y="2469010"/>
            <a:ext cx="4793314" cy="990466"/>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en-US" sz="3200" dirty="0">
                <a:solidFill>
                  <a:srgbClr val="C00000"/>
                </a:solidFill>
                <a:latin typeface="Times New Roman" panose="02020603050405020304" pitchFamily="18" charset="0"/>
                <a:cs typeface="Times New Roman" panose="02020603050405020304" pitchFamily="18" charset="0"/>
              </a:rPr>
              <a:t>Scatterplot of Heart Disease</a:t>
            </a:r>
          </a:p>
        </p:txBody>
      </p:sp>
      <p:sp>
        <p:nvSpPr>
          <p:cNvPr id="6" name="Rectangle 3"/>
          <p:cNvSpPr txBox="1">
            <a:spLocks noChangeArrowheads="1"/>
          </p:cNvSpPr>
          <p:nvPr/>
        </p:nvSpPr>
        <p:spPr>
          <a:xfrm>
            <a:off x="619200" y="3861471"/>
            <a:ext cx="5014201" cy="2996063"/>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en-US" sz="2000" dirty="0">
                <a:latin typeface="Times New Roman" panose="02020603050405020304" pitchFamily="18" charset="0"/>
                <a:cs typeface="Times New Roman" panose="02020603050405020304" pitchFamily="18" charset="0"/>
              </a:rPr>
              <a:t>CHD Mortality goes on ordinate (Y axis)</a:t>
            </a:r>
          </a:p>
          <a:p>
            <a:pPr marL="0" indent="0">
              <a:buFont typeface="Wingdings 2" panose="05020102010507070707"/>
              <a:buNone/>
            </a:pP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Cigarette consumption on abscissa (X axis)</a:t>
            </a:r>
          </a:p>
          <a:p>
            <a:pPr marL="0" indent="0">
              <a:buFont typeface="Wingdings 2" panose="05020102010507070707"/>
              <a:buNone/>
            </a:pP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Best fitting line included for clarity</a:t>
            </a: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786" y="1600448"/>
            <a:ext cx="6545795" cy="5241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
        <p:nvSpPr>
          <p:cNvPr id="57347" name="Line 4"/>
          <p:cNvSpPr>
            <a:spLocks noChangeShapeType="1"/>
          </p:cNvSpPr>
          <p:nvPr/>
        </p:nvSpPr>
        <p:spPr bwMode="auto">
          <a:xfrm>
            <a:off x="5937238" y="4431656"/>
            <a:ext cx="0" cy="1752362"/>
          </a:xfrm>
          <a:prstGeom prst="line">
            <a:avLst/>
          </a:prstGeom>
          <a:noFill/>
          <a:ln w="9525" cap="rnd">
            <a:solidFill>
              <a:schemeClr val="tx1"/>
            </a:solidFill>
            <a:prstDash val="sysDot"/>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7348" name="Line 5"/>
          <p:cNvSpPr>
            <a:spLocks noChangeShapeType="1"/>
          </p:cNvSpPr>
          <p:nvPr/>
        </p:nvSpPr>
        <p:spPr bwMode="auto">
          <a:xfrm flipH="1" flipV="1">
            <a:off x="3727738" y="4431656"/>
            <a:ext cx="2209500" cy="0"/>
          </a:xfrm>
          <a:prstGeom prst="line">
            <a:avLst/>
          </a:prstGeom>
          <a:noFill/>
          <a:ln w="9525">
            <a:solidFill>
              <a:schemeClr val="tx1"/>
            </a:solidFill>
            <a:prstDash val="sysDot"/>
            <a:miter lim="800000"/>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IN"/>
          </a:p>
        </p:txBody>
      </p:sp>
      <p:sp>
        <p:nvSpPr>
          <p:cNvPr id="57349" name="Text Box 6"/>
          <p:cNvSpPr txBox="1">
            <a:spLocks noChangeArrowheads="1"/>
          </p:cNvSpPr>
          <p:nvPr/>
        </p:nvSpPr>
        <p:spPr bwMode="auto">
          <a:xfrm>
            <a:off x="7138853" y="4703557"/>
            <a:ext cx="228569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sz="2400" dirty="0">
                <a:latin typeface="Times New Roman" panose="02020603050405020304" pitchFamily="18" charset="0"/>
              </a:rPr>
              <a:t>{X</a:t>
            </a:r>
            <a:r>
              <a:rPr lang="en-US" altLang="en-US" sz="2400" i="1" dirty="0">
                <a:latin typeface="Times New Roman" panose="02020603050405020304" pitchFamily="18" charset="0"/>
              </a:rPr>
              <a:t> = </a:t>
            </a:r>
            <a:r>
              <a:rPr lang="en-US" altLang="en-US" sz="2400" dirty="0">
                <a:latin typeface="Times New Roman" panose="02020603050405020304" pitchFamily="18" charset="0"/>
              </a:rPr>
              <a:t>6</a:t>
            </a:r>
            <a:r>
              <a:rPr lang="en-US" altLang="en-US" sz="2400" i="1" dirty="0">
                <a:latin typeface="Times New Roman" panose="02020603050405020304" pitchFamily="18" charset="0"/>
              </a:rPr>
              <a:t>, Y </a:t>
            </a:r>
            <a:r>
              <a:rPr lang="en-US" altLang="en-US" sz="2400" dirty="0">
                <a:latin typeface="Times New Roman" panose="02020603050405020304" pitchFamily="18" charset="0"/>
              </a:rPr>
              <a:t>= 11}</a:t>
            </a:r>
          </a:p>
        </p:txBody>
      </p:sp>
      <p:sp>
        <p:nvSpPr>
          <p:cNvPr id="57350" name="Line 7"/>
          <p:cNvSpPr>
            <a:spLocks noChangeShapeType="1"/>
          </p:cNvSpPr>
          <p:nvPr/>
        </p:nvSpPr>
        <p:spPr bwMode="auto">
          <a:xfrm flipH="1" flipV="1">
            <a:off x="5994933" y="4474988"/>
            <a:ext cx="1219035" cy="457138"/>
          </a:xfrm>
          <a:prstGeom prst="line">
            <a:avLst/>
          </a:prstGeom>
          <a:noFill/>
          <a:ln w="38100">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IN"/>
          </a:p>
        </p:txBody>
      </p:sp>
      <p:sp>
        <p:nvSpPr>
          <p:cNvPr id="7" name="Rectangle 2"/>
          <p:cNvSpPr txBox="1">
            <a:spLocks noChangeArrowheads="1"/>
          </p:cNvSpPr>
          <p:nvPr/>
        </p:nvSpPr>
        <p:spPr>
          <a:xfrm>
            <a:off x="1787949" y="743218"/>
            <a:ext cx="5831017" cy="990466"/>
          </a:xfrm>
          <a:prstGeom prst="rect">
            <a:avLst/>
          </a:prstGeom>
        </p:spPr>
        <p:txBody>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altLang="en-US" sz="3200" dirty="0">
                <a:solidFill>
                  <a:srgbClr val="C00000"/>
                </a:solidFill>
                <a:latin typeface="Times New Roman" panose="02020603050405020304" pitchFamily="18" charset="0"/>
                <a:cs typeface="Times New Roman" panose="02020603050405020304" pitchFamily="18" charset="0"/>
              </a:rPr>
              <a:t>What Does the Scatterplot Show?</a:t>
            </a:r>
          </a:p>
        </p:txBody>
      </p:sp>
      <p:sp>
        <p:nvSpPr>
          <p:cNvPr id="8" name="Rectangle 3"/>
          <p:cNvSpPr txBox="1">
            <a:spLocks noChangeArrowheads="1"/>
          </p:cNvSpPr>
          <p:nvPr/>
        </p:nvSpPr>
        <p:spPr>
          <a:xfrm>
            <a:off x="215398" y="1600448"/>
            <a:ext cx="2688387" cy="5080327"/>
          </a:xfrm>
          <a:prstGeom prst="rect">
            <a:avLst/>
          </a:prstGeom>
        </p:spPr>
        <p:txBody>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r>
              <a:rPr lang="en-US" altLang="en-US" sz="2000" dirty="0">
                <a:latin typeface="Times New Roman" panose="02020603050405020304" pitchFamily="18" charset="0"/>
                <a:cs typeface="Times New Roman" panose="02020603050405020304" pitchFamily="18" charset="0"/>
              </a:rPr>
              <a:t>As smoking increases, so does coronary heart disease mortality.</a:t>
            </a:r>
          </a:p>
          <a:p>
            <a:pPr marL="0" indent="0">
              <a:buFont typeface="Wingdings 2" panose="05020102010507070707"/>
              <a:buNone/>
            </a:pP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Relationship looks strong</a:t>
            </a:r>
          </a:p>
          <a:p>
            <a:pPr marL="0" indent="0">
              <a:buFont typeface="Wingdings 2" panose="05020102010507070707"/>
              <a:buNone/>
            </a:pPr>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Not all data points on line.</a:t>
            </a:r>
          </a:p>
          <a:p>
            <a:endParaRPr lang="en-US" altLang="en-US" sz="2000" dirty="0">
              <a:latin typeface="Times New Roman" panose="02020603050405020304" pitchFamily="18" charset="0"/>
              <a:cs typeface="Times New Roman" panose="02020603050405020304" pitchFamily="18" charset="0"/>
            </a:endParaRPr>
          </a:p>
          <a:p>
            <a:r>
              <a:rPr lang="en-US" altLang="en-US" sz="2000" dirty="0">
                <a:latin typeface="Times New Roman" panose="02020603050405020304" pitchFamily="18" charset="0"/>
                <a:cs typeface="Times New Roman" panose="02020603050405020304" pitchFamily="18" charset="0"/>
              </a:rPr>
              <a:t>This gives us residuals” or “errors of prediction”</a:t>
            </a:r>
          </a:p>
        </p:txBody>
      </p:sp>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1822300" y="709286"/>
            <a:ext cx="6028284" cy="457138"/>
          </a:xfrm>
        </p:spPr>
        <p:txBody>
          <a:bodyPr>
            <a:normAutofit fontScale="90000"/>
          </a:bodyPr>
          <a:lstStyle/>
          <a:p>
            <a:r>
              <a:rPr lang="en-US" altLang="en-US" sz="3200" dirty="0">
                <a:solidFill>
                  <a:srgbClr val="C00000"/>
                </a:solidFill>
                <a:latin typeface="Times New Roman" panose="02020603050405020304" pitchFamily="18" charset="0"/>
                <a:cs typeface="Times New Roman" panose="02020603050405020304" pitchFamily="18" charset="0"/>
              </a:rPr>
              <a:t>Example: Heart Disease and Cigarettes</a:t>
            </a:r>
          </a:p>
        </p:txBody>
      </p:sp>
      <p:graphicFrame>
        <p:nvGraphicFramePr>
          <p:cNvPr id="6146" name="Object 4"/>
          <p:cNvGraphicFramePr>
            <a:graphicFrameLocks noGrp="1" noChangeAspect="1"/>
          </p:cNvGraphicFramePr>
          <p:nvPr>
            <p:ph sz="quarter" idx="1"/>
          </p:nvPr>
        </p:nvGraphicFramePr>
        <p:xfrm>
          <a:off x="1973157" y="1365017"/>
          <a:ext cx="5462955" cy="4821282"/>
        </p:xfrm>
        <a:graphic>
          <a:graphicData uri="http://schemas.openxmlformats.org/presentationml/2006/ole">
            <mc:AlternateContent xmlns:mc="http://schemas.openxmlformats.org/markup-compatibility/2006">
              <mc:Choice xmlns:v="urn:schemas-microsoft-com:vml" Requires="v">
                <p:oleObj spid="_x0000_s4116" name="Document" r:id="rId3" imgW="5527675" imgH="4660265" progId="Word.Document.8">
                  <p:embed/>
                </p:oleObj>
              </mc:Choice>
              <mc:Fallback>
                <p:oleObj name="Document" r:id="rId3" imgW="5527675" imgH="4660265" progId="Word.Document.8">
                  <p:embed/>
                  <p:pic>
                    <p:nvPicPr>
                      <p:cNvPr id="0" name="Picture 50237"/>
                      <p:cNvPicPr>
                        <a:picLocks noChangeAspect="1" noChangeArrowheads="1"/>
                      </p:cNvPicPr>
                      <p:nvPr/>
                    </p:nvPicPr>
                    <p:blipFill>
                      <a:blip r:embed="rId4">
                        <a:extLst>
                          <a:ext uri="{28A0092B-C50C-407E-A947-70E740481C1C}">
                            <a14:useLocalDpi xmlns:a14="http://schemas.microsoft.com/office/drawing/2010/main" val="0"/>
                          </a:ext>
                        </a:extLst>
                      </a:blip>
                      <a:srcRect l="14049" r="14146" b="4546"/>
                      <a:stretch>
                        <a:fillRect/>
                      </a:stretch>
                    </p:blipFill>
                    <p:spPr bwMode="auto">
                      <a:xfrm>
                        <a:off x="1973157" y="1365017"/>
                        <a:ext cx="5462955" cy="4821282"/>
                      </a:xfrm>
                      <a:prstGeom prst="rect">
                        <a:avLst/>
                      </a:prstGeom>
                      <a:noFill/>
                      <a:ln>
                        <a:noFill/>
                      </a:ln>
                      <a:effectLst/>
                    </p:spPr>
                  </p:pic>
                </p:oleObj>
              </mc:Fallback>
            </mc:AlternateContent>
          </a:graphicData>
        </a:graphic>
      </p:graphicFrame>
      <p:graphicFrame>
        <p:nvGraphicFramePr>
          <p:cNvPr id="4" name="Object 4"/>
          <p:cNvGraphicFramePr>
            <a:graphicFrameLocks noChangeAspect="1"/>
          </p:cNvGraphicFramePr>
          <p:nvPr/>
        </p:nvGraphicFramePr>
        <p:xfrm>
          <a:off x="463234" y="6271370"/>
          <a:ext cx="3529574" cy="515556"/>
        </p:xfrm>
        <a:graphic>
          <a:graphicData uri="http://schemas.openxmlformats.org/presentationml/2006/ole">
            <mc:AlternateContent xmlns:mc="http://schemas.openxmlformats.org/markup-compatibility/2006">
              <mc:Choice xmlns:v="urn:schemas-microsoft-com:vml" Requires="v">
                <p:oleObj spid="_x0000_s4117" name="Equation" r:id="rId5" imgW="2971800" imgH="419100" progId="Equation.DSMT4">
                  <p:embed/>
                </p:oleObj>
              </mc:Choice>
              <mc:Fallback>
                <p:oleObj name="Equation" r:id="rId5" imgW="2971800" imgH="419100" progId="Equation.DSMT4">
                  <p:embed/>
                  <p:pic>
                    <p:nvPicPr>
                      <p:cNvPr id="0" name="Picture 50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34" y="6271370"/>
                        <a:ext cx="3529574" cy="515556"/>
                      </a:xfrm>
                      <a:prstGeom prst="rect">
                        <a:avLst/>
                      </a:prstGeom>
                      <a:noFill/>
                    </p:spPr>
                  </p:pic>
                </p:oleObj>
              </mc:Fallback>
            </mc:AlternateContent>
          </a:graphicData>
        </a:graphic>
      </p:graphicFrame>
      <p:graphicFrame>
        <p:nvGraphicFramePr>
          <p:cNvPr id="5" name="Object 2"/>
          <p:cNvGraphicFramePr>
            <a:graphicFrameLocks noChangeAspect="1"/>
          </p:cNvGraphicFramePr>
          <p:nvPr/>
        </p:nvGraphicFramePr>
        <p:xfrm>
          <a:off x="4250886" y="6271370"/>
          <a:ext cx="4965015" cy="469319"/>
        </p:xfrm>
        <a:graphic>
          <a:graphicData uri="http://schemas.openxmlformats.org/presentationml/2006/ole">
            <mc:AlternateContent xmlns:mc="http://schemas.openxmlformats.org/markup-compatibility/2006">
              <mc:Choice xmlns:v="urn:schemas-microsoft-com:vml" Requires="v">
                <p:oleObj spid="_x0000_s4118" name="Equation" r:id="rId7" imgW="2476500" imgH="431800" progId="Equation.DSMT4">
                  <p:embed/>
                </p:oleObj>
              </mc:Choice>
              <mc:Fallback>
                <p:oleObj name="Equation" r:id="rId7" imgW="2476500" imgH="431800" progId="Equation.DSMT4">
                  <p:embed/>
                  <p:pic>
                    <p:nvPicPr>
                      <p:cNvPr id="0" name="Picture 502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50886" y="6271370"/>
                        <a:ext cx="4965015" cy="469319"/>
                      </a:xfrm>
                      <a:prstGeom prst="rect">
                        <a:avLst/>
                      </a:prstGeom>
                      <a:noFill/>
                    </p:spPr>
                  </p:pic>
                </p:oleObj>
              </mc:Fallback>
            </mc:AlternateContent>
          </a:graphicData>
        </a:graphic>
      </p:graphicFrame>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Rectangle 2"/>
          <p:cNvSpPr>
            <a:spLocks noGrp="1" noChangeArrowheads="1"/>
          </p:cNvSpPr>
          <p:nvPr>
            <p:ph type="title"/>
          </p:nvPr>
        </p:nvSpPr>
        <p:spPr>
          <a:xfrm>
            <a:off x="2389308" y="709286"/>
            <a:ext cx="5461275" cy="457138"/>
          </a:xfrm>
        </p:spPr>
        <p:txBody>
          <a:bodyPr>
            <a:normAutofit fontScale="90000"/>
          </a:bodyPr>
          <a:lstStyle/>
          <a:p>
            <a:r>
              <a:rPr lang="en-US" altLang="en-US" sz="3200" dirty="0">
                <a:solidFill>
                  <a:srgbClr val="C00000"/>
                </a:solidFill>
                <a:latin typeface="Times New Roman" panose="02020603050405020304" pitchFamily="18" charset="0"/>
                <a:cs typeface="Times New Roman" panose="02020603050405020304" pitchFamily="18" charset="0"/>
              </a:rPr>
              <a:t>What stories can scatter plot tell?</a:t>
            </a:r>
          </a:p>
        </p:txBody>
      </p:sp>
      <p:sp>
        <p:nvSpPr>
          <p:cNvPr id="2" name="Content Placeholder 1"/>
          <p:cNvSpPr>
            <a:spLocks noGrp="1"/>
          </p:cNvSpPr>
          <p:nvPr>
            <p:ph idx="1"/>
          </p:nvPr>
        </p:nvSpPr>
        <p:spPr>
          <a:xfrm>
            <a:off x="572946" y="4082449"/>
            <a:ext cx="8667336" cy="2586135"/>
          </a:xfrm>
        </p:spPr>
        <p:txBody>
          <a:bodyPr>
            <a:normAutofit fontScale="47500" lnSpcReduction="20000"/>
          </a:bodyPr>
          <a:lstStyle/>
          <a:p>
            <a:r>
              <a:rPr lang="en-US" sz="3200" dirty="0">
                <a:latin typeface="Times New Roman" panose="02020603050405020304" pitchFamily="18" charset="0"/>
                <a:cs typeface="Times New Roman" panose="02020603050405020304" pitchFamily="18" charset="0"/>
              </a:rPr>
              <a:t>In 1973, a famous statistician, Francis </a:t>
            </a:r>
            <a:r>
              <a:rPr lang="en-US" sz="3200" dirty="0" err="1">
                <a:latin typeface="Times New Roman" panose="02020603050405020304" pitchFamily="18" charset="0"/>
                <a:cs typeface="Times New Roman" panose="02020603050405020304" pitchFamily="18" charset="0"/>
              </a:rPr>
              <a:t>Anscombe</a:t>
            </a:r>
            <a:r>
              <a:rPr lang="en-US" sz="3200" dirty="0">
                <a:latin typeface="Times New Roman" panose="02020603050405020304" pitchFamily="18" charset="0"/>
                <a:cs typeface="Times New Roman" panose="02020603050405020304" pitchFamily="18" charset="0"/>
              </a:rPr>
              <a:t>, demonstrated how important it is to visualize the data. The concept got extended later to create </a:t>
            </a:r>
            <a:r>
              <a:rPr lang="en-US" sz="3200" dirty="0" err="1">
                <a:solidFill>
                  <a:srgbClr val="24A5F4"/>
                </a:solidFill>
                <a:latin typeface="Times New Roman" panose="02020603050405020304" pitchFamily="18" charset="0"/>
                <a:cs typeface="Times New Roman" panose="02020603050405020304" pitchFamily="18" charset="0"/>
              </a:rPr>
              <a:t>Datasaurus</a:t>
            </a:r>
            <a:r>
              <a:rPr lang="en-US" sz="3200" dirty="0">
                <a:solidFill>
                  <a:srgbClr val="24A5F4"/>
                </a:solidFill>
                <a:latin typeface="Times New Roman" panose="02020603050405020304" pitchFamily="18" charset="0"/>
                <a:cs typeface="Times New Roman" panose="02020603050405020304" pitchFamily="18" charset="0"/>
              </a:rPr>
              <a:t> Dozen</a:t>
            </a:r>
            <a:r>
              <a:rPr lang="en-US" sz="3200" dirty="0">
                <a:latin typeface="Times New Roman" panose="02020603050405020304" pitchFamily="18" charset="0"/>
                <a:cs typeface="Times New Roman" panose="02020603050405020304" pitchFamily="18" charset="0"/>
              </a:rPr>
              <a:t>.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It is a collection of 12 scatterplots with the same means, standard deviations, and correlation coefficient for X and Y (up to 2 decimal places). </a:t>
            </a:r>
          </a:p>
          <a:p>
            <a:endParaRPr lang="en-US" sz="3200" dirty="0">
              <a:latin typeface="Times New Roman" panose="02020603050405020304" pitchFamily="18" charset="0"/>
              <a:cs typeface="Times New Roman" panose="02020603050405020304" pitchFamily="18" charset="0"/>
            </a:endParaRPr>
          </a:p>
          <a:p>
            <a:r>
              <a:rPr lang="en-US" sz="3200" dirty="0">
                <a:latin typeface="Times New Roman" panose="02020603050405020304" pitchFamily="18" charset="0"/>
                <a:cs typeface="Times New Roman" panose="02020603050405020304" pitchFamily="18" charset="0"/>
              </a:rPr>
              <a:t>However, the shape of the data is very different from each other. Therefore, the scatterplots tell very different stories about the behavior and interrelationships of X and Y. </a:t>
            </a:r>
          </a:p>
          <a:p>
            <a:endParaRPr lang="en-US" sz="3200" dirty="0">
              <a:latin typeface="Times New Roman" panose="02020603050405020304" pitchFamily="18" charset="0"/>
              <a:cs typeface="Times New Roman" panose="02020603050405020304" pitchFamily="18" charset="0"/>
            </a:endParaRPr>
          </a:p>
          <a:p>
            <a:r>
              <a:rPr lang="en-US" sz="3200" dirty="0"/>
              <a:t>Data available at </a:t>
            </a:r>
            <a:r>
              <a:rPr lang="en-US" sz="3200" dirty="0">
                <a:hlinkClick r:id="rId2"/>
              </a:rPr>
              <a:t>https://cran.r-project.org/web/packages/datasauRus/vignettes/Datasaurus.html</a:t>
            </a:r>
            <a:r>
              <a:rPr lang="en-US" sz="3200" dirty="0"/>
              <a:t> </a:t>
            </a:r>
            <a:br>
              <a:rPr lang="en-US" sz="3200" dirty="0"/>
            </a:br>
            <a:endParaRPr lang="en-IN" sz="32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13" y="1236578"/>
            <a:ext cx="6095173" cy="2447593"/>
          </a:xfrm>
          <a:prstGeom prst="rect">
            <a:avLst/>
          </a:prstGeom>
        </p:spPr>
      </p:pic>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9375" y="811123"/>
            <a:ext cx="8228484" cy="38094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Remarks from Scatter Plots &amp; Correlation Coefficient</a:t>
            </a:r>
          </a:p>
        </p:txBody>
      </p:sp>
      <p:pic>
        <p:nvPicPr>
          <p:cNvPr id="4"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02360" y="1352954"/>
            <a:ext cx="8355498" cy="5376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27" y="737949"/>
            <a:ext cx="8759091" cy="643380"/>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Regression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5" name="Content Placeholder 4"/>
          <p:cNvSpPr>
            <a:spLocks noGrp="1"/>
          </p:cNvSpPr>
          <p:nvPr>
            <p:ph idx="1"/>
          </p:nvPr>
        </p:nvSpPr>
        <p:spPr>
          <a:xfrm>
            <a:off x="245662" y="1331201"/>
            <a:ext cx="8845348" cy="5414206"/>
          </a:xfrm>
        </p:spPr>
        <p:txBody>
          <a:bodyPr>
            <a:normAutofit/>
          </a:bodyPr>
          <a:lstStyle/>
          <a:p>
            <a:pPr algn="just"/>
            <a:r>
              <a:rPr lang="en-US" dirty="0">
                <a:latin typeface="Times New Roman" panose="02020603050405020304" pitchFamily="18" charset="0"/>
                <a:cs typeface="Times New Roman" panose="02020603050405020304" pitchFamily="18" charset="0"/>
              </a:rPr>
              <a:t>The regression analysis is a statistical method to deal with the formulation of mathematical model depicting </a:t>
            </a:r>
            <a:r>
              <a:rPr lang="en-US" dirty="0">
                <a:solidFill>
                  <a:srgbClr val="24A5F4"/>
                </a:solidFill>
                <a:latin typeface="Times New Roman" panose="02020603050405020304" pitchFamily="18" charset="0"/>
                <a:cs typeface="Times New Roman" panose="02020603050405020304" pitchFamily="18" charset="0"/>
              </a:rPr>
              <a:t>relationship amongst variables</a:t>
            </a:r>
            <a:r>
              <a:rPr lang="en-US" dirty="0">
                <a:latin typeface="Times New Roman" panose="02020603050405020304" pitchFamily="18" charset="0"/>
                <a:cs typeface="Times New Roman" panose="02020603050405020304" pitchFamily="18" charset="0"/>
              </a:rPr>
              <a:t>, which can be used for the purpose of prediction of the values of dependent variable, given the values of independent variables.</a:t>
            </a:r>
          </a:p>
          <a:p>
            <a:pPr marL="0" indent="0" algn="just">
              <a:buNone/>
            </a:pPr>
            <a:endParaRPr lang="en-US" sz="800" b="0" dirty="0">
              <a:latin typeface="Times New Roman" panose="02020603050405020304" pitchFamily="18" charset="0"/>
              <a:cs typeface="Times New Roman" panose="02020603050405020304" pitchFamily="18" charset="0"/>
            </a:endParaRPr>
          </a:p>
          <a:p>
            <a:pPr algn="just"/>
            <a:r>
              <a:rPr lang="en-US" b="1" dirty="0">
                <a:latin typeface="Times New Roman" panose="02020603050405020304" pitchFamily="18" charset="0"/>
                <a:cs typeface="Times New Roman" panose="02020603050405020304" pitchFamily="18" charset="0"/>
              </a:rPr>
              <a:t>Classification of Regression Analysis Models</a:t>
            </a:r>
          </a:p>
          <a:p>
            <a:pPr lvl="1" algn="just"/>
            <a:r>
              <a:rPr lang="en-US" sz="1600" dirty="0">
                <a:latin typeface="Times New Roman" panose="02020603050405020304" pitchFamily="18" charset="0"/>
                <a:cs typeface="Times New Roman" panose="02020603050405020304" pitchFamily="18" charset="0"/>
              </a:rPr>
              <a:t>Linear regression models</a:t>
            </a:r>
          </a:p>
          <a:p>
            <a:pPr marL="708660" lvl="1" indent="5080" algn="just">
              <a:buFont typeface="+mj-lt"/>
              <a:buAutoNum type="arabicPeriod"/>
            </a:pPr>
            <a:r>
              <a:rPr lang="en-US" sz="1600" dirty="0">
                <a:latin typeface="Times New Roman" panose="02020603050405020304" pitchFamily="18" charset="0"/>
                <a:cs typeface="Times New Roman" panose="02020603050405020304" pitchFamily="18" charset="0"/>
              </a:rPr>
              <a:t>   Simple linear regression</a:t>
            </a:r>
          </a:p>
          <a:p>
            <a:pPr marL="708660" lvl="1" indent="5080" algn="just">
              <a:buFont typeface="+mj-lt"/>
              <a:buAutoNum type="arabicPeriod"/>
            </a:pPr>
            <a:r>
              <a:rPr lang="en-US" sz="1600" dirty="0">
                <a:latin typeface="Times New Roman" panose="02020603050405020304" pitchFamily="18" charset="0"/>
                <a:cs typeface="Times New Roman" panose="02020603050405020304" pitchFamily="18" charset="0"/>
              </a:rPr>
              <a:t>   Multiple linear regression</a:t>
            </a:r>
          </a:p>
          <a:p>
            <a:pPr lvl="1" algn="just"/>
            <a:r>
              <a:rPr lang="en-US" sz="1600" dirty="0">
                <a:latin typeface="Times New Roman" panose="02020603050405020304" pitchFamily="18" charset="0"/>
                <a:cs typeface="Times New Roman" panose="02020603050405020304" pitchFamily="18" charset="0"/>
              </a:rPr>
              <a:t>Non-linear regression models</a:t>
            </a: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nvGraphicFramePr>
        <p:xfrm>
          <a:off x="964025" y="4317507"/>
          <a:ext cx="7577697" cy="2141246"/>
        </p:xfrm>
        <a:graphic>
          <a:graphicData uri="http://schemas.openxmlformats.org/presentationml/2006/ole">
            <mc:AlternateContent xmlns:mc="http://schemas.openxmlformats.org/markup-compatibility/2006">
              <mc:Choice xmlns:v="urn:schemas-microsoft-com:vml" Requires="v">
                <p:oleObj spid="_x0000_s5128" name="Visio" r:id="rId3" imgW="10121900" imgH="2870200" progId="Visio.Drawing.11">
                  <p:embed/>
                </p:oleObj>
              </mc:Choice>
              <mc:Fallback>
                <p:oleObj name="Visio" r:id="rId3" imgW="10121900" imgH="2870200" progId="Visio.Drawing.11">
                  <p:embed/>
                  <p:pic>
                    <p:nvPicPr>
                      <p:cNvPr id="0" name="Picture 36910"/>
                      <p:cNvPicPr/>
                      <p:nvPr/>
                    </p:nvPicPr>
                    <p:blipFill>
                      <a:blip r:embed="rId4"/>
                      <a:stretch>
                        <a:fillRect/>
                      </a:stretch>
                    </p:blipFill>
                    <p:spPr>
                      <a:xfrm>
                        <a:off x="964025" y="4317507"/>
                        <a:ext cx="7577697" cy="214124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127" y="737949"/>
            <a:ext cx="8759091" cy="643380"/>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Galton Board</a:t>
            </a:r>
            <a:endParaRPr lang="en-IN" dirty="0">
              <a:solidFill>
                <a:srgbClr val="A50021"/>
              </a:solidFill>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44986" y="1528841"/>
            <a:ext cx="4806479" cy="5089212"/>
          </a:xfrm>
        </p:spPr>
      </p:pic>
      <p:sp>
        <p:nvSpPr>
          <p:cNvPr id="7" name="Rectangle 6"/>
          <p:cNvSpPr/>
          <p:nvPr/>
        </p:nvSpPr>
        <p:spPr>
          <a:xfrm>
            <a:off x="371016" y="1999762"/>
            <a:ext cx="3695561" cy="4399915"/>
          </a:xfrm>
          <a:prstGeom prst="rect">
            <a:avLst/>
          </a:prstGeom>
        </p:spPr>
        <p:txBody>
          <a:bodyPr wrap="square">
            <a:spAutoFit/>
          </a:bodyPr>
          <a:lstStyle/>
          <a:p>
            <a:pPr marL="285750" indent="-285750">
              <a:buFont typeface="Arial" panose="020B0604020202020204" pitchFamily="34" charset="0"/>
              <a:buChar char="•"/>
            </a:pPr>
            <a:r>
              <a:rPr lang="en-US" sz="2000" dirty="0">
                <a:solidFill>
                  <a:srgbClr val="24A5F4"/>
                </a:solidFill>
                <a:latin typeface="Times New Roman" panose="02020603050405020304" pitchFamily="18" charset="0"/>
                <a:cs typeface="Times New Roman" panose="02020603050405020304" pitchFamily="18" charset="0"/>
              </a:rPr>
              <a:t>Sir Francis Galton</a:t>
            </a:r>
            <a:r>
              <a:rPr lang="en-US" sz="2000" dirty="0">
                <a:latin typeface="Times New Roman" panose="02020603050405020304" pitchFamily="18" charset="0"/>
                <a:cs typeface="Times New Roman" panose="02020603050405020304" pitchFamily="18" charset="0"/>
              </a:rPr>
              <a:t>, Charles Darwin's half-cousin, invented the 'Galton Board' in 1874 to demonstrate that the normal distribution is a natural phenomenon.</a:t>
            </a: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specifically shows that the binomial distribution approximates a normal distribution with a large enough sample size.</a:t>
            </a:r>
          </a:p>
          <a:p>
            <a:pPr marL="285750" indent="-285750">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79" y="764793"/>
            <a:ext cx="983615" cy="635000"/>
          </a:xfrm>
          <a:prstGeom prst="rect">
            <a:avLst/>
          </a:prstGeom>
        </p:spPr>
        <p:txBody>
          <a:bodyPr vert="horz" wrap="square" lIns="0" tIns="12065" rIns="0" bIns="0" rtlCol="0">
            <a:spAutoFit/>
          </a:bodyPr>
          <a:lstStyle/>
          <a:p>
            <a:pPr marL="12700">
              <a:lnSpc>
                <a:spcPct val="100000"/>
              </a:lnSpc>
              <a:spcBef>
                <a:spcPts val="95"/>
              </a:spcBef>
            </a:pPr>
            <a:r>
              <a:rPr spc="-5" dirty="0"/>
              <a:t>Data</a:t>
            </a:r>
          </a:p>
        </p:txBody>
      </p:sp>
      <p:grpSp>
        <p:nvGrpSpPr>
          <p:cNvPr id="3" name="object 3"/>
          <p:cNvGrpSpPr/>
          <p:nvPr/>
        </p:nvGrpSpPr>
        <p:grpSpPr>
          <a:xfrm>
            <a:off x="804672" y="1632204"/>
            <a:ext cx="7892415" cy="1758314"/>
            <a:chOff x="804672" y="1632204"/>
            <a:chExt cx="7892415" cy="1758314"/>
          </a:xfrm>
        </p:grpSpPr>
        <p:pic>
          <p:nvPicPr>
            <p:cNvPr id="4" name="object 4"/>
            <p:cNvPicPr/>
            <p:nvPr/>
          </p:nvPicPr>
          <p:blipFill>
            <a:blip r:embed="rId2" cstate="print"/>
            <a:stretch>
              <a:fillRect/>
            </a:stretch>
          </p:blipFill>
          <p:spPr>
            <a:xfrm>
              <a:off x="804672" y="1632204"/>
              <a:ext cx="7892033" cy="1757934"/>
            </a:xfrm>
            <a:prstGeom prst="rect">
              <a:avLst/>
            </a:prstGeom>
          </p:spPr>
        </p:pic>
        <p:pic>
          <p:nvPicPr>
            <p:cNvPr id="5" name="object 5"/>
            <p:cNvPicPr/>
            <p:nvPr/>
          </p:nvPicPr>
          <p:blipFill>
            <a:blip r:embed="rId3" cstate="print"/>
            <a:stretch>
              <a:fillRect/>
            </a:stretch>
          </p:blipFill>
          <p:spPr>
            <a:xfrm>
              <a:off x="884682" y="1727454"/>
              <a:ext cx="7734300" cy="480060"/>
            </a:xfrm>
            <a:prstGeom prst="rect">
              <a:avLst/>
            </a:prstGeom>
          </p:spPr>
        </p:pic>
        <p:sp>
          <p:nvSpPr>
            <p:cNvPr id="6" name="object 6"/>
            <p:cNvSpPr/>
            <p:nvPr/>
          </p:nvSpPr>
          <p:spPr>
            <a:xfrm>
              <a:off x="884682" y="1727454"/>
              <a:ext cx="7734300" cy="480059"/>
            </a:xfrm>
            <a:custGeom>
              <a:avLst/>
              <a:gdLst/>
              <a:ahLst/>
              <a:cxnLst/>
              <a:rect l="l" t="t" r="r" b="b"/>
              <a:pathLst>
                <a:path w="7734300" h="480060">
                  <a:moveTo>
                    <a:pt x="0" y="80010"/>
                  </a:moveTo>
                  <a:lnTo>
                    <a:pt x="6288" y="48863"/>
                  </a:lnTo>
                  <a:lnTo>
                    <a:pt x="23436" y="23431"/>
                  </a:lnTo>
                  <a:lnTo>
                    <a:pt x="48868" y="6286"/>
                  </a:lnTo>
                  <a:lnTo>
                    <a:pt x="80009" y="0"/>
                  </a:lnTo>
                  <a:lnTo>
                    <a:pt x="7654290" y="0"/>
                  </a:lnTo>
                  <a:lnTo>
                    <a:pt x="7685436" y="6286"/>
                  </a:lnTo>
                  <a:lnTo>
                    <a:pt x="7710868" y="23431"/>
                  </a:lnTo>
                  <a:lnTo>
                    <a:pt x="7728013" y="48863"/>
                  </a:lnTo>
                  <a:lnTo>
                    <a:pt x="7734300" y="80010"/>
                  </a:lnTo>
                  <a:lnTo>
                    <a:pt x="7734300" y="400050"/>
                  </a:lnTo>
                  <a:lnTo>
                    <a:pt x="7728013" y="431196"/>
                  </a:lnTo>
                  <a:lnTo>
                    <a:pt x="7710868" y="456628"/>
                  </a:lnTo>
                  <a:lnTo>
                    <a:pt x="7685436" y="473773"/>
                  </a:lnTo>
                  <a:lnTo>
                    <a:pt x="7654290" y="480060"/>
                  </a:lnTo>
                  <a:lnTo>
                    <a:pt x="80009" y="480060"/>
                  </a:lnTo>
                  <a:lnTo>
                    <a:pt x="48868" y="473773"/>
                  </a:lnTo>
                  <a:lnTo>
                    <a:pt x="23436" y="456628"/>
                  </a:lnTo>
                  <a:lnTo>
                    <a:pt x="6288" y="431196"/>
                  </a:lnTo>
                  <a:lnTo>
                    <a:pt x="0" y="400050"/>
                  </a:lnTo>
                  <a:lnTo>
                    <a:pt x="0" y="80010"/>
                  </a:lnTo>
                  <a:close/>
                </a:path>
              </a:pathLst>
            </a:custGeom>
            <a:ln w="25400">
              <a:solidFill>
                <a:srgbClr val="085091"/>
              </a:solidFill>
            </a:ln>
          </p:spPr>
          <p:txBody>
            <a:bodyPr wrap="square" lIns="0" tIns="0" rIns="0" bIns="0" rtlCol="0"/>
            <a:lstStyle/>
            <a:p>
              <a:endParaRPr/>
            </a:p>
          </p:txBody>
        </p:sp>
      </p:grpSp>
      <p:sp>
        <p:nvSpPr>
          <p:cNvPr id="7" name="object 7"/>
          <p:cNvSpPr txBox="1"/>
          <p:nvPr/>
        </p:nvSpPr>
        <p:spPr>
          <a:xfrm>
            <a:off x="909100" y="1791665"/>
            <a:ext cx="7686040" cy="1129030"/>
          </a:xfrm>
          <a:prstGeom prst="rect">
            <a:avLst/>
          </a:prstGeom>
        </p:spPr>
        <p:txBody>
          <a:bodyPr vert="horz" wrap="square" lIns="0" tIns="13335" rIns="0" bIns="0" rtlCol="0">
            <a:spAutoFit/>
          </a:bodyPr>
          <a:lstStyle/>
          <a:p>
            <a:pPr marL="89535">
              <a:lnSpc>
                <a:spcPct val="100000"/>
              </a:lnSpc>
              <a:spcBef>
                <a:spcPts val="105"/>
              </a:spcBef>
            </a:pPr>
            <a:r>
              <a:rPr sz="2000" dirty="0">
                <a:latin typeface="Times New Roman" panose="02020603050405020304"/>
                <a:cs typeface="Times New Roman" panose="02020603050405020304"/>
              </a:rPr>
              <a:t>Definition</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5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Data</a:t>
            </a:r>
            <a:endParaRPr sz="2000">
              <a:latin typeface="Times New Roman" panose="02020603050405020304"/>
              <a:cs typeface="Times New Roman" panose="02020603050405020304"/>
            </a:endParaRPr>
          </a:p>
          <a:p>
            <a:pPr marL="66040" marR="53340">
              <a:lnSpc>
                <a:spcPct val="100000"/>
              </a:lnSpc>
              <a:spcBef>
                <a:spcPts val="1960"/>
              </a:spcBef>
            </a:pPr>
            <a:r>
              <a:rPr sz="1800" dirty="0">
                <a:latin typeface="Constantia" panose="02030602050306030303"/>
                <a:cs typeface="Constantia" panose="02030602050306030303"/>
              </a:rPr>
              <a:t>A</a:t>
            </a:r>
            <a:r>
              <a:rPr sz="1800" spc="285" dirty="0">
                <a:latin typeface="Constantia" panose="02030602050306030303"/>
                <a:cs typeface="Constantia" panose="02030602050306030303"/>
              </a:rPr>
              <a:t> </a:t>
            </a:r>
            <a:r>
              <a:rPr sz="1800" spc="-5" dirty="0">
                <a:latin typeface="Constantia" panose="02030602050306030303"/>
                <a:cs typeface="Constantia" panose="02030602050306030303"/>
              </a:rPr>
              <a:t>set</a:t>
            </a:r>
            <a:r>
              <a:rPr sz="1800" spc="270" dirty="0">
                <a:latin typeface="Constantia" panose="02030602050306030303"/>
                <a:cs typeface="Constantia" panose="02030602050306030303"/>
              </a:rPr>
              <a:t> </a:t>
            </a:r>
            <a:r>
              <a:rPr sz="1800" spc="-5" dirty="0">
                <a:latin typeface="Constantia" panose="02030602050306030303"/>
                <a:cs typeface="Constantia" panose="02030602050306030303"/>
              </a:rPr>
              <a:t>of</a:t>
            </a:r>
            <a:r>
              <a:rPr sz="1800" spc="360" dirty="0">
                <a:latin typeface="Constantia" panose="02030602050306030303"/>
                <a:cs typeface="Constantia" panose="02030602050306030303"/>
              </a:rPr>
              <a:t> </a:t>
            </a:r>
            <a:r>
              <a:rPr sz="1800" spc="-5" dirty="0">
                <a:latin typeface="Constantia" panose="02030602050306030303"/>
                <a:cs typeface="Constantia" panose="02030602050306030303"/>
              </a:rPr>
              <a:t>data</a:t>
            </a:r>
            <a:r>
              <a:rPr sz="1800" spc="270" dirty="0">
                <a:latin typeface="Constantia" panose="02030602050306030303"/>
                <a:cs typeface="Constantia" panose="02030602050306030303"/>
              </a:rPr>
              <a:t> </a:t>
            </a:r>
            <a:r>
              <a:rPr sz="1800" spc="-5" dirty="0">
                <a:latin typeface="Constantia" panose="02030602050306030303"/>
                <a:cs typeface="Constantia" panose="02030602050306030303"/>
              </a:rPr>
              <a:t>is</a:t>
            </a:r>
            <a:r>
              <a:rPr sz="1800" spc="285" dirty="0">
                <a:latin typeface="Constantia" panose="02030602050306030303"/>
                <a:cs typeface="Constantia" panose="02030602050306030303"/>
              </a:rPr>
              <a:t> </a:t>
            </a:r>
            <a:r>
              <a:rPr sz="1800" dirty="0">
                <a:latin typeface="Constantia" panose="02030602050306030303"/>
                <a:cs typeface="Constantia" panose="02030602050306030303"/>
              </a:rPr>
              <a:t>a</a:t>
            </a:r>
            <a:r>
              <a:rPr sz="1800" spc="250" dirty="0">
                <a:latin typeface="Constantia" panose="02030602050306030303"/>
                <a:cs typeface="Constantia" panose="02030602050306030303"/>
              </a:rPr>
              <a:t> </a:t>
            </a:r>
            <a:r>
              <a:rPr sz="1800" spc="-10" dirty="0">
                <a:latin typeface="Constantia" panose="02030602050306030303"/>
                <a:cs typeface="Constantia" panose="02030602050306030303"/>
              </a:rPr>
              <a:t>collection</a:t>
            </a:r>
            <a:r>
              <a:rPr sz="1800" spc="290" dirty="0">
                <a:latin typeface="Constantia" panose="02030602050306030303"/>
                <a:cs typeface="Constantia" panose="02030602050306030303"/>
              </a:rPr>
              <a:t> </a:t>
            </a:r>
            <a:r>
              <a:rPr sz="1800" spc="-5" dirty="0">
                <a:latin typeface="Constantia" panose="02030602050306030303"/>
                <a:cs typeface="Constantia" panose="02030602050306030303"/>
              </a:rPr>
              <a:t>of</a:t>
            </a:r>
            <a:r>
              <a:rPr sz="1800" spc="360" dirty="0">
                <a:latin typeface="Constantia" panose="02030602050306030303"/>
                <a:cs typeface="Constantia" panose="02030602050306030303"/>
              </a:rPr>
              <a:t> </a:t>
            </a:r>
            <a:r>
              <a:rPr sz="1800" spc="-5" dirty="0">
                <a:solidFill>
                  <a:srgbClr val="A40020"/>
                </a:solidFill>
                <a:latin typeface="Constantia" panose="02030602050306030303"/>
                <a:cs typeface="Constantia" panose="02030602050306030303"/>
              </a:rPr>
              <a:t>observed</a:t>
            </a:r>
            <a:r>
              <a:rPr sz="1800" spc="320" dirty="0">
                <a:solidFill>
                  <a:srgbClr val="A40020"/>
                </a:solidFill>
                <a:latin typeface="Constantia" panose="02030602050306030303"/>
                <a:cs typeface="Constantia" panose="02030602050306030303"/>
              </a:rPr>
              <a:t> </a:t>
            </a:r>
            <a:r>
              <a:rPr sz="1800" spc="-5" dirty="0">
                <a:solidFill>
                  <a:srgbClr val="A40020"/>
                </a:solidFill>
                <a:latin typeface="Constantia" panose="02030602050306030303"/>
                <a:cs typeface="Constantia" panose="02030602050306030303"/>
              </a:rPr>
              <a:t>values</a:t>
            </a:r>
            <a:r>
              <a:rPr sz="1800" spc="275" dirty="0">
                <a:solidFill>
                  <a:srgbClr val="A40020"/>
                </a:solidFill>
                <a:latin typeface="Constantia" panose="02030602050306030303"/>
                <a:cs typeface="Constantia" panose="02030602050306030303"/>
              </a:rPr>
              <a:t> </a:t>
            </a:r>
            <a:r>
              <a:rPr sz="1800" spc="-10" dirty="0">
                <a:latin typeface="Constantia" panose="02030602050306030303"/>
                <a:cs typeface="Constantia" panose="02030602050306030303"/>
              </a:rPr>
              <a:t>representing</a:t>
            </a:r>
            <a:r>
              <a:rPr sz="1800" spc="315" dirty="0">
                <a:latin typeface="Constantia" panose="02030602050306030303"/>
                <a:cs typeface="Constantia" panose="02030602050306030303"/>
              </a:rPr>
              <a:t> </a:t>
            </a:r>
            <a:r>
              <a:rPr sz="1800" spc="-5" dirty="0">
                <a:latin typeface="Constantia" panose="02030602050306030303"/>
                <a:cs typeface="Constantia" panose="02030602050306030303"/>
              </a:rPr>
              <a:t>one</a:t>
            </a:r>
            <a:r>
              <a:rPr sz="1800" spc="270" dirty="0">
                <a:latin typeface="Constantia" panose="02030602050306030303"/>
                <a:cs typeface="Constantia" panose="02030602050306030303"/>
              </a:rPr>
              <a:t> </a:t>
            </a:r>
            <a:r>
              <a:rPr sz="1800" spc="-5" dirty="0">
                <a:latin typeface="Constantia" panose="02030602050306030303"/>
                <a:cs typeface="Constantia" panose="02030602050306030303"/>
              </a:rPr>
              <a:t>or</a:t>
            </a:r>
            <a:r>
              <a:rPr sz="1800" spc="265" dirty="0">
                <a:latin typeface="Constantia" panose="02030602050306030303"/>
                <a:cs typeface="Constantia" panose="02030602050306030303"/>
              </a:rPr>
              <a:t> </a:t>
            </a:r>
            <a:r>
              <a:rPr sz="1800" spc="-10" dirty="0">
                <a:latin typeface="Constantia" panose="02030602050306030303"/>
                <a:cs typeface="Constantia" panose="02030602050306030303"/>
              </a:rPr>
              <a:t>more </a:t>
            </a:r>
            <a:r>
              <a:rPr sz="1800" spc="-434" dirty="0">
                <a:latin typeface="Constantia" panose="02030602050306030303"/>
                <a:cs typeface="Constantia" panose="02030602050306030303"/>
              </a:rPr>
              <a:t> </a:t>
            </a:r>
            <a:r>
              <a:rPr sz="1800" spc="-10" dirty="0">
                <a:latin typeface="Constantia" panose="02030602050306030303"/>
                <a:cs typeface="Constantia" panose="02030602050306030303"/>
              </a:rPr>
              <a:t>characteristics</a:t>
            </a:r>
            <a:r>
              <a:rPr sz="1800" spc="-105" dirty="0">
                <a:latin typeface="Constantia" panose="02030602050306030303"/>
                <a:cs typeface="Constantia" panose="02030602050306030303"/>
              </a:rPr>
              <a:t> </a:t>
            </a:r>
            <a:r>
              <a:rPr sz="1800" spc="-5" dirty="0">
                <a:latin typeface="Constantia" panose="02030602050306030303"/>
                <a:cs typeface="Constantia" panose="02030602050306030303"/>
              </a:rPr>
              <a:t>of</a:t>
            </a:r>
            <a:r>
              <a:rPr sz="1800" spc="10" dirty="0">
                <a:latin typeface="Constantia" panose="02030602050306030303"/>
                <a:cs typeface="Constantia" panose="02030602050306030303"/>
              </a:rPr>
              <a:t> </a:t>
            </a:r>
            <a:r>
              <a:rPr sz="1800" dirty="0">
                <a:latin typeface="Constantia" panose="02030602050306030303"/>
                <a:cs typeface="Constantia" panose="02030602050306030303"/>
              </a:rPr>
              <a:t>some</a:t>
            </a:r>
            <a:r>
              <a:rPr sz="1800" spc="-90" dirty="0">
                <a:latin typeface="Constantia" panose="02030602050306030303"/>
                <a:cs typeface="Constantia" panose="02030602050306030303"/>
              </a:rPr>
              <a:t> </a:t>
            </a:r>
            <a:r>
              <a:rPr sz="1800" dirty="0">
                <a:latin typeface="Constantia" panose="02030602050306030303"/>
                <a:cs typeface="Constantia" panose="02030602050306030303"/>
              </a:rPr>
              <a:t>objects</a:t>
            </a:r>
            <a:r>
              <a:rPr sz="1800" spc="-105" dirty="0">
                <a:latin typeface="Constantia" panose="02030602050306030303"/>
                <a:cs typeface="Constantia" panose="02030602050306030303"/>
              </a:rPr>
              <a:t> </a:t>
            </a:r>
            <a:r>
              <a:rPr sz="1800" spc="-5" dirty="0">
                <a:latin typeface="Constantia" panose="02030602050306030303"/>
                <a:cs typeface="Constantia" panose="02030602050306030303"/>
              </a:rPr>
              <a:t>or</a:t>
            </a:r>
            <a:r>
              <a:rPr sz="1800" spc="-90" dirty="0">
                <a:latin typeface="Constantia" panose="02030602050306030303"/>
                <a:cs typeface="Constantia" panose="02030602050306030303"/>
              </a:rPr>
              <a:t> </a:t>
            </a:r>
            <a:r>
              <a:rPr sz="1800" spc="-10" dirty="0">
                <a:solidFill>
                  <a:srgbClr val="A40020"/>
                </a:solidFill>
                <a:latin typeface="Constantia" panose="02030602050306030303"/>
                <a:cs typeface="Constantia" panose="02030602050306030303"/>
              </a:rPr>
              <a:t>units.</a:t>
            </a:r>
            <a:endParaRPr sz="1800">
              <a:latin typeface="Constantia" panose="02030602050306030303"/>
              <a:cs typeface="Constantia" panose="02030602050306030303"/>
            </a:endParaRPr>
          </a:p>
        </p:txBody>
      </p:sp>
      <p:sp>
        <p:nvSpPr>
          <p:cNvPr id="8" name="object 8"/>
          <p:cNvSpPr txBox="1"/>
          <p:nvPr/>
        </p:nvSpPr>
        <p:spPr>
          <a:xfrm>
            <a:off x="562152" y="3559391"/>
            <a:ext cx="7570470" cy="2516505"/>
          </a:xfrm>
          <a:prstGeom prst="rect">
            <a:avLst/>
          </a:prstGeom>
        </p:spPr>
        <p:txBody>
          <a:bodyPr vert="horz" wrap="square" lIns="0" tIns="74930" rIns="0" bIns="0" rtlCol="0">
            <a:spAutoFit/>
          </a:bodyPr>
          <a:lstStyle/>
          <a:p>
            <a:pPr marL="12700">
              <a:lnSpc>
                <a:spcPct val="100000"/>
              </a:lnSpc>
              <a:spcBef>
                <a:spcPts val="590"/>
              </a:spcBef>
            </a:pPr>
            <a:r>
              <a:rPr sz="2000" b="1" dirty="0">
                <a:latin typeface="Times New Roman" panose="02020603050405020304"/>
                <a:cs typeface="Times New Roman" panose="02020603050405020304"/>
              </a:rPr>
              <a:t>Example:</a:t>
            </a:r>
            <a:r>
              <a:rPr sz="2000" b="1"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45" dirty="0">
                <a:latin typeface="Times New Roman" panose="02020603050405020304"/>
                <a:cs typeface="Times New Roman" panose="02020603050405020304"/>
              </a:rPr>
              <a:t> </a:t>
            </a:r>
            <a:r>
              <a:rPr sz="2000" spc="-55" dirty="0">
                <a:latin typeface="Times New Roman" panose="02020603050405020304"/>
                <a:cs typeface="Times New Roman" panose="02020603050405020304"/>
              </a:rPr>
              <a:t>TRP,</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collection</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consist</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following</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attributes.</a:t>
            </a:r>
            <a:endParaRPr sz="2000">
              <a:latin typeface="Times New Roman" panose="02020603050405020304"/>
              <a:cs typeface="Times New Roman" panose="02020603050405020304"/>
            </a:endParaRPr>
          </a:p>
          <a:p>
            <a:pPr marL="629920" indent="-342900">
              <a:lnSpc>
                <a:spcPct val="100000"/>
              </a:lnSpc>
              <a:spcBef>
                <a:spcPts val="420"/>
              </a:spcBef>
              <a:buClr>
                <a:srgbClr val="0AD0D9"/>
              </a:buClr>
              <a:buSzPct val="94000"/>
              <a:buFont typeface="Segoe UI Symbol" panose="020B0502040204020203"/>
              <a:buChar char="⚫"/>
              <a:tabLst>
                <a:tab pos="629285" algn="l"/>
                <a:tab pos="629920" algn="l"/>
              </a:tabLst>
            </a:pPr>
            <a:r>
              <a:rPr sz="1700" b="1" dirty="0">
                <a:latin typeface="Times New Roman" panose="02020603050405020304"/>
                <a:cs typeface="Times New Roman" panose="02020603050405020304"/>
              </a:rPr>
              <a:t>Age:</a:t>
            </a:r>
            <a:r>
              <a:rPr sz="1700" b="1" spc="-25"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110" dirty="0">
                <a:latin typeface="Times New Roman" panose="02020603050405020304"/>
                <a:cs typeface="Times New Roman" panose="02020603050405020304"/>
              </a:rPr>
              <a:t> </a:t>
            </a:r>
            <a:r>
              <a:rPr sz="1700" dirty="0">
                <a:latin typeface="Times New Roman" panose="02020603050405020304"/>
                <a:cs typeface="Times New Roman" panose="02020603050405020304"/>
              </a:rPr>
              <a:t>v</a:t>
            </a:r>
            <a:r>
              <a:rPr sz="1700" spc="-10" dirty="0">
                <a:latin typeface="Times New Roman" panose="02020603050405020304"/>
                <a:cs typeface="Times New Roman" panose="02020603050405020304"/>
              </a:rPr>
              <a:t>i</a:t>
            </a:r>
            <a:r>
              <a:rPr sz="1700" dirty="0">
                <a:latin typeface="Times New Roman" panose="02020603050405020304"/>
                <a:cs typeface="Times New Roman" panose="02020603050405020304"/>
              </a:rPr>
              <a:t>ewe</a:t>
            </a:r>
            <a:r>
              <a:rPr sz="1700" spc="50" dirty="0">
                <a:latin typeface="Times New Roman" panose="02020603050405020304"/>
                <a:cs typeface="Times New Roman" panose="02020603050405020304"/>
              </a:rPr>
              <a:t>r</a:t>
            </a:r>
            <a:r>
              <a:rPr sz="1700" spc="-100" dirty="0">
                <a:latin typeface="Times New Roman" panose="02020603050405020304"/>
                <a:cs typeface="Times New Roman" panose="02020603050405020304"/>
              </a:rPr>
              <a:t>’</a:t>
            </a:r>
            <a:r>
              <a:rPr sz="1700" dirty="0">
                <a:latin typeface="Times New Roman" panose="02020603050405020304"/>
                <a:cs typeface="Times New Roman" panose="02020603050405020304"/>
              </a:rPr>
              <a:t>s</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ag</a:t>
            </a:r>
            <a:r>
              <a:rPr sz="1700" dirty="0">
                <a:latin typeface="Times New Roman" panose="02020603050405020304"/>
                <a:cs typeface="Times New Roman" panose="02020603050405020304"/>
              </a:rPr>
              <a:t>e</a:t>
            </a:r>
            <a:r>
              <a:rPr sz="1700" spc="-20"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i</a:t>
            </a:r>
            <a:r>
              <a:rPr sz="1700" dirty="0">
                <a:latin typeface="Times New Roman" panose="02020603050405020304"/>
                <a:cs typeface="Times New Roman" panose="02020603050405020304"/>
              </a:rPr>
              <a:t>n</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years</a:t>
            </a:r>
            <a:endParaRPr sz="1700">
              <a:latin typeface="Times New Roman" panose="02020603050405020304"/>
              <a:cs typeface="Times New Roman" panose="02020603050405020304"/>
            </a:endParaRPr>
          </a:p>
          <a:p>
            <a:pPr marL="629920" indent="-342900">
              <a:lnSpc>
                <a:spcPct val="100000"/>
              </a:lnSpc>
              <a:spcBef>
                <a:spcPts val="410"/>
              </a:spcBef>
              <a:buClr>
                <a:srgbClr val="0AD0D9"/>
              </a:buClr>
              <a:buSzPct val="94000"/>
              <a:buFont typeface="Segoe UI Symbol" panose="020B0502040204020203"/>
              <a:buChar char="⚫"/>
              <a:tabLst>
                <a:tab pos="629285" algn="l"/>
                <a:tab pos="629920" algn="l"/>
              </a:tabLst>
            </a:pPr>
            <a:r>
              <a:rPr sz="1700" b="1" spc="-5" dirty="0">
                <a:latin typeface="Times New Roman" panose="02020603050405020304"/>
                <a:cs typeface="Times New Roman" panose="02020603050405020304"/>
              </a:rPr>
              <a:t>Sex:</a:t>
            </a:r>
            <a:r>
              <a:rPr sz="1700" b="1"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110"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viewer’s</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gender</a:t>
            </a:r>
            <a:r>
              <a:rPr sz="1700" spc="-2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coded</a:t>
            </a:r>
            <a:r>
              <a:rPr sz="1700" spc="-25" dirty="0">
                <a:latin typeface="Times New Roman" panose="02020603050405020304"/>
                <a:cs typeface="Times New Roman" panose="02020603050405020304"/>
              </a:rPr>
              <a:t> </a:t>
            </a:r>
            <a:r>
              <a:rPr sz="1700" dirty="0">
                <a:latin typeface="Times New Roman" panose="02020603050405020304"/>
                <a:cs typeface="Times New Roman" panose="02020603050405020304"/>
              </a:rPr>
              <a:t>1</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for</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male</a:t>
            </a:r>
            <a:r>
              <a:rPr sz="17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and </a:t>
            </a:r>
            <a:r>
              <a:rPr sz="1700" dirty="0">
                <a:latin typeface="Times New Roman" panose="02020603050405020304"/>
                <a:cs typeface="Times New Roman" panose="02020603050405020304"/>
              </a:rPr>
              <a:t>0 for</a:t>
            </a:r>
            <a:r>
              <a:rPr sz="1700" spc="-1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female</a:t>
            </a:r>
            <a:endParaRPr sz="1700">
              <a:latin typeface="Times New Roman" panose="02020603050405020304"/>
              <a:cs typeface="Times New Roman" panose="02020603050405020304"/>
            </a:endParaRPr>
          </a:p>
          <a:p>
            <a:pPr marL="629920" indent="-342900">
              <a:lnSpc>
                <a:spcPct val="100000"/>
              </a:lnSpc>
              <a:spcBef>
                <a:spcPts val="405"/>
              </a:spcBef>
              <a:buClr>
                <a:srgbClr val="0AD0D9"/>
              </a:buClr>
              <a:buSzPct val="94000"/>
              <a:buFont typeface="Segoe UI Symbol" panose="020B0502040204020203"/>
              <a:buChar char="⚫"/>
              <a:tabLst>
                <a:tab pos="629285" algn="l"/>
                <a:tab pos="629920" algn="l"/>
              </a:tabLst>
            </a:pPr>
            <a:r>
              <a:rPr sz="1700" b="1" spc="-5" dirty="0">
                <a:latin typeface="Times New Roman" panose="02020603050405020304"/>
                <a:cs typeface="Times New Roman" panose="02020603050405020304"/>
              </a:rPr>
              <a:t>H</a:t>
            </a:r>
            <a:r>
              <a:rPr sz="1700" b="1" dirty="0">
                <a:latin typeface="Times New Roman" panose="02020603050405020304"/>
                <a:cs typeface="Times New Roman" panose="02020603050405020304"/>
              </a:rPr>
              <a:t>app</a:t>
            </a:r>
            <a:r>
              <a:rPr sz="1700" b="1" spc="35" dirty="0">
                <a:latin typeface="Times New Roman" panose="02020603050405020304"/>
                <a:cs typeface="Times New Roman" panose="02020603050405020304"/>
              </a:rPr>
              <a:t>y</a:t>
            </a:r>
            <a:r>
              <a:rPr sz="1700" b="1" dirty="0">
                <a:latin typeface="Times New Roman" panose="02020603050405020304"/>
                <a:cs typeface="Times New Roman" panose="02020603050405020304"/>
              </a:rPr>
              <a:t>:</a:t>
            </a:r>
            <a:r>
              <a:rPr sz="1700" b="1" spc="-35"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110" dirty="0">
                <a:latin typeface="Times New Roman" panose="02020603050405020304"/>
                <a:cs typeface="Times New Roman" panose="02020603050405020304"/>
              </a:rPr>
              <a:t> </a:t>
            </a:r>
            <a:r>
              <a:rPr sz="1700" dirty="0">
                <a:latin typeface="Times New Roman" panose="02020603050405020304"/>
                <a:cs typeface="Times New Roman" panose="02020603050405020304"/>
              </a:rPr>
              <a:t>v</a:t>
            </a:r>
            <a:r>
              <a:rPr sz="1700" spc="-10" dirty="0">
                <a:latin typeface="Times New Roman" panose="02020603050405020304"/>
                <a:cs typeface="Times New Roman" panose="02020603050405020304"/>
              </a:rPr>
              <a:t>i</a:t>
            </a:r>
            <a:r>
              <a:rPr sz="1700" dirty="0">
                <a:latin typeface="Times New Roman" panose="02020603050405020304"/>
                <a:cs typeface="Times New Roman" panose="02020603050405020304"/>
              </a:rPr>
              <a:t>ewe</a:t>
            </a:r>
            <a:r>
              <a:rPr sz="1700" spc="50" dirty="0">
                <a:latin typeface="Times New Roman" panose="02020603050405020304"/>
                <a:cs typeface="Times New Roman" panose="02020603050405020304"/>
              </a:rPr>
              <a:t>r</a:t>
            </a:r>
            <a:r>
              <a:rPr sz="1700" spc="-100" dirty="0">
                <a:latin typeface="Times New Roman" panose="02020603050405020304"/>
                <a:cs typeface="Times New Roman" panose="02020603050405020304"/>
              </a:rPr>
              <a:t>’</a:t>
            </a:r>
            <a:r>
              <a:rPr sz="1700" dirty="0">
                <a:latin typeface="Times New Roman" panose="02020603050405020304"/>
                <a:cs typeface="Times New Roman" panose="02020603050405020304"/>
              </a:rPr>
              <a:t>s</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gener</a:t>
            </a:r>
            <a:r>
              <a:rPr sz="1700" spc="-10" dirty="0">
                <a:latin typeface="Times New Roman" panose="02020603050405020304"/>
                <a:cs typeface="Times New Roman" panose="02020603050405020304"/>
              </a:rPr>
              <a:t>a</a:t>
            </a:r>
            <a:r>
              <a:rPr sz="1700" dirty="0">
                <a:latin typeface="Times New Roman" panose="02020603050405020304"/>
                <a:cs typeface="Times New Roman" panose="02020603050405020304"/>
              </a:rPr>
              <a:t>l</a:t>
            </a:r>
            <a:r>
              <a:rPr sz="1700" spc="-20" dirty="0">
                <a:latin typeface="Times New Roman" panose="02020603050405020304"/>
                <a:cs typeface="Times New Roman" panose="02020603050405020304"/>
              </a:rPr>
              <a:t> </a:t>
            </a:r>
            <a:r>
              <a:rPr sz="1700" dirty="0">
                <a:latin typeface="Times New Roman" panose="02020603050405020304"/>
                <a:cs typeface="Times New Roman" panose="02020603050405020304"/>
              </a:rPr>
              <a:t>happ</a:t>
            </a:r>
            <a:r>
              <a:rPr sz="1700" spc="-10" dirty="0">
                <a:latin typeface="Times New Roman" panose="02020603050405020304"/>
                <a:cs typeface="Times New Roman" panose="02020603050405020304"/>
              </a:rPr>
              <a:t>i</a:t>
            </a:r>
            <a:r>
              <a:rPr sz="1700" dirty="0">
                <a:latin typeface="Times New Roman" panose="02020603050405020304"/>
                <a:cs typeface="Times New Roman" panose="02020603050405020304"/>
              </a:rPr>
              <a:t>ness</a:t>
            </a:r>
            <a:endParaRPr sz="1700">
              <a:latin typeface="Times New Roman" panose="02020603050405020304"/>
              <a:cs typeface="Times New Roman" panose="02020603050405020304"/>
            </a:endParaRPr>
          </a:p>
          <a:p>
            <a:pPr marL="1635760" lvl="1" indent="-343535">
              <a:lnSpc>
                <a:spcPct val="100000"/>
              </a:lnSpc>
              <a:spcBef>
                <a:spcPts val="390"/>
              </a:spcBef>
              <a:buClr>
                <a:srgbClr val="A4C248"/>
              </a:buClr>
              <a:buSzPct val="94000"/>
              <a:buFont typeface="Segoe UI Symbol" panose="020B0502040204020203"/>
              <a:buChar char="⚫"/>
              <a:tabLst>
                <a:tab pos="1635760" algn="l"/>
                <a:tab pos="1636395" algn="l"/>
              </a:tabLst>
            </a:pPr>
            <a:r>
              <a:rPr sz="1600" spc="-10" dirty="0">
                <a:latin typeface="Times New Roman" panose="02020603050405020304"/>
                <a:cs typeface="Times New Roman" panose="02020603050405020304"/>
              </a:rPr>
              <a:t>NH</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for</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not</a:t>
            </a:r>
            <a:r>
              <a:rPr sz="1600" spc="-15" dirty="0">
                <a:latin typeface="Times New Roman" panose="02020603050405020304"/>
                <a:cs typeface="Times New Roman" panose="02020603050405020304"/>
              </a:rPr>
              <a:t> </a:t>
            </a:r>
            <a:r>
              <a:rPr sz="1600" dirty="0">
                <a:latin typeface="Times New Roman" panose="02020603050405020304"/>
                <a:cs typeface="Times New Roman" panose="02020603050405020304"/>
              </a:rPr>
              <a:t>too</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happy</a:t>
            </a:r>
            <a:endParaRPr sz="1600">
              <a:latin typeface="Times New Roman" panose="02020603050405020304"/>
              <a:cs typeface="Times New Roman" panose="02020603050405020304"/>
            </a:endParaRPr>
          </a:p>
          <a:p>
            <a:pPr marL="1635760" lvl="1" indent="-343535">
              <a:lnSpc>
                <a:spcPct val="100000"/>
              </a:lnSpc>
              <a:spcBef>
                <a:spcPts val="385"/>
              </a:spcBef>
              <a:buClr>
                <a:srgbClr val="A4C248"/>
              </a:buClr>
              <a:buSzPct val="94000"/>
              <a:buFont typeface="Segoe UI Symbol" panose="020B0502040204020203"/>
              <a:buChar char="⚫"/>
              <a:tabLst>
                <a:tab pos="1635760" algn="l"/>
                <a:tab pos="1636395" algn="l"/>
              </a:tabLst>
            </a:pPr>
            <a:r>
              <a:rPr sz="1600" spc="-5" dirty="0">
                <a:latin typeface="Times New Roman" panose="02020603050405020304"/>
                <a:cs typeface="Times New Roman" panose="02020603050405020304"/>
              </a:rPr>
              <a:t>PH</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for</a:t>
            </a:r>
            <a:r>
              <a:rPr sz="1600" spc="-1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pretty</a:t>
            </a:r>
            <a:r>
              <a:rPr sz="1600" spc="1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happy</a:t>
            </a:r>
            <a:endParaRPr sz="1600">
              <a:latin typeface="Times New Roman" panose="02020603050405020304"/>
              <a:cs typeface="Times New Roman" panose="02020603050405020304"/>
            </a:endParaRPr>
          </a:p>
          <a:p>
            <a:pPr marL="1635760" lvl="1" indent="-343535">
              <a:lnSpc>
                <a:spcPct val="100000"/>
              </a:lnSpc>
              <a:spcBef>
                <a:spcPts val="385"/>
              </a:spcBef>
              <a:buClr>
                <a:srgbClr val="A4C248"/>
              </a:buClr>
              <a:buSzPct val="94000"/>
              <a:buFont typeface="Segoe UI Symbol" panose="020B0502040204020203"/>
              <a:buChar char="⚫"/>
              <a:tabLst>
                <a:tab pos="1635760" algn="l"/>
                <a:tab pos="1636395" algn="l"/>
              </a:tabLst>
            </a:pPr>
            <a:r>
              <a:rPr sz="1600" spc="-10" dirty="0">
                <a:latin typeface="Times New Roman" panose="02020603050405020304"/>
                <a:cs typeface="Times New Roman" panose="02020603050405020304"/>
              </a:rPr>
              <a:t>VH</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for</a:t>
            </a:r>
            <a:r>
              <a:rPr sz="1600" spc="-1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very</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happy</a:t>
            </a:r>
            <a:endParaRPr sz="1600">
              <a:latin typeface="Times New Roman" panose="02020603050405020304"/>
              <a:cs typeface="Times New Roman" panose="02020603050405020304"/>
            </a:endParaRPr>
          </a:p>
          <a:p>
            <a:pPr marL="629920" indent="-342900">
              <a:lnSpc>
                <a:spcPct val="100000"/>
              </a:lnSpc>
              <a:spcBef>
                <a:spcPts val="405"/>
              </a:spcBef>
              <a:buClr>
                <a:srgbClr val="0AD0D9"/>
              </a:buClr>
              <a:buSzPct val="94000"/>
              <a:buFont typeface="Segoe UI Symbol" panose="020B0502040204020203"/>
              <a:buChar char="⚫"/>
              <a:tabLst>
                <a:tab pos="629285" algn="l"/>
                <a:tab pos="629920" algn="l"/>
              </a:tabLst>
            </a:pPr>
            <a:r>
              <a:rPr sz="1700" b="1" dirty="0">
                <a:latin typeface="Times New Roman" panose="02020603050405020304"/>
                <a:cs typeface="Times New Roman" panose="02020603050405020304"/>
              </a:rPr>
              <a:t>TVHours:</a:t>
            </a:r>
            <a:r>
              <a:rPr sz="1700" b="1" spc="-30" dirty="0">
                <a:latin typeface="Times New Roman" panose="02020603050405020304"/>
                <a:cs typeface="Times New Roman" panose="02020603050405020304"/>
              </a:rPr>
              <a:t> </a:t>
            </a:r>
            <a:r>
              <a:rPr sz="1700" dirty="0">
                <a:latin typeface="Times New Roman" panose="02020603050405020304"/>
                <a:cs typeface="Times New Roman" panose="02020603050405020304"/>
              </a:rPr>
              <a:t>The</a:t>
            </a:r>
            <a:r>
              <a:rPr sz="1700" spc="-15" dirty="0">
                <a:latin typeface="Times New Roman" panose="02020603050405020304"/>
                <a:cs typeface="Times New Roman" panose="02020603050405020304"/>
              </a:rPr>
              <a:t> </a:t>
            </a:r>
            <a:r>
              <a:rPr sz="1700" dirty="0">
                <a:latin typeface="Times New Roman" panose="02020603050405020304"/>
                <a:cs typeface="Times New Roman" panose="02020603050405020304"/>
              </a:rPr>
              <a:t>average</a:t>
            </a:r>
            <a:r>
              <a:rPr sz="1700" spc="-30" dirty="0">
                <a:latin typeface="Times New Roman" panose="02020603050405020304"/>
                <a:cs typeface="Times New Roman" panose="02020603050405020304"/>
              </a:rPr>
              <a:t> </a:t>
            </a:r>
            <a:r>
              <a:rPr sz="1700" dirty="0">
                <a:latin typeface="Times New Roman" panose="02020603050405020304"/>
                <a:cs typeface="Times New Roman" panose="02020603050405020304"/>
              </a:rPr>
              <a:t>number</a:t>
            </a:r>
            <a:r>
              <a:rPr sz="1700" spc="-15" dirty="0">
                <a:latin typeface="Times New Roman" panose="02020603050405020304"/>
                <a:cs typeface="Times New Roman" panose="02020603050405020304"/>
              </a:rPr>
              <a:t> </a:t>
            </a:r>
            <a:r>
              <a:rPr sz="1700" dirty="0">
                <a:latin typeface="Times New Roman" panose="02020603050405020304"/>
                <a:cs typeface="Times New Roman" panose="02020603050405020304"/>
              </a:rPr>
              <a:t>of</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hours</a:t>
            </a:r>
            <a:r>
              <a:rPr sz="1700" spc="-20"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respondent</a:t>
            </a:r>
            <a:r>
              <a:rPr sz="1700" spc="-35" dirty="0">
                <a:latin typeface="Times New Roman" panose="02020603050405020304"/>
                <a:cs typeface="Times New Roman" panose="02020603050405020304"/>
              </a:rPr>
              <a:t> </a:t>
            </a:r>
            <a:r>
              <a:rPr sz="1700" dirty="0">
                <a:latin typeface="Times New Roman" panose="02020603050405020304"/>
                <a:cs typeface="Times New Roman" panose="02020603050405020304"/>
              </a:rPr>
              <a:t>watched</a:t>
            </a:r>
            <a:r>
              <a:rPr sz="1700" spc="-5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TV</a:t>
            </a:r>
            <a:r>
              <a:rPr sz="1700" spc="-45" dirty="0">
                <a:latin typeface="Times New Roman" panose="02020603050405020304"/>
                <a:cs typeface="Times New Roman" panose="02020603050405020304"/>
              </a:rPr>
              <a:t> </a:t>
            </a:r>
            <a:r>
              <a:rPr sz="1700" dirty="0">
                <a:latin typeface="Times New Roman" panose="02020603050405020304"/>
                <a:cs typeface="Times New Roman" panose="02020603050405020304"/>
              </a:rPr>
              <a:t>during</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day</a:t>
            </a:r>
            <a:endParaRPr sz="17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012" y="981788"/>
            <a:ext cx="8228484" cy="38094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2568" y="1682733"/>
                <a:ext cx="8806541" cy="5022423"/>
              </a:xfrm>
            </p:spPr>
            <p:txBody>
              <a:bodyPr>
                <a:normAutofit/>
              </a:bodyPr>
              <a:lstStyle/>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line of regression is the line which gives the best estimate to the value of one variable for any specific value of the other variable.</a:t>
                </a:r>
              </a:p>
              <a:p>
                <a:pPr marL="342900" indent="-342900">
                  <a:buFont typeface="Arial" panose="020B0604020202020204" pitchFamily="34" charset="0"/>
                  <a:buChar char="•"/>
                </a:pPr>
                <a:r>
                  <a:rPr lang="en-US" altLang="en-US" dirty="0">
                    <a:latin typeface="Times New Roman" panose="02020603050405020304" pitchFamily="18" charset="0"/>
                    <a:cs typeface="Times New Roman" panose="02020603050405020304" pitchFamily="18" charset="0"/>
                  </a:rPr>
                  <a:t>That means we want to understand the relationship.</a:t>
                </a: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line of regression is the line of “best fit” and is obtained by </a:t>
                </a:r>
                <a:r>
                  <a:rPr lang="en-IN" b="1" dirty="0">
                    <a:latin typeface="Times New Roman" panose="02020603050405020304" pitchFamily="18" charset="0"/>
                    <a:cs typeface="Times New Roman" panose="02020603050405020304" pitchFamily="18" charset="0"/>
                  </a:rPr>
                  <a:t>the principle of least squares</a:t>
                </a:r>
                <a:r>
                  <a:rPr lang="en-IN" dirty="0" smtClean="0">
                    <a:latin typeface="Times New Roman" panose="02020603050405020304" pitchFamily="18" charset="0"/>
                    <a:cs typeface="Times New Roman" panose="02020603050405020304" pitchFamily="18" charset="0"/>
                  </a:rPr>
                  <a:t>.</a:t>
                </a:r>
              </a:p>
              <a:p>
                <a:endParaRPr lang="en-IN" dirty="0">
                  <a:latin typeface="Times New Roman" panose="02020603050405020304" pitchFamily="18" charset="0"/>
                  <a:cs typeface="Times New Roman" panose="02020603050405020304" pitchFamily="18" charset="0"/>
                </a:endParaRPr>
              </a:p>
              <a:p>
                <a14:m>
                  <m:oMath xmlns:m="http://schemas.openxmlformats.org/officeDocument/2006/math">
                    <m:r>
                      <a:rPr lang="en-US" altLang="en-US" i="1" dirty="0">
                        <a:latin typeface="Cambria Math" panose="02040503050406030204" pitchFamily="18" charset="0"/>
                      </a:rPr>
                      <m:t>𝑌</m:t>
                    </m:r>
                  </m:oMath>
                </a14:m>
                <a:r>
                  <a:rPr lang="en-US" altLang="en-US" dirty="0">
                    <a:latin typeface="Times New Roman" panose="02020603050405020304" pitchFamily="18" charset="0"/>
                    <a:cs typeface="Times New Roman" panose="02020603050405020304" pitchFamily="18" charset="0"/>
                  </a:rPr>
                  <a:t> - the variables you are predicting</a:t>
                </a:r>
              </a:p>
              <a:p>
                <a:pPr lvl="1"/>
                <a:r>
                  <a:rPr lang="en-US" altLang="en-US" sz="2000" dirty="0">
                    <a:latin typeface="Times New Roman" panose="02020603050405020304" pitchFamily="18" charset="0"/>
                    <a:cs typeface="Times New Roman" panose="02020603050405020304" pitchFamily="18" charset="0"/>
                  </a:rPr>
                  <a:t>i.e. dependent </a:t>
                </a:r>
                <a:r>
                  <a:rPr lang="en-US" altLang="en-US" sz="2000" dirty="0" smtClean="0">
                    <a:latin typeface="Times New Roman" panose="02020603050405020304" pitchFamily="18" charset="0"/>
                    <a:cs typeface="Times New Roman" panose="02020603050405020304" pitchFamily="18" charset="0"/>
                  </a:rPr>
                  <a:t>variable</a:t>
                </a:r>
              </a:p>
              <a:p>
                <a:pPr lvl="1"/>
                <a:endParaRPr lang="en-US" altLang="en-US" sz="2000" dirty="0">
                  <a:latin typeface="Times New Roman" panose="02020603050405020304" pitchFamily="18" charset="0"/>
                  <a:cs typeface="Times New Roman" panose="02020603050405020304" pitchFamily="18" charset="0"/>
                </a:endParaRPr>
              </a:p>
              <a:p>
                <a14:m>
                  <m:oMath xmlns:m="http://schemas.openxmlformats.org/officeDocument/2006/math">
                    <m:r>
                      <a:rPr lang="en-US" altLang="en-US" i="1" dirty="0">
                        <a:latin typeface="Cambria Math" panose="02040503050406030204" pitchFamily="18" charset="0"/>
                      </a:rPr>
                      <m:t>𝑋</m:t>
                    </m:r>
                  </m:oMath>
                </a14:m>
                <a:r>
                  <a:rPr lang="en-US" altLang="en-US" dirty="0">
                    <a:latin typeface="Times New Roman" panose="02020603050405020304" pitchFamily="18" charset="0"/>
                    <a:cs typeface="Times New Roman" panose="02020603050405020304" pitchFamily="18" charset="0"/>
                  </a:rPr>
                  <a:t> - the variables you are using to predict</a:t>
                </a:r>
              </a:p>
              <a:p>
                <a:pPr lvl="1"/>
                <a:r>
                  <a:rPr lang="en-US" altLang="en-US" sz="2000" dirty="0">
                    <a:latin typeface="Times New Roman" panose="02020603050405020304" pitchFamily="18" charset="0"/>
                    <a:cs typeface="Times New Roman" panose="02020603050405020304" pitchFamily="18" charset="0"/>
                  </a:rPr>
                  <a:t>i.e. independent </a:t>
                </a:r>
                <a:r>
                  <a:rPr lang="en-US" altLang="en-US" sz="2000" dirty="0" smtClean="0">
                    <a:latin typeface="Times New Roman" panose="02020603050405020304" pitchFamily="18" charset="0"/>
                    <a:cs typeface="Times New Roman" panose="02020603050405020304" pitchFamily="18" charset="0"/>
                  </a:rPr>
                  <a:t>variable</a:t>
                </a:r>
              </a:p>
              <a:p>
                <a:pPr lvl="1"/>
                <a:endParaRPr lang="en-US" altLang="en-US" sz="2000" dirty="0">
                  <a:latin typeface="Times New Roman" panose="02020603050405020304" pitchFamily="18" charset="0"/>
                  <a:cs typeface="Times New Roman" panose="02020603050405020304" pitchFamily="18" charset="0"/>
                </a:endParaRPr>
              </a:p>
              <a:p>
                <a14:m>
                  <m:oMath xmlns:m="http://schemas.openxmlformats.org/officeDocument/2006/math">
                    <m:acc>
                      <m:accPr>
                        <m:chr m:val="̂"/>
                        <m:ctrlPr>
                          <a:rPr lang="en-US" altLang="en-US" i="1">
                            <a:latin typeface="Cambria Math" panose="02040503050406030204" pitchFamily="18" charset="0"/>
                          </a:rPr>
                        </m:ctrlPr>
                      </m:accPr>
                      <m:e>
                        <m:r>
                          <a:rPr lang="en-IN" altLang="en-US" i="1">
                            <a:latin typeface="Cambria Math" panose="02040503050406030204" pitchFamily="18" charset="0"/>
                          </a:rPr>
                          <m:t>𝑌</m:t>
                        </m:r>
                      </m:e>
                    </m:acc>
                  </m:oMath>
                </a14:m>
                <a:r>
                  <a:rPr lang="en-US" altLang="en-US" dirty="0">
                    <a:latin typeface="Times New Roman" panose="02020603050405020304" pitchFamily="18" charset="0"/>
                    <a:cs typeface="Times New Roman" panose="02020603050405020304" pitchFamily="18" charset="0"/>
                  </a:rPr>
                  <a:t>- your predictions (also known as Y’)</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2568" y="1682733"/>
                <a:ext cx="8806541" cy="5022423"/>
              </a:xfrm>
              <a:blipFill rotWithShape="0">
                <a:blip r:embed="rId2"/>
                <a:stretch>
                  <a:fillRect l="-1661" t="-1578"/>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405" y="787573"/>
            <a:ext cx="8726438" cy="643380"/>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Simple Linear Regression Model</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01378" y="1500684"/>
                <a:ext cx="8846465" cy="5261974"/>
              </a:xfrm>
            </p:spPr>
            <p:txBody>
              <a:bodyPr>
                <a:noAutofit/>
              </a:bodyPr>
              <a:lstStyle/>
              <a:p>
                <a:pPr marL="0" indent="0" algn="just">
                  <a:buNone/>
                </a:pPr>
                <a:r>
                  <a:rPr lang="en-US" sz="1800" b="1" i="1" dirty="0">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In simple linear regression, we have only two variables:</a:t>
                </a:r>
              </a:p>
              <a:p>
                <a:pPr algn="just"/>
                <a:r>
                  <a:rPr lang="en-US" sz="1800" dirty="0">
                    <a:latin typeface="Times New Roman" panose="02020603050405020304" pitchFamily="18" charset="0"/>
                    <a:cs typeface="Times New Roman" panose="02020603050405020304" pitchFamily="18" charset="0"/>
                  </a:rPr>
                  <a:t>Dependent variable (also called </a:t>
                </a:r>
                <a:r>
                  <a:rPr lang="en-US" sz="1800" dirty="0">
                    <a:solidFill>
                      <a:srgbClr val="0B5ED7"/>
                    </a:solidFill>
                    <a:latin typeface="Times New Roman" panose="02020603050405020304" pitchFamily="18" charset="0"/>
                    <a:cs typeface="Times New Roman" panose="02020603050405020304" pitchFamily="18" charset="0"/>
                  </a:rPr>
                  <a:t>Response</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Independent variable (alternatively called </a:t>
                </a:r>
                <a:r>
                  <a:rPr lang="en-US" sz="1800" dirty="0">
                    <a:solidFill>
                      <a:srgbClr val="0B5ED7"/>
                    </a:solidFill>
                    <a:latin typeface="Times New Roman" panose="02020603050405020304" pitchFamily="18" charset="0"/>
                    <a:cs typeface="Times New Roman" panose="02020603050405020304" pitchFamily="18" charset="0"/>
                  </a:rPr>
                  <a:t>Regressor</a:t>
                </a:r>
                <a:r>
                  <a:rPr lang="en-US" sz="1800" dirty="0">
                    <a:latin typeface="Times New Roman" panose="02020603050405020304" pitchFamily="18" charset="0"/>
                    <a:cs typeface="Times New Roman" panose="02020603050405020304" pitchFamily="18" charset="0"/>
                  </a:rPr>
                  <a:t>), usually denoted as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a:t>
                </a:r>
              </a:p>
              <a:p>
                <a:pPr algn="just"/>
                <a:r>
                  <a:rPr lang="en-US" sz="1800" dirty="0">
                    <a:latin typeface="Times New Roman" panose="02020603050405020304" pitchFamily="18" charset="0"/>
                    <a:cs typeface="Times New Roman" panose="02020603050405020304" pitchFamily="18" charset="0"/>
                  </a:rPr>
                  <a:t>A reasonable form of a relationship between the Response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𝑌</m:t>
                    </m:r>
                  </m:oMath>
                </a14:m>
                <a:r>
                  <a:rPr lang="en-US" sz="1800" dirty="0">
                    <a:latin typeface="Times New Roman" panose="02020603050405020304" pitchFamily="18" charset="0"/>
                    <a:cs typeface="Times New Roman" panose="02020603050405020304" pitchFamily="18" charset="0"/>
                  </a:rPr>
                  <a:t> and the Regressor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𝑥</m:t>
                    </m:r>
                  </m:oMath>
                </a14:m>
                <a:r>
                  <a:rPr lang="en-US" sz="1800" dirty="0">
                    <a:latin typeface="Times New Roman" panose="02020603050405020304" pitchFamily="18" charset="0"/>
                    <a:cs typeface="Times New Roman" panose="02020603050405020304" pitchFamily="18" charset="0"/>
                  </a:rPr>
                  <a:t> is the linear relationship, that is in the form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oMath>
                </a14:m>
                <a:endParaRPr lang="en-US" sz="1800" dirty="0">
                  <a:latin typeface="Times New Roman" panose="02020603050405020304" pitchFamily="18" charset="0"/>
                  <a:cs typeface="Times New Roman" panose="02020603050405020304" pitchFamily="18" charset="0"/>
                </a:endParaRPr>
              </a:p>
              <a:p>
                <a:pPr algn="just"/>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dirty="0">
                  <a:latin typeface="Times New Roman" panose="02020603050405020304" pitchFamily="18" charset="0"/>
                  <a:cs typeface="Times New Roman" panose="02020603050405020304" pitchFamily="18" charset="0"/>
                </a:endParaRPr>
              </a:p>
              <a:p>
                <a:pPr marL="0" indent="0" algn="just">
                  <a:buNone/>
                </a:pPr>
                <a:endParaRPr lang="en-IN" sz="1800" b="1" dirty="0">
                  <a:solidFill>
                    <a:srgbClr val="0B5ED7"/>
                  </a:solidFill>
                  <a:latin typeface="Times New Roman" panose="02020603050405020304" pitchFamily="18" charset="0"/>
                  <a:cs typeface="Times New Roman" panose="02020603050405020304" pitchFamily="18" charset="0"/>
                </a:endParaRPr>
              </a:p>
              <a:p>
                <a:pPr marL="0" indent="0" algn="just">
                  <a:buNone/>
                </a:pPr>
                <a:endParaRPr lang="en-IN" sz="1800" b="1" dirty="0">
                  <a:solidFill>
                    <a:srgbClr val="0B5ED7"/>
                  </a:solidFill>
                  <a:latin typeface="Times New Roman" panose="02020603050405020304" pitchFamily="18" charset="0"/>
                  <a:cs typeface="Times New Roman" panose="02020603050405020304" pitchFamily="18" charset="0"/>
                </a:endParaRPr>
              </a:p>
              <a:p>
                <a:pPr marL="0" indent="0" algn="just">
                  <a:buNone/>
                </a:pPr>
                <a:r>
                  <a:rPr lang="en-IN" sz="1800" b="1" dirty="0">
                    <a:solidFill>
                      <a:srgbClr val="0B5ED7"/>
                    </a:solidFill>
                    <a:latin typeface="Times New Roman" panose="02020603050405020304" pitchFamily="18" charset="0"/>
                    <a:cs typeface="Times New Roman" panose="02020603050405020304" pitchFamily="18" charset="0"/>
                  </a:rPr>
                  <a:t>Note: </a:t>
                </a:r>
              </a:p>
              <a:p>
                <a:pPr algn="just"/>
                <a:r>
                  <a:rPr lang="en-IN" sz="1800" dirty="0">
                    <a:solidFill>
                      <a:schemeClr val="tx1"/>
                    </a:solidFill>
                    <a:latin typeface="Times New Roman" panose="02020603050405020304" pitchFamily="18" charset="0"/>
                    <a:cs typeface="Times New Roman" panose="02020603050405020304" pitchFamily="18" charset="0"/>
                  </a:rPr>
                  <a:t>There are infinite number of lines (and hence </a:t>
                </a:r>
                <a14:m>
                  <m:oMath xmlns:m="http://schemas.openxmlformats.org/officeDocument/2006/math">
                    <m:sSub>
                      <m:sSubPr>
                        <m:ctrlPr>
                          <a:rPr lang="en-IN" sz="1800" i="1" smtClean="0">
                            <a:solidFill>
                              <a:schemeClr val="tx1"/>
                            </a:solidFill>
                            <a:latin typeface="Cambria Math" panose="02040503050406030204" pitchFamily="18" charset="0"/>
                            <a:cs typeface="Times New Roman" panose="02020603050405020304" pitchFamily="18" charset="0"/>
                          </a:rPr>
                        </m:ctrlPr>
                      </m:sSubPr>
                      <m:e>
                        <m:r>
                          <a:rPr lang="en-US" sz="1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e>
                      <m:sub>
                        <m:r>
                          <a:rPr lang="en-US" sz="1800" b="0" i="1" smtClean="0">
                            <a:solidFill>
                              <a:schemeClr val="tx1"/>
                            </a:solidFill>
                            <a:latin typeface="Cambria Math" panose="02040503050406030204" pitchFamily="18" charset="0"/>
                            <a:cs typeface="Times New Roman" panose="02020603050405020304" pitchFamily="18" charset="0"/>
                          </a:rPr>
                          <m:t>𝑠</m:t>
                        </m:r>
                      </m:sub>
                    </m:sSub>
                    <m:r>
                      <a:rPr lang="en-US" sz="1800" b="0" i="1" smtClean="0">
                        <a:solidFill>
                          <a:schemeClr val="tx1"/>
                        </a:solidFill>
                        <a:latin typeface="Cambria Math" panose="02040503050406030204" pitchFamily="18" charset="0"/>
                        <a:cs typeface="Times New Roman" panose="02020603050405020304" pitchFamily="18" charset="0"/>
                      </a:rPr>
                      <m:t> </m:t>
                    </m:r>
                    <m:r>
                      <a:rPr lang="en-US" sz="1800" b="0" i="1" smtClean="0">
                        <a:solidFill>
                          <a:schemeClr val="tx1"/>
                        </a:solidFill>
                        <a:latin typeface="Cambria Math" panose="02040503050406030204" pitchFamily="18" charset="0"/>
                        <a:cs typeface="Times New Roman" panose="02020603050405020304" pitchFamily="18" charset="0"/>
                      </a:rPr>
                      <m:t>𝑎𝑛𝑑</m:t>
                    </m:r>
                    <m:r>
                      <a:rPr lang="en-US" sz="1800" b="0" i="1" smtClean="0">
                        <a:solidFill>
                          <a:schemeClr val="tx1"/>
                        </a:solidFill>
                        <a:latin typeface="Cambria Math" panose="02040503050406030204" pitchFamily="18" charset="0"/>
                        <a:cs typeface="Times New Roman" panose="02020603050405020304" pitchFamily="18" charset="0"/>
                      </a:rPr>
                      <m:t> </m:t>
                    </m:r>
                    <m:sSub>
                      <m:sSubPr>
                        <m:ctrlPr>
                          <a:rPr lang="en-US" sz="1800" b="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e>
                      <m:sub>
                        <m:r>
                          <a:rPr lang="en-US" sz="1800" b="0" i="1" smtClean="0">
                            <a:solidFill>
                              <a:schemeClr val="tx1"/>
                            </a:solidFill>
                            <a:latin typeface="Cambria Math" panose="02040503050406030204" pitchFamily="18" charset="0"/>
                            <a:cs typeface="Times New Roman" panose="02020603050405020304" pitchFamily="18" charset="0"/>
                          </a:rPr>
                          <m:t>𝑠</m:t>
                        </m:r>
                      </m:sub>
                    </m:sSub>
                  </m:oMath>
                </a14:m>
                <a:r>
                  <a:rPr lang="en-IN" sz="1800" dirty="0">
                    <a:solidFill>
                      <a:schemeClr val="tx1"/>
                    </a:solidFill>
                    <a:latin typeface="Times New Roman" panose="02020603050405020304" pitchFamily="18" charset="0"/>
                    <a:cs typeface="Times New Roman" panose="02020603050405020304" pitchFamily="18" charset="0"/>
                  </a:rPr>
                  <a:t>)</a:t>
                </a:r>
              </a:p>
              <a:p>
                <a:pPr lvl="8" algn="just"/>
                <a:endParaRPr lang="en-IN" dirty="0">
                  <a:solidFill>
                    <a:schemeClr val="tx1"/>
                  </a:solidFill>
                  <a:latin typeface="Times New Roman" panose="02020603050405020304" pitchFamily="18" charset="0"/>
                  <a:cs typeface="Times New Roman" panose="02020603050405020304" pitchFamily="18" charset="0"/>
                </a:endParaRPr>
              </a:p>
              <a:p>
                <a:pPr algn="just"/>
                <a:r>
                  <a:rPr lang="en-IN" sz="1800" dirty="0">
                    <a:solidFill>
                      <a:schemeClr val="tx1"/>
                    </a:solidFill>
                    <a:latin typeface="Times New Roman" panose="02020603050405020304" pitchFamily="18" charset="0"/>
                    <a:cs typeface="Times New Roman" panose="02020603050405020304" pitchFamily="18" charset="0"/>
                  </a:rPr>
                  <a:t>The concept of regression analysis deal with finding the best relationship between </a:t>
                </a:r>
                <a14:m>
                  <m:oMath xmlns:m="http://schemas.openxmlformats.org/officeDocument/2006/math">
                    <m:r>
                      <a:rPr lang="en-IN" sz="1800" i="1" dirty="0" smtClean="0">
                        <a:solidFill>
                          <a:schemeClr val="tx1"/>
                        </a:solidFill>
                        <a:latin typeface="Cambria Math" panose="02040503050406030204" pitchFamily="18" charset="0"/>
                        <a:cs typeface="Times New Roman" panose="02020603050405020304" pitchFamily="18" charset="0"/>
                      </a:rPr>
                      <m:t>𝑌</m:t>
                    </m:r>
                  </m:oMath>
                </a14:m>
                <a:r>
                  <a:rPr lang="en-IN" sz="1800" dirty="0">
                    <a:solidFill>
                      <a:schemeClr val="tx1"/>
                    </a:solidFill>
                    <a:latin typeface="Times New Roman" panose="02020603050405020304" pitchFamily="18" charset="0"/>
                    <a:cs typeface="Times New Roman" panose="02020603050405020304" pitchFamily="18" charset="0"/>
                  </a:rPr>
                  <a:t> and </a:t>
                </a:r>
                <a14:m>
                  <m:oMath xmlns:m="http://schemas.openxmlformats.org/officeDocument/2006/math">
                    <m:r>
                      <a:rPr lang="en-IN" sz="1800" i="1" dirty="0" smtClean="0">
                        <a:solidFill>
                          <a:schemeClr val="tx1"/>
                        </a:solidFill>
                        <a:latin typeface="Cambria Math" panose="02040503050406030204" pitchFamily="18" charset="0"/>
                        <a:cs typeface="Times New Roman" panose="02020603050405020304" pitchFamily="18" charset="0"/>
                      </a:rPr>
                      <m:t>𝑥</m:t>
                    </m:r>
                  </m:oMath>
                </a14:m>
                <a:r>
                  <a:rPr lang="en-IN" sz="1800" dirty="0">
                    <a:solidFill>
                      <a:schemeClr val="tx1"/>
                    </a:solidFill>
                    <a:latin typeface="Times New Roman" panose="02020603050405020304" pitchFamily="18" charset="0"/>
                    <a:cs typeface="Times New Roman" panose="02020603050405020304" pitchFamily="18" charset="0"/>
                  </a:rPr>
                  <a:t> (and hence best fitted values of </a:t>
                </a:r>
                <a14:m>
                  <m:oMath xmlns:m="http://schemas.openxmlformats.org/officeDocument/2006/math">
                    <m:r>
                      <a:rPr lang="en-US" sz="1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b="0" i="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and</m:t>
                    </m:r>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IN" sz="1800" dirty="0">
                    <a:solidFill>
                      <a:schemeClr val="tx1"/>
                    </a:solidFill>
                    <a:latin typeface="Times New Roman" panose="02020603050405020304" pitchFamily="18" charset="0"/>
                    <a:cs typeface="Times New Roman" panose="02020603050405020304" pitchFamily="18" charset="0"/>
                  </a:rPr>
                  <a:t>) quantifying the strength of that relationship.</a:t>
                </a:r>
              </a:p>
              <a:p>
                <a:pPr marL="862330" indent="-285750" algn="just"/>
                <a:endParaRPr lang="en-IN" sz="1800" dirty="0">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01378" y="1500684"/>
                <a:ext cx="8846465" cy="5261974"/>
              </a:xfrm>
              <a:blipFill rotWithShape="0">
                <a:blip r:embed="rId3"/>
                <a:stretch>
                  <a:fillRect l="-1584" t="-1506" r="-1584" b="-1854"/>
                </a:stretch>
              </a:blipFill>
            </p:spPr>
            <p:txBody>
              <a:bodyPr/>
              <a:lstStyle/>
              <a:p>
                <a:r>
                  <a:rPr lang="en-IN">
                    <a:noFill/>
                  </a:rPr>
                  <a:t> </a:t>
                </a:r>
              </a:p>
            </p:txBody>
          </p:sp>
        </mc:Fallback>
      </mc:AlternateContent>
      <p:graphicFrame>
        <p:nvGraphicFramePr>
          <p:cNvPr id="3" name="Object 2"/>
          <p:cNvGraphicFramePr>
            <a:graphicFrameLocks noChangeAspect="1"/>
          </p:cNvGraphicFramePr>
          <p:nvPr/>
        </p:nvGraphicFramePr>
        <p:xfrm>
          <a:off x="3317220" y="3254977"/>
          <a:ext cx="3194548" cy="1995670"/>
        </p:xfrm>
        <a:graphic>
          <a:graphicData uri="http://schemas.openxmlformats.org/presentationml/2006/ole">
            <mc:AlternateContent xmlns:mc="http://schemas.openxmlformats.org/markup-compatibility/2006">
              <mc:Choice xmlns:v="urn:schemas-microsoft-com:vml" Requires="v">
                <p:oleObj spid="_x0000_s6152" name="Visio" r:id="rId4" imgW="5511800" imgH="3441700" progId="Visio.Drawing.11">
                  <p:embed/>
                </p:oleObj>
              </mc:Choice>
              <mc:Fallback>
                <p:oleObj name="Visio" r:id="rId4" imgW="5511800" imgH="3441700" progId="Visio.Drawing.11">
                  <p:embed/>
                  <p:pic>
                    <p:nvPicPr>
                      <p:cNvPr id="0" name="Picture 37933"/>
                      <p:cNvPicPr/>
                      <p:nvPr/>
                    </p:nvPicPr>
                    <p:blipFill>
                      <a:blip r:embed="rId5"/>
                      <a:stretch>
                        <a:fillRect/>
                      </a:stretch>
                    </p:blipFill>
                    <p:spPr>
                      <a:xfrm>
                        <a:off x="3317220" y="3254977"/>
                        <a:ext cx="3194548" cy="1995670"/>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296" y="926171"/>
            <a:ext cx="8563174" cy="643380"/>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Regression Analysis</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13232" y="1371600"/>
                <a:ext cx="8850760" cy="5195519"/>
              </a:xfrm>
            </p:spPr>
            <p:txBody>
              <a:bodyPr>
                <a:noAutofit/>
              </a:bodyPr>
              <a:lstStyle/>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Given the set </a:t>
                </a:r>
                <a14:m>
                  <m:oMath xmlns:m="http://schemas.openxmlformats.org/officeDocument/2006/math">
                    <m:d>
                      <m:dPr>
                        <m:begChr m:val="["/>
                        <m:endChr m:val="]"/>
                        <m:ctrlPr>
                          <a:rPr lang="en-US" sz="1800" b="0" i="1" smtClean="0">
                            <a:latin typeface="Cambria Math" panose="02040503050406030204" pitchFamily="18" charset="0"/>
                            <a:cs typeface="Times New Roman" panose="02020603050405020304" pitchFamily="18" charset="0"/>
                          </a:rPr>
                        </m:ctrlPr>
                      </m:dPr>
                      <m:e>
                        <m:d>
                          <m:dPr>
                            <m:ctrlPr>
                              <a:rPr lang="en-US" sz="1800" b="0" i="1" smtClean="0">
                                <a:latin typeface="Cambria Math" panose="02040503050406030204" pitchFamily="18" charset="0"/>
                                <a:cs typeface="Times New Roman" panose="02020603050405020304" pitchFamily="18" charset="0"/>
                              </a:rPr>
                            </m:ctrlPr>
                          </m:dPr>
                          <m:e>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𝑥</m:t>
                                </m:r>
                              </m:e>
                              <m:sub>
                                <m:r>
                                  <a:rPr lang="en-US" sz="1800" b="0" i="1" smtClean="0">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sSub>
                              <m:sSubPr>
                                <m:ctrlPr>
                                  <a:rPr lang="en-US" sz="1800" i="1">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d>
                        <m:r>
                          <a:rPr lang="en-US" sz="1800" b="0" i="1" smtClean="0">
                            <a:latin typeface="Cambria Math" panose="02040503050406030204" pitchFamily="18" charset="0"/>
                            <a:cs typeface="Times New Roman" panose="02020603050405020304" pitchFamily="18" charset="0"/>
                          </a:rPr>
                          <m:t>, </m:t>
                        </m:r>
                        <m:r>
                          <a:rPr lang="en-US" sz="1800" b="0" i="1" smtClean="0">
                            <a:latin typeface="Cambria Math" panose="02040503050406030204" pitchFamily="18" charset="0"/>
                            <a:cs typeface="Times New Roman" panose="02020603050405020304" pitchFamily="18" charset="0"/>
                          </a:rPr>
                          <m:t>𝑖</m:t>
                        </m:r>
                        <m:r>
                          <a:rPr lang="en-US" sz="1800" b="0" i="1" smtClean="0">
                            <a:latin typeface="Cambria Math" panose="02040503050406030204" pitchFamily="18" charset="0"/>
                            <a:cs typeface="Times New Roman" panose="02020603050405020304" pitchFamily="18" charset="0"/>
                          </a:rPr>
                          <m:t>=1,2,……,</m:t>
                        </m:r>
                        <m:r>
                          <a:rPr lang="en-US" sz="1800" b="0" i="1" smtClean="0">
                            <a:latin typeface="Cambria Math" panose="02040503050406030204" pitchFamily="18" charset="0"/>
                            <a:cs typeface="Times New Roman" panose="02020603050405020304" pitchFamily="18" charset="0"/>
                          </a:rPr>
                          <m:t>𝑛</m:t>
                        </m:r>
                      </m:e>
                    </m:d>
                  </m:oMath>
                </a14:m>
                <a:r>
                  <a:rPr lang="en-US" sz="1800" dirty="0">
                    <a:latin typeface="Times New Roman" panose="02020603050405020304" pitchFamily="18" charset="0"/>
                    <a:cs typeface="Times New Roman" panose="02020603050405020304" pitchFamily="18" charset="0"/>
                  </a:rPr>
                  <a:t> of data involving </a:t>
                </a:r>
                <a14:m>
                  <m:oMath xmlns:m="http://schemas.openxmlformats.org/officeDocument/2006/math">
                    <m:r>
                      <a:rPr lang="en-US" sz="1800" i="1">
                        <a:latin typeface="Cambria Math" panose="02040503050406030204" pitchFamily="18" charset="0"/>
                        <a:cs typeface="Times New Roman" panose="02020603050405020304" pitchFamily="18" charset="0"/>
                      </a:rPr>
                      <m:t>𝑛</m:t>
                    </m:r>
                  </m:oMath>
                </a14:m>
                <a:r>
                  <a:rPr lang="en-US" sz="1800" dirty="0">
                    <a:latin typeface="Times New Roman" panose="02020603050405020304" pitchFamily="18" charset="0"/>
                    <a:cs typeface="Times New Roman" panose="02020603050405020304" pitchFamily="18" charset="0"/>
                  </a:rPr>
                  <a:t> pairs of </a:t>
                </a:r>
                <a14:m>
                  <m:oMath xmlns:m="http://schemas.openxmlformats.org/officeDocument/2006/math">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𝑥</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𝑦</m:t>
                    </m:r>
                    <m:r>
                      <a:rPr lang="en-US" sz="1800" b="0" i="1" smtClean="0">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values, our objective is to find “true” or population regression line such that </a:t>
                </a:r>
                <a14:m>
                  <m:oMath xmlns:m="http://schemas.openxmlformats.org/officeDocument/2006/math">
                    <m:r>
                      <a:rPr lang="en-US" sz="1800" i="1">
                        <a:latin typeface="Cambria Math" panose="02040503050406030204" pitchFamily="18" charset="0"/>
                        <a:cs typeface="Times New Roman" panose="02020603050405020304" pitchFamily="18" charset="0"/>
                      </a:rPr>
                      <m:t>𝑌</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r>
                      <a:rPr lang="en-US" sz="1800" i="1">
                        <a:latin typeface="Cambria Math" panose="02040503050406030204" pitchFamily="18" charset="0"/>
                        <a:ea typeface="Cambria Math" panose="02040503050406030204" pitchFamily="18" charset="0"/>
                        <a:cs typeface="Times New Roman" panose="02020603050405020304" pitchFamily="18" charset="0"/>
                      </a:rPr>
                      <m:t>𝑥</m:t>
                    </m:r>
                    <m:r>
                      <a:rPr lang="en-US" sz="1800" i="1">
                        <a:latin typeface="Cambria Math" panose="02040503050406030204" pitchFamily="18" charset="0"/>
                        <a:ea typeface="Cambria Math" panose="02040503050406030204" pitchFamily="18" charset="0"/>
                        <a:cs typeface="Times New Roman" panose="02020603050405020304" pitchFamily="18" charset="0"/>
                      </a:rPr>
                      <m:t>+ ∈</m:t>
                    </m:r>
                  </m:oMath>
                </a14:m>
                <a:endParaRPr lang="en-US" sz="1800" i="1" dirty="0">
                  <a:latin typeface="Times New Roman" panose="02020603050405020304" pitchFamily="18" charset="0"/>
                  <a:cs typeface="Times New Roman" panose="02020603050405020304" pitchFamily="18" charset="0"/>
                </a:endParaRPr>
              </a:p>
              <a:p>
                <a:pPr marL="0" indent="0" algn="just">
                  <a:buNone/>
                </a:pPr>
                <a:endParaRPr lang="en-US" sz="1800" b="0" i="1" dirty="0">
                  <a:latin typeface="Cambria Math" panose="02040503050406030204" pitchFamily="18" charset="0"/>
                  <a:cs typeface="Times New Roman" panose="02020603050405020304" pitchFamily="18" charset="0"/>
                </a:endParaRPr>
              </a:p>
              <a:p>
                <a:pPr marL="0" indent="0" algn="just">
                  <a:buNone/>
                </a:pPr>
                <a:r>
                  <a:rPr lang="en-US" sz="1800" dirty="0">
                    <a:latin typeface="Times New Roman" panose="02020603050405020304" pitchFamily="18" charset="0"/>
                    <a:cs typeface="Times New Roman" panose="02020603050405020304" pitchFamily="18" charset="0"/>
                  </a:rPr>
                  <a:t>Here, </a:t>
                </a:r>
                <a14:m>
                  <m:oMath xmlns:m="http://schemas.openxmlformats.org/officeDocument/2006/math">
                    <m:r>
                      <a:rPr lang="en-US" sz="1800"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sz="1800" b="0" dirty="0">
                    <a:latin typeface="Times New Roman" panose="02020603050405020304" pitchFamily="18" charset="0"/>
                    <a:cs typeface="Times New Roman" panose="02020603050405020304" pitchFamily="18" charset="0"/>
                  </a:rPr>
                  <a:t> is a random variable with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𝐸</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e>
                    </m:d>
                    <m:r>
                      <a:rPr lang="en-US" sz="1800" b="0" i="1" smtClean="0">
                        <a:latin typeface="Cambria Math" panose="02040503050406030204" pitchFamily="18" charset="0"/>
                        <a:cs typeface="Times New Roman" panose="02020603050405020304" pitchFamily="18" charset="0"/>
                      </a:rPr>
                      <m:t>=0</m:t>
                    </m:r>
                  </m:oMath>
                </a14:m>
                <a:r>
                  <a:rPr lang="en-US" sz="1800" b="0" dirty="0">
                    <a:latin typeface="Times New Roman" panose="02020603050405020304" pitchFamily="18" charset="0"/>
                    <a:cs typeface="Times New Roman" panose="02020603050405020304" pitchFamily="18" charset="0"/>
                  </a:rPr>
                  <a:t> and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𝑣𝑎𝑟</m:t>
                    </m:r>
                    <m:d>
                      <m:dPr>
                        <m:ctrlPr>
                          <a:rPr lang="en-US" sz="1800" b="0" i="1" smtClean="0">
                            <a:latin typeface="Cambria Math" panose="02040503050406030204" pitchFamily="18" charset="0"/>
                            <a:cs typeface="Times New Roman" panose="02020603050405020304" pitchFamily="18" charset="0"/>
                          </a:rPr>
                        </m:ctrlPr>
                      </m:d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m:t>
                        </m:r>
                      </m:e>
                    </m:d>
                    <m:r>
                      <a:rPr lang="en-US" sz="1800" b="0" i="1" smtClean="0">
                        <a:latin typeface="Cambria Math" panose="02040503050406030204" pitchFamily="18" charset="0"/>
                        <a:cs typeface="Times New Roman" panose="02020603050405020304" pitchFamily="18" charset="0"/>
                      </a:rPr>
                      <m:t>=</m:t>
                    </m:r>
                    <m:sSup>
                      <m:sSupPr>
                        <m:ctrlPr>
                          <a:rPr lang="en-US" sz="1800" b="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b="0" i="1" smtClean="0">
                            <a:latin typeface="Cambria Math" panose="02040503050406030204" pitchFamily="18" charset="0"/>
                            <a:cs typeface="Times New Roman" panose="02020603050405020304" pitchFamily="18" charset="0"/>
                          </a:rPr>
                          <m:t>2</m:t>
                        </m:r>
                      </m:sup>
                    </m:sSup>
                  </m:oMath>
                </a14:m>
                <a:r>
                  <a:rPr lang="en-US" sz="1800" b="0" dirty="0">
                    <a:latin typeface="Times New Roman" panose="02020603050405020304" pitchFamily="18" charset="0"/>
                    <a:cs typeface="Times New Roman" panose="02020603050405020304" pitchFamily="18" charset="0"/>
                  </a:rPr>
                  <a:t>. The quantity </a:t>
                </a:r>
                <a14:m>
                  <m:oMath xmlns:m="http://schemas.openxmlformats.org/officeDocument/2006/math">
                    <m:sSup>
                      <m:sSupPr>
                        <m:ctrlPr>
                          <a:rPr lang="en-US" sz="1800" i="1">
                            <a:latin typeface="Cambria Math" panose="02040503050406030204" pitchFamily="18" charset="0"/>
                            <a:cs typeface="Times New Roman" panose="02020603050405020304" pitchFamily="18" charset="0"/>
                          </a:rPr>
                        </m:ctrlPr>
                      </m:sSupPr>
                      <m:e>
                        <m:r>
                          <a:rPr lang="en-US" sz="1800" i="1">
                            <a:latin typeface="Cambria Math" panose="02040503050406030204" pitchFamily="18" charset="0"/>
                            <a:ea typeface="Cambria Math" panose="02040503050406030204" pitchFamily="18" charset="0"/>
                            <a:cs typeface="Times New Roman" panose="02020603050405020304" pitchFamily="18" charset="0"/>
                          </a:rPr>
                          <m:t>𝜎</m:t>
                        </m:r>
                      </m:e>
                      <m:sup>
                        <m:r>
                          <a:rPr lang="en-US" sz="1800" i="1">
                            <a:latin typeface="Cambria Math" panose="02040503050406030204" pitchFamily="18" charset="0"/>
                            <a:cs typeface="Times New Roman" panose="02020603050405020304" pitchFamily="18" charset="0"/>
                          </a:rPr>
                          <m:t>2</m:t>
                        </m:r>
                      </m:sup>
                    </m:sSup>
                  </m:oMath>
                </a14:m>
                <a:r>
                  <a:rPr lang="en-US" sz="1800" b="0" dirty="0">
                    <a:latin typeface="Times New Roman" panose="02020603050405020304" pitchFamily="18" charset="0"/>
                    <a:cs typeface="Times New Roman" panose="02020603050405020304" pitchFamily="18" charset="0"/>
                  </a:rPr>
                  <a:t> is often called the </a:t>
                </a:r>
                <a:r>
                  <a:rPr lang="en-US" sz="1800" b="1" dirty="0">
                    <a:solidFill>
                      <a:srgbClr val="A50021"/>
                    </a:solidFill>
                    <a:latin typeface="Times New Roman" panose="02020603050405020304" pitchFamily="18" charset="0"/>
                    <a:cs typeface="Times New Roman" panose="02020603050405020304" pitchFamily="18" charset="0"/>
                  </a:rPr>
                  <a:t>error variance</a:t>
                </a:r>
                <a:r>
                  <a:rPr lang="en-US" sz="1800" b="0" dirty="0">
                    <a:latin typeface="Times New Roman" panose="02020603050405020304" pitchFamily="18" charset="0"/>
                    <a:cs typeface="Times New Roman" panose="02020603050405020304" pitchFamily="18" charset="0"/>
                  </a:rPr>
                  <a:t>.</a:t>
                </a:r>
              </a:p>
              <a:p>
                <a:pPr marL="0" indent="0" algn="just">
                  <a:buNone/>
                </a:pPr>
                <a:endParaRPr lang="en-US" sz="1800" b="0" dirty="0">
                  <a:latin typeface="Times New Roman" panose="02020603050405020304" pitchFamily="18" charset="0"/>
                  <a:cs typeface="Times New Roman" panose="02020603050405020304" pitchFamily="18" charset="0"/>
                </a:endParaRPr>
              </a:p>
              <a:p>
                <a:pPr marL="0" indent="0" algn="just">
                  <a:buNone/>
                </a:pPr>
                <a:r>
                  <a:rPr lang="en-US" sz="1800" b="1" dirty="0">
                    <a:solidFill>
                      <a:srgbClr val="0B5ED7"/>
                    </a:solidFill>
                    <a:latin typeface="Times New Roman" panose="02020603050405020304" pitchFamily="18" charset="0"/>
                    <a:cs typeface="Times New Roman" panose="02020603050405020304" pitchFamily="18" charset="0"/>
                  </a:rPr>
                  <a:t>Note: </a:t>
                </a:r>
              </a:p>
              <a:p>
                <a:pPr algn="just"/>
                <a14:m>
                  <m:oMath xmlns:m="http://schemas.openxmlformats.org/officeDocument/2006/math">
                    <m:r>
                      <a:rPr lang="en-US" sz="1800" i="1">
                        <a:solidFill>
                          <a:srgbClr val="0B5ED7"/>
                        </a:solidFill>
                        <a:latin typeface="Cambria Math" panose="02040503050406030204" pitchFamily="18" charset="0"/>
                        <a:cs typeface="Times New Roman" panose="02020603050405020304" pitchFamily="18" charset="0"/>
                      </a:rPr>
                      <m:t>𝐸</m:t>
                    </m:r>
                    <m:d>
                      <m:dPr>
                        <m:ctrlPr>
                          <a:rPr lang="en-US" sz="1800" i="1">
                            <a:solidFill>
                              <a:srgbClr val="0B5ED7"/>
                            </a:solidFill>
                            <a:latin typeface="Cambria Math" panose="02040503050406030204" pitchFamily="18" charset="0"/>
                            <a:cs typeface="Times New Roman" panose="02020603050405020304" pitchFamily="18" charset="0"/>
                          </a:rPr>
                        </m:ctrlPr>
                      </m:dPr>
                      <m:e>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e>
                    </m:d>
                    <m:r>
                      <a:rPr lang="en-US" sz="1800" i="1">
                        <a:solidFill>
                          <a:srgbClr val="0B5ED7"/>
                        </a:solidFill>
                        <a:latin typeface="Cambria Math" panose="02040503050406030204" pitchFamily="18" charset="0"/>
                        <a:cs typeface="Times New Roman" panose="02020603050405020304" pitchFamily="18" charset="0"/>
                      </a:rPr>
                      <m:t>=0</m:t>
                    </m:r>
                  </m:oMath>
                </a14:m>
                <a:r>
                  <a:rPr lang="en-US" sz="1800" b="0" dirty="0">
                    <a:solidFill>
                      <a:srgbClr val="0B5ED7"/>
                    </a:solidFill>
                    <a:latin typeface="Times New Roman" panose="02020603050405020304" pitchFamily="18" charset="0"/>
                    <a:cs typeface="Times New Roman" panose="02020603050405020304" pitchFamily="18" charset="0"/>
                  </a:rPr>
                  <a:t> implies that at a specific </a:t>
                </a:r>
                <a14:m>
                  <m:oMath xmlns:m="http://schemas.openxmlformats.org/officeDocument/2006/math">
                    <m:r>
                      <a:rPr lang="en-US" sz="1800" b="0" i="1" smtClean="0">
                        <a:solidFill>
                          <a:srgbClr val="0B5ED7"/>
                        </a:solidFill>
                        <a:latin typeface="Cambria Math" panose="02040503050406030204" pitchFamily="18" charset="0"/>
                        <a:cs typeface="Times New Roman" panose="02020603050405020304" pitchFamily="18" charset="0"/>
                      </a:rPr>
                      <m:t>𝑥</m:t>
                    </m:r>
                  </m:oMath>
                </a14:m>
                <a:r>
                  <a:rPr lang="en-US" sz="1800" b="0" dirty="0">
                    <a:solidFill>
                      <a:srgbClr val="0B5ED7"/>
                    </a:solidFill>
                    <a:latin typeface="Times New Roman" panose="02020603050405020304" pitchFamily="18" charset="0"/>
                    <a:cs typeface="Times New Roman" panose="02020603050405020304" pitchFamily="18" charset="0"/>
                  </a:rPr>
                  <a:t>, the </a:t>
                </a:r>
                <a14:m>
                  <m:oMath xmlns:m="http://schemas.openxmlformats.org/officeDocument/2006/math">
                    <m:r>
                      <a:rPr lang="en-US" sz="1800" b="0" i="1" smtClean="0">
                        <a:solidFill>
                          <a:srgbClr val="0B5ED7"/>
                        </a:solidFill>
                        <a:latin typeface="Cambria Math" panose="02040503050406030204" pitchFamily="18" charset="0"/>
                        <a:cs typeface="Times New Roman" panose="02020603050405020304" pitchFamily="18" charset="0"/>
                      </a:rPr>
                      <m:t>𝑦</m:t>
                    </m:r>
                  </m:oMath>
                </a14:m>
                <a:r>
                  <a:rPr lang="en-US" sz="1800" b="0" dirty="0">
                    <a:solidFill>
                      <a:srgbClr val="0B5ED7"/>
                    </a:solidFill>
                    <a:latin typeface="Times New Roman" panose="02020603050405020304" pitchFamily="18" charset="0"/>
                    <a:cs typeface="Times New Roman" panose="02020603050405020304" pitchFamily="18" charset="0"/>
                  </a:rPr>
                  <a:t> values are distributed around the “true” regression line </a:t>
                </a:r>
                <a14:m>
                  <m:oMath xmlns:m="http://schemas.openxmlformats.org/officeDocument/2006/math">
                    <m:r>
                      <a:rPr lang="en-US" sz="1800" i="1">
                        <a:solidFill>
                          <a:srgbClr val="0B5ED7"/>
                        </a:solidFill>
                        <a:latin typeface="Cambria Math" panose="02040503050406030204" pitchFamily="18" charset="0"/>
                        <a:cs typeface="Times New Roman" panose="02020603050405020304" pitchFamily="18" charset="0"/>
                      </a:rPr>
                      <m:t>𝑌</m:t>
                    </m:r>
                    <m:r>
                      <a:rPr lang="en-US" sz="1800" i="1">
                        <a:solidFill>
                          <a:srgbClr val="0B5ED7"/>
                        </a:solidFill>
                        <a:latin typeface="Cambria Math" panose="02040503050406030204" pitchFamily="18" charset="0"/>
                        <a:cs typeface="Times New Roman" panose="02020603050405020304" pitchFamily="18" charset="0"/>
                      </a:rPr>
                      <m:t>=</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𝑥</m:t>
                    </m:r>
                  </m:oMath>
                </a14:m>
                <a:r>
                  <a:rPr lang="en-US" sz="1800" b="0" dirty="0">
                    <a:solidFill>
                      <a:srgbClr val="0B5ED7"/>
                    </a:solidFill>
                    <a:latin typeface="Times New Roman" panose="02020603050405020304" pitchFamily="18" charset="0"/>
                    <a:cs typeface="Times New Roman" panose="02020603050405020304" pitchFamily="18" charset="0"/>
                  </a:rPr>
                  <a:t> (i.e., the positive and negative errors around the true line is reasonable).</a:t>
                </a:r>
              </a:p>
              <a:p>
                <a:pPr algn="just">
                  <a:lnSpc>
                    <a:spcPct val="150000"/>
                  </a:lnSpc>
                </a:pPr>
                <a14:m>
                  <m:oMath xmlns:m="http://schemas.openxmlformats.org/officeDocument/2006/math">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b="0" dirty="0">
                    <a:solidFill>
                      <a:srgbClr val="0B5ED7"/>
                    </a:solidFill>
                    <a:latin typeface="Times New Roman" panose="02020603050405020304" pitchFamily="18" charset="0"/>
                    <a:cs typeface="Times New Roman" panose="02020603050405020304" pitchFamily="18" charset="0"/>
                  </a:rPr>
                  <a:t> are called </a:t>
                </a:r>
                <a:r>
                  <a:rPr lang="en-US" sz="1800" b="1" dirty="0">
                    <a:solidFill>
                      <a:srgbClr val="A50021"/>
                    </a:solidFill>
                    <a:latin typeface="Times New Roman" panose="02020603050405020304" pitchFamily="18" charset="0"/>
                    <a:cs typeface="Times New Roman" panose="02020603050405020304" pitchFamily="18" charset="0"/>
                  </a:rPr>
                  <a:t>regression coefficients</a:t>
                </a:r>
                <a:r>
                  <a:rPr lang="en-US" sz="1800" b="0" dirty="0">
                    <a:solidFill>
                      <a:srgbClr val="0B5ED7"/>
                    </a:solidFill>
                    <a:latin typeface="Times New Roman" panose="02020603050405020304" pitchFamily="18" charset="0"/>
                    <a:cs typeface="Times New Roman" panose="02020603050405020304" pitchFamily="18" charset="0"/>
                  </a:rPr>
                  <a:t>.</a:t>
                </a:r>
              </a:p>
              <a:p>
                <a:pPr algn="just">
                  <a:lnSpc>
                    <a:spcPct val="150000"/>
                  </a:lnSpc>
                </a:pPr>
                <a14:m>
                  <m:oMath xmlns:m="http://schemas.openxmlformats.org/officeDocument/2006/math">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𝛼</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and</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 </m:t>
                    </m:r>
                    <m:r>
                      <a:rPr lang="en-US" sz="18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solidFill>
                      <a:srgbClr val="0B5ED7"/>
                    </a:solidFill>
                    <a:latin typeface="Times New Roman" panose="02020603050405020304" pitchFamily="18" charset="0"/>
                    <a:cs typeface="Times New Roman" panose="02020603050405020304" pitchFamily="18" charset="0"/>
                  </a:rPr>
                  <a:t> values are to be estimated from the data.</a:t>
                </a:r>
              </a:p>
              <a:p>
                <a:pPr algn="just">
                  <a:lnSpc>
                    <a:spcPct val="150000"/>
                  </a:lnSpc>
                </a:pPr>
                <a:endParaRPr lang="en-US" sz="1800" b="0" dirty="0">
                  <a:solidFill>
                    <a:srgbClr val="0B5ED7"/>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13232" y="1371600"/>
                <a:ext cx="8850760" cy="5195519"/>
              </a:xfrm>
              <a:blipFill rotWithShape="0">
                <a:blip r:embed="rId2"/>
                <a:stretch>
                  <a:fillRect l="-1584" r="-1653" b="-7394"/>
                </a:stretch>
              </a:blipFill>
            </p:spPr>
            <p:txBody>
              <a:bodyPr/>
              <a:lstStyle/>
              <a:p>
                <a:r>
                  <a:rPr lang="en-IN">
                    <a:noFill/>
                  </a:rPr>
                  <a:t> </a:t>
                </a:r>
              </a:p>
            </p:txBody>
          </p:sp>
        </mc:Fallback>
      </mc:AlternateContent>
      <p:pic>
        <p:nvPicPr>
          <p:cNvPr id="18490" name="Picture 5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8612" y="790772"/>
            <a:ext cx="4499046" cy="2646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3964" y="844647"/>
            <a:ext cx="8228484"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Assumption on the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6949" y="1518163"/>
                <a:ext cx="8782160" cy="2787650"/>
              </a:xfrm>
            </p:spPr>
            <p:txBody>
              <a:bodyPr/>
              <a:lstStyle/>
              <a:p>
                <a:r>
                  <a:rPr lang="en-IN" sz="2400" dirty="0"/>
                  <a:t>The Linear Regression Model for </a:t>
                </a:r>
                <a14:m>
                  <m:oMath xmlns:m="http://schemas.openxmlformats.org/officeDocument/2006/math">
                    <m:r>
                      <a:rPr lang="en-IN" sz="2400" i="1">
                        <a:latin typeface="Cambria Math" panose="02040503050406030204" pitchFamily="18" charset="0"/>
                      </a:rPr>
                      <m:t>𝑖</m:t>
                    </m:r>
                    <m:r>
                      <a:rPr lang="en-IN" sz="2400" i="1">
                        <a:latin typeface="Cambria Math" panose="02040503050406030204" pitchFamily="18" charset="0"/>
                      </a:rPr>
                      <m:t> </m:t>
                    </m:r>
                    <m:r>
                      <a:rPr lang="en-IN" sz="2400" i="1">
                        <a:latin typeface="Cambria Math" panose="02040503050406030204" pitchFamily="18" charset="0"/>
                      </a:rPr>
                      <m:t>𝑡h</m:t>
                    </m:r>
                    <m:r>
                      <a:rPr lang="en-IN" sz="2400" i="1">
                        <a:latin typeface="Cambria Math" panose="02040503050406030204" pitchFamily="18" charset="0"/>
                      </a:rPr>
                      <m:t> </m:t>
                    </m:r>
                  </m:oMath>
                </a14:m>
                <a:r>
                  <a:rPr lang="en-IN" sz="2400" dirty="0"/>
                  <a:t> observation</a:t>
                </a:r>
              </a:p>
              <a:p>
                <a:pPr marL="0" indent="0" algn="ctr">
                  <a:buNone/>
                </a:pPr>
                <a14:m>
                  <m:oMath xmlns:m="http://schemas.openxmlformats.org/officeDocument/2006/math">
                    <m:sSub>
                      <m:sSubPr>
                        <m:ctrlPr>
                          <a:rPr lang="en-IN" sz="2400" i="1">
                            <a:latin typeface="Cambria Math" panose="02040503050406030204" pitchFamily="18" charset="0"/>
                          </a:rPr>
                        </m:ctrlPr>
                      </m:sSubPr>
                      <m:e>
                        <m:r>
                          <a:rPr lang="en-IN" sz="2400" i="1">
                            <a:latin typeface="Cambria Math" panose="02040503050406030204" pitchFamily="18" charset="0"/>
                          </a:rPr>
                          <m:t>𝑌</m:t>
                        </m:r>
                      </m:e>
                      <m:sub>
                        <m:r>
                          <a:rPr lang="en-IN" sz="2400" i="1">
                            <a:latin typeface="Cambria Math" panose="02040503050406030204" pitchFamily="18" charset="0"/>
                          </a:rPr>
                          <m:t>𝑖</m:t>
                        </m:r>
                      </m:sub>
                    </m:sSub>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𝛼</m:t>
                    </m:r>
                    <m:r>
                      <a:rPr lang="en-IN" sz="2400" i="1">
                        <a:latin typeface="Cambria Math" panose="02040503050406030204" pitchFamily="18" charset="0"/>
                      </a:rPr>
                      <m:t>+</m:t>
                    </m:r>
                    <m:r>
                      <a:rPr lang="en-IN" sz="2400" i="1">
                        <a:latin typeface="Cambria Math" panose="02040503050406030204" pitchFamily="18" charset="0"/>
                        <a:ea typeface="Cambria Math" panose="02040503050406030204" pitchFamily="18" charset="0"/>
                      </a:rPr>
                      <m:t>𝛽</m:t>
                    </m:r>
                    <m:sSub>
                      <m:sSubPr>
                        <m:ctrlPr>
                          <a:rPr lang="en-IN" sz="2400" i="1">
                            <a:latin typeface="Cambria Math" panose="02040503050406030204" pitchFamily="18" charset="0"/>
                            <a:ea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𝑥</m:t>
                        </m:r>
                      </m:e>
                      <m:sub>
                        <m:r>
                          <a:rPr lang="en-IN" sz="2400" i="1">
                            <a:latin typeface="Cambria Math" panose="02040503050406030204" pitchFamily="18" charset="0"/>
                            <a:ea typeface="Cambria Math" panose="02040503050406030204" pitchFamily="18" charset="0"/>
                          </a:rPr>
                          <m:t>𝑖</m:t>
                        </m:r>
                      </m:sub>
                    </m:sSub>
                    <m:r>
                      <a:rPr lang="en-IN" sz="2400" i="1">
                        <a:latin typeface="Cambria Math" panose="02040503050406030204" pitchFamily="18" charset="0"/>
                      </a:rPr>
                      <m:t>+</m:t>
                    </m:r>
                    <m:sSub>
                      <m:sSubPr>
                        <m:ctrlPr>
                          <a:rPr lang="en-IN" sz="2400" i="1">
                            <a:latin typeface="Cambria Math" panose="02040503050406030204" pitchFamily="18" charset="0"/>
                          </a:rPr>
                        </m:ctrlPr>
                      </m:sSubPr>
                      <m:e>
                        <m:r>
                          <a:rPr lang="en-IN" sz="2400" i="1">
                            <a:latin typeface="Cambria Math" panose="02040503050406030204" pitchFamily="18" charset="0"/>
                            <a:ea typeface="Cambria Math" panose="02040503050406030204" pitchFamily="18" charset="0"/>
                          </a:rPr>
                          <m:t>𝜖</m:t>
                        </m:r>
                      </m:e>
                      <m:sub>
                        <m:r>
                          <a:rPr lang="en-IN" sz="2400" i="1">
                            <a:latin typeface="Cambria Math" panose="02040503050406030204" pitchFamily="18" charset="0"/>
                          </a:rPr>
                          <m:t>𝑖</m:t>
                        </m:r>
                      </m:sub>
                    </m:sSub>
                  </m:oMath>
                </a14:m>
                <a:r>
                  <a:rPr lang="en-IN" sz="2400" dirty="0"/>
                  <a:t>,    </a:t>
                </a:r>
                <a14:m>
                  <m:oMath xmlns:m="http://schemas.openxmlformats.org/officeDocument/2006/math">
                    <m:r>
                      <a:rPr lang="en-IN" sz="2400" i="1">
                        <a:latin typeface="Cambria Math" panose="02040503050406030204" pitchFamily="18" charset="0"/>
                      </a:rPr>
                      <m:t>𝑖</m:t>
                    </m:r>
                    <m:r>
                      <a:rPr lang="en-IN" sz="2400" i="1">
                        <a:latin typeface="Cambria Math" panose="02040503050406030204" pitchFamily="18" charset="0"/>
                      </a:rPr>
                      <m:t>=1, 2,…, </m:t>
                    </m:r>
                    <m:r>
                      <a:rPr lang="en-IN" sz="2400" i="1">
                        <a:latin typeface="Cambria Math" panose="02040503050406030204" pitchFamily="18" charset="0"/>
                      </a:rPr>
                      <m:t>𝑛</m:t>
                    </m:r>
                    <m:r>
                      <a:rPr lang="en-IN" sz="2400" i="1">
                        <a:latin typeface="Cambria Math" panose="02040503050406030204" pitchFamily="18" charset="0"/>
                      </a:rPr>
                      <m:t>.</m:t>
                    </m:r>
                  </m:oMath>
                </a14:m>
                <a:endParaRPr lang="en-IN" sz="2400" dirty="0"/>
              </a:p>
              <a:p>
                <a:pPr marL="0" indent="0" algn="ctr">
                  <a:buNone/>
                </a:pPr>
                <a:endParaRPr lang="en-IN" sz="2400" dirty="0"/>
              </a:p>
              <a:p>
                <a:pPr algn="just"/>
                <a:r>
                  <a:rPr lang="en-IN" sz="2400" dirty="0"/>
                  <a:t>Assumptions:</a:t>
                </a:r>
              </a:p>
              <a:p>
                <a:pPr lvl="1" algn="just"/>
                <a14:m>
                  <m:oMath xmlns:m="http://schemas.openxmlformats.org/officeDocument/2006/math">
                    <m:r>
                      <a:rPr lang="en-IN" sz="1800" i="1">
                        <a:latin typeface="Cambria Math" panose="02040503050406030204" pitchFamily="18" charset="0"/>
                      </a:rPr>
                      <m:t>𝐸</m:t>
                    </m:r>
                    <m:d>
                      <m:dPr>
                        <m:ctrlPr>
                          <a:rPr lang="en-IN" sz="18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𝜖</m:t>
                            </m:r>
                          </m:e>
                          <m:sub>
                            <m:r>
                              <a:rPr lang="en-IN" sz="2000" i="1">
                                <a:latin typeface="Cambria Math" panose="02040503050406030204" pitchFamily="18" charset="0"/>
                              </a:rPr>
                              <m:t>𝑖</m:t>
                            </m:r>
                          </m:sub>
                        </m:sSub>
                      </m:e>
                    </m:d>
                    <m:r>
                      <a:rPr lang="en-IN" sz="1800" i="1">
                        <a:latin typeface="Cambria Math" panose="02040503050406030204" pitchFamily="18" charset="0"/>
                      </a:rPr>
                      <m:t>=0</m:t>
                    </m:r>
                  </m:oMath>
                </a14:m>
                <a:r>
                  <a:rPr lang="en-IN" sz="2000" dirty="0"/>
                  <a:t> and </a:t>
                </a:r>
                <a14:m>
                  <m:oMath xmlns:m="http://schemas.openxmlformats.org/officeDocument/2006/math">
                    <m:r>
                      <a:rPr lang="en-IN" sz="2000" i="1">
                        <a:latin typeface="Cambria Math" panose="02040503050406030204" pitchFamily="18" charset="0"/>
                      </a:rPr>
                      <m:t>𝑉𝑎𝑟</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𝜖</m:t>
                            </m:r>
                          </m:e>
                          <m:sub>
                            <m:r>
                              <a:rPr lang="en-IN" sz="2000" i="1">
                                <a:latin typeface="Cambria Math" panose="02040503050406030204" pitchFamily="18" charset="0"/>
                              </a:rPr>
                              <m:t>𝑖</m:t>
                            </m:r>
                          </m:sub>
                        </m:sSub>
                      </m:e>
                    </m:d>
                    <m:r>
                      <a:rPr lang="en-IN" sz="2000" i="1">
                        <a:latin typeface="Cambria Math" panose="02040503050406030204" pitchFamily="18" charset="0"/>
                      </a:rPr>
                      <m:t>=</m:t>
                    </m:r>
                    <m:sSup>
                      <m:sSupPr>
                        <m:ctrlPr>
                          <a:rPr lang="en-IN" sz="2000" i="1">
                            <a:latin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rPr>
                          <m:t>2</m:t>
                        </m:r>
                      </m:sup>
                    </m:sSup>
                  </m:oMath>
                </a14:m>
                <a:endParaRPr lang="en-IN" sz="2000" dirty="0"/>
              </a:p>
              <a:p>
                <a:pPr lvl="1" algn="just"/>
                <a:r>
                  <a:rPr lang="en-IN" sz="2000" dirty="0"/>
                  <a:t> </a:t>
                </a:r>
                <a14:m>
                  <m:oMath xmlns:m="http://schemas.openxmlformats.org/officeDocument/2006/math">
                    <m:r>
                      <a:rPr lang="en-IN" sz="2000" i="1">
                        <a:latin typeface="Cambria Math" panose="02040503050406030204" pitchFamily="18" charset="0"/>
                      </a:rPr>
                      <m:t>𝐶𝑜𝑣</m:t>
                    </m:r>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𝜖</m:t>
                            </m:r>
                          </m:e>
                          <m:sub>
                            <m:r>
                              <a:rPr lang="en-IN" sz="2000" i="1">
                                <a:latin typeface="Cambria Math" panose="02040503050406030204" pitchFamily="18" charset="0"/>
                              </a:rPr>
                              <m:t>𝑖</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𝜖</m:t>
                            </m:r>
                          </m:e>
                          <m:sub>
                            <m:r>
                              <a:rPr lang="en-IN" sz="2000" i="1">
                                <a:latin typeface="Cambria Math" panose="02040503050406030204" pitchFamily="18" charset="0"/>
                              </a:rPr>
                              <m:t>𝑗</m:t>
                            </m:r>
                          </m:sub>
                        </m:sSub>
                      </m:e>
                    </m:d>
                    <m:r>
                      <a:rPr lang="en-IN" sz="2000" i="1">
                        <a:latin typeface="Cambria Math" panose="02040503050406030204" pitchFamily="18" charset="0"/>
                      </a:rPr>
                      <m:t>=0</m:t>
                    </m:r>
                  </m:oMath>
                </a14:m>
                <a:r>
                  <a:rPr lang="en-IN" sz="2000" dirty="0"/>
                  <a:t>, </a:t>
                </a:r>
                <a14:m>
                  <m:oMath xmlns:m="http://schemas.openxmlformats.org/officeDocument/2006/math">
                    <m:r>
                      <a:rPr lang="en-IN" sz="2000" i="1">
                        <a:latin typeface="Cambria Math" panose="02040503050406030204" pitchFamily="18" charset="0"/>
                      </a:rPr>
                      <m:t>𝑖</m:t>
                    </m:r>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𝑗</m:t>
                    </m:r>
                    <m:r>
                      <a:rPr lang="en-US" altLang="en-IN" sz="2000" i="1">
                        <a:latin typeface="Cambria Math" panose="02040503050406030204" pitchFamily="18" charset="0"/>
                        <a:ea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𝜖</m:t>
                        </m:r>
                      </m:e>
                      <m:sub>
                        <m:r>
                          <a:rPr lang="en-IN" sz="2000" i="1">
                            <a:latin typeface="Cambria Math" panose="02040503050406030204" pitchFamily="18" charset="0"/>
                          </a:rPr>
                          <m:t>𝑖</m:t>
                        </m:r>
                      </m:sub>
                    </m:sSub>
                    <m:r>
                      <a:rPr lang="en-US" sz="2000" b="0" i="1" smtClean="0">
                        <a:latin typeface="Cambria Math" panose="02040503050406030204" pitchFamily="18" charset="0"/>
                      </a:rPr>
                      <m:t> (</m:t>
                    </m:r>
                    <m:r>
                      <a:rPr lang="en-US" sz="2000" b="0" i="1" smtClean="0">
                        <a:latin typeface="Cambria Math" panose="02040503050406030204" pitchFamily="18" charset="0"/>
                      </a:rPr>
                      <m:t>𝑖𝑖𝑑</m:t>
                    </m:r>
                    <m:r>
                      <a:rPr lang="en-US" sz="2000" b="0" i="1" smtClean="0">
                        <a:latin typeface="Cambria Math" panose="02040503050406030204" pitchFamily="18" charset="0"/>
                      </a:rPr>
                      <m:t>)~ </m:t>
                    </m:r>
                    <m:r>
                      <a:rPr lang="en-IN" sz="2000" i="1">
                        <a:latin typeface="Cambria Math" panose="02040503050406030204" pitchFamily="18" charset="0"/>
                        <a:ea typeface="Cambria Math" panose="02040503050406030204" pitchFamily="18" charset="0"/>
                      </a:rPr>
                      <m:t>𝑁</m:t>
                    </m:r>
                    <m:d>
                      <m:dPr>
                        <m:ctrlPr>
                          <a:rPr lang="en-IN" sz="2000" i="1">
                            <a:latin typeface="Cambria Math" panose="02040503050406030204" pitchFamily="18" charset="0"/>
                            <a:ea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0,</m:t>
                        </m:r>
                        <m:sSup>
                          <m:sSupPr>
                            <m:ctrlPr>
                              <a:rPr lang="en-IN" sz="2000" i="1">
                                <a:latin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rPr>
                              <m:t>2</m:t>
                            </m:r>
                          </m:sup>
                        </m:sSup>
                      </m:e>
                    </m:d>
                  </m:oMath>
                </a14:m>
                <a:endParaRPr lang="en-IN" sz="2000" dirty="0">
                  <a:ea typeface="Cambria Math" panose="02040503050406030204" pitchFamily="18" charset="0"/>
                </a:endParaRPr>
              </a:p>
              <a:p>
                <a:pPr lvl="1" algn="just"/>
                <a:endParaRPr lang="en-IN" sz="2000" dirty="0"/>
              </a:p>
              <a:p>
                <a:pPr marL="0" indent="0" algn="just">
                  <a:buNone/>
                </a:pPr>
                <a:endParaRPr lang="en-IN" dirty="0"/>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16949" y="1518163"/>
                <a:ext cx="8782160" cy="2787650"/>
              </a:xfrm>
              <a:blipFill rotWithShape="1">
                <a:blip r:embed="rId2"/>
                <a:stretch>
                  <a:fillRect l="-1" t="-18" r="2" b="18"/>
                </a:stretch>
              </a:blipFill>
            </p:spPr>
            <p:txBody>
              <a:bodyPr/>
              <a:lstStyle/>
              <a:p>
                <a:r>
                  <a:rPr lang="en-US" altLang="en-US">
                    <a:noFill/>
                  </a:rPr>
                  <a:t> </a:t>
                </a:r>
              </a:p>
            </p:txBody>
          </p:sp>
        </mc:Fallback>
      </mc:AlternateContent>
      <p:pic>
        <p:nvPicPr>
          <p:cNvPr id="8" name="Content Placeholder 3" descr="An Intuitive Introduction to Linear Regression | by Digya Acharya | Medium"/>
          <p:cNvPicPr/>
          <p:nvPr/>
        </p:nvPicPr>
        <p:blipFill>
          <a:blip r:embed="rId3">
            <a:extLst>
              <a:ext uri="{28A0092B-C50C-407E-A947-70E740481C1C}">
                <a14:useLocalDpi xmlns:a14="http://schemas.microsoft.com/office/drawing/2010/main" val="0"/>
              </a:ext>
            </a:extLst>
          </a:blip>
          <a:srcRect/>
          <a:stretch>
            <a:fillRect/>
          </a:stretch>
        </p:blipFill>
        <p:spPr bwMode="auto">
          <a:xfrm>
            <a:off x="5441950" y="2438400"/>
            <a:ext cx="3642995" cy="3175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4" name="Content Placeholder 2"/>
              <p:cNvSpPr>
                <a:spLocks noGrp="1"/>
              </p:cNvSpPr>
              <p:nvPr/>
            </p:nvSpPr>
            <p:spPr>
              <a:xfrm>
                <a:off x="305435" y="3915410"/>
                <a:ext cx="4313555" cy="1603375"/>
              </a:xfrm>
              <a:prstGeom prst="rect">
                <a:avLst/>
              </a:prstGeom>
            </p:spPr>
            <p:txBody>
              <a:bodyPr wrap="square" lIns="0" tIns="0" rIns="0" bIns="0">
                <a:spAutoFit/>
              </a:bodyPr>
              <a:lstStyle>
                <a:lvl1pPr marL="0">
                  <a:defRPr sz="2000" b="0" i="0">
                    <a:solidFill>
                      <a:schemeClr val="tx1"/>
                    </a:solidFill>
                    <a:latin typeface="Times New Roman" panose="02020603050405020304"/>
                    <a:ea typeface="+mn-ea"/>
                    <a:cs typeface="Times New Roman" panose="020206030504050203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algn="just"/>
                <a:r>
                  <a:rPr lang="en-IN" sz="2400" dirty="0"/>
                  <a:t>Consequent assumptions on Y:</a:t>
                </a:r>
              </a:p>
              <a:p>
                <a:pPr algn="just"/>
                <a14:m>
                  <m:oMathPara xmlns:m="http://schemas.openxmlformats.org/officeDocument/2006/math">
                    <m:oMathParaPr>
                      <m:jc m:val="left"/>
                    </m:oMathParaPr>
                    <m:oMath xmlns:m="http://schemas.openxmlformats.org/officeDocument/2006/math">
                      <m:r>
                        <a:rPr lang="en-IN" i="1">
                          <a:latin typeface="Cambria Math" panose="02040503050406030204" pitchFamily="18" charset="0"/>
                        </a:rPr>
                        <m:t>𝐸</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𝑌</m:t>
                              </m:r>
                            </m:e>
                            <m:sub>
                              <m:r>
                                <a:rPr lang="en-IN" i="1">
                                  <a:latin typeface="Cambria Math" panose="02040503050406030204" pitchFamily="18" charset="0"/>
                                </a:rPr>
                                <m:t>𝑖</m:t>
                              </m:r>
                            </m:sub>
                          </m:sSub>
                        </m:e>
                      </m:d>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𝛼</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𝛽</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𝑥</m:t>
                          </m:r>
                        </m:e>
                        <m:sub>
                          <m:r>
                            <a:rPr lang="en-IN" i="1">
                              <a:latin typeface="Cambria Math" panose="02040503050406030204" pitchFamily="18" charset="0"/>
                              <a:ea typeface="Cambria Math" panose="02040503050406030204" pitchFamily="18" charset="0"/>
                            </a:rPr>
                            <m:t>𝑖</m:t>
                          </m:r>
                        </m:sub>
                      </m:sSub>
                    </m:oMath>
                  </m:oMathPara>
                </a14:m>
                <a:endParaRPr lang="en-IN" i="1">
                  <a:latin typeface="Cambria Math" panose="02040503050406030204" pitchFamily="18" charset="0"/>
                  <a:ea typeface="Cambria Math" panose="02040503050406030204" pitchFamily="18" charset="0"/>
                </a:endParaRPr>
              </a:p>
              <a:p>
                <a:pPr algn="just"/>
                <a14:m>
                  <m:oMath xmlns:m="http://schemas.openxmlformats.org/officeDocument/2006/math">
                    <m:r>
                      <a:rPr lang="en-IN" i="1" dirty="0">
                        <a:latin typeface="Cambria Math" panose="02040503050406030204" pitchFamily="18" charset="0"/>
                      </a:rPr>
                      <m:t>𝑉𝑎𝑟</m:t>
                    </m:r>
                    <m:d>
                      <m:dPr>
                        <m:ctrlPr>
                          <a:rPr lang="en-IN" i="1" dirty="0">
                            <a:latin typeface="Cambria Math" panose="02040503050406030204" pitchFamily="18" charset="0"/>
                          </a:rPr>
                        </m:ctrlPr>
                      </m:dPr>
                      <m:e>
                        <m:sSub>
                          <m:sSubPr>
                            <m:ctrlPr>
                              <a:rPr lang="en-IN" i="1" dirty="0">
                                <a:latin typeface="Cambria Math" panose="02040503050406030204" pitchFamily="18" charset="0"/>
                              </a:rPr>
                            </m:ctrlPr>
                          </m:sSubPr>
                          <m:e>
                            <m:r>
                              <a:rPr lang="en-IN" i="1" dirty="0">
                                <a:latin typeface="Cambria Math" panose="02040503050406030204" pitchFamily="18" charset="0"/>
                              </a:rPr>
                              <m:t>𝑌</m:t>
                            </m:r>
                          </m:e>
                          <m:sub>
                            <m:r>
                              <a:rPr lang="en-IN" i="1" dirty="0">
                                <a:latin typeface="Cambria Math" panose="02040503050406030204" pitchFamily="18" charset="0"/>
                              </a:rPr>
                              <m:t>𝑖</m:t>
                            </m:r>
                          </m:sub>
                        </m:sSub>
                      </m:e>
                    </m:d>
                    <m:r>
                      <a:rPr lang="en-IN" i="1" dirty="0">
                        <a:latin typeface="Cambria Math" panose="02040503050406030204" pitchFamily="18" charset="0"/>
                      </a:rPr>
                      <m:t>=</m:t>
                    </m:r>
                  </m:oMath>
                </a14:m>
                <a:r>
                  <a:rPr lang="en-IN" dirty="0"/>
                  <a:t>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rPr>
                          <m:t>2</m:t>
                        </m:r>
                      </m:sup>
                    </m:sSup>
                  </m:oMath>
                </a14:m>
                <a:endParaRPr lang="en-IN" i="1">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𝑌</m:t>
                          </m:r>
                        </m:e>
                        <m:sub>
                          <m:r>
                            <a:rPr lang="en-IN" i="1">
                              <a:latin typeface="Cambria Math" panose="02040503050406030204" pitchFamily="18" charset="0"/>
                            </a:rPr>
                            <m:t>𝑖</m:t>
                          </m:r>
                        </m:sub>
                        <m:sup>
                          <m:r>
                            <a:rPr lang="en-IN" i="1">
                              <a:latin typeface="Cambria Math" panose="02040503050406030204" pitchFamily="18" charset="0"/>
                            </a:rPr>
                            <m:t>′</m:t>
                          </m:r>
                        </m:sup>
                      </m:sSubSup>
                      <m:r>
                        <a:rPr lang="en-IN" i="1">
                          <a:latin typeface="Cambria Math" panose="02040503050406030204" pitchFamily="18" charset="0"/>
                        </a:rPr>
                        <m:t>𝑠</m:t>
                      </m:r>
                      <m:r>
                        <a:rPr lang="en-IN" i="1">
                          <a:latin typeface="Cambria Math" panose="02040503050406030204" pitchFamily="18" charset="0"/>
                        </a:rPr>
                        <m:t> </m:t>
                      </m:r>
                      <m:r>
                        <a:rPr lang="en-IN" i="1">
                          <a:latin typeface="Cambria Math" panose="02040503050406030204" pitchFamily="18" charset="0"/>
                        </a:rPr>
                        <m:t>𝑎𝑟𝑒</m:t>
                      </m:r>
                      <m:r>
                        <a:rPr lang="en-IN" i="1">
                          <a:latin typeface="Cambria Math" panose="02040503050406030204" pitchFamily="18" charset="0"/>
                        </a:rPr>
                        <m:t> </m:t>
                      </m:r>
                      <m:r>
                        <a:rPr lang="en-IN" i="1">
                          <a:latin typeface="Cambria Math" panose="02040503050406030204" pitchFamily="18" charset="0"/>
                        </a:rPr>
                        <m:t>𝑖𝑛𝑑𝑒𝑝𝑒𝑛𝑑𝑒𝑛𝑡</m:t>
                      </m:r>
                      <m:r>
                        <a:rPr lang="en-IN" i="1">
                          <a:latin typeface="Cambria Math" panose="02040503050406030204" pitchFamily="18" charset="0"/>
                        </a:rPr>
                        <m:t> </m:t>
                      </m:r>
                      <m:r>
                        <a:rPr lang="en-IN" i="1">
                          <a:latin typeface="Cambria Math" panose="02040503050406030204" pitchFamily="18" charset="0"/>
                        </a:rPr>
                        <m:t>𝑎𝑛𝑑</m:t>
                      </m:r>
                      <m:r>
                        <a:rPr lang="en-IN" i="1">
                          <a:latin typeface="Cambria Math" panose="02040503050406030204" pitchFamily="18" charset="0"/>
                        </a:rPr>
                        <m:t> </m:t>
                      </m:r>
                      <m:r>
                        <a:rPr lang="en-IN" i="1">
                          <a:latin typeface="Cambria Math" panose="02040503050406030204" pitchFamily="18" charset="0"/>
                        </a:rPr>
                        <m:t>𝑛𝑜𝑟𝑚𝑎𝑙𝑙𝑦</m:t>
                      </m:r>
                    </m:oMath>
                  </m:oMathPara>
                </a14:m>
                <a:endParaRPr lang="en-IN" i="1">
                  <a:latin typeface="Cambria Math" panose="02040503050406030204" pitchFamily="18" charset="0"/>
                </a:endParaRPr>
              </a:p>
              <a:p>
                <a:pPr algn="just"/>
                <a14:m>
                  <m:oMathPara xmlns:m="http://schemas.openxmlformats.org/officeDocument/2006/math">
                    <m:oMathParaPr>
                      <m:jc m:val="left"/>
                    </m:oMathParaPr>
                    <m:oMath xmlns:m="http://schemas.openxmlformats.org/officeDocument/2006/math">
                      <m:r>
                        <a:rPr lang="en-IN" i="1">
                          <a:latin typeface="Cambria Math" panose="02040503050406030204" pitchFamily="18" charset="0"/>
                        </a:rPr>
                        <m:t> </m:t>
                      </m:r>
                      <m:r>
                        <a:rPr lang="en-IN" i="1">
                          <a:latin typeface="Cambria Math" panose="02040503050406030204" pitchFamily="18" charset="0"/>
                        </a:rPr>
                        <m:t>𝑑𝑖𝑠𝑡𝑟𝑖𝑏𝑢𝑡𝑒𝑑</m:t>
                      </m:r>
                      <m:r>
                        <a:rPr lang="en-IN" i="1">
                          <a:latin typeface="Cambria Math" panose="02040503050406030204" pitchFamily="18" charset="0"/>
                        </a:rPr>
                        <m:t>.</m:t>
                      </m:r>
                    </m:oMath>
                  </m:oMathPara>
                </a14:m>
                <a:endParaRPr lang="en-IN" dirty="0"/>
              </a:p>
            </p:txBody>
          </p:sp>
        </mc:Choice>
        <mc:Fallback xmlns="">
          <p:sp>
            <p:nvSpPr>
              <p:cNvPr id="4" name="Content Placeholder 2"/>
              <p:cNvSpPr>
                <a:spLocks noRot="1" noChangeAspect="1" noMove="1" noResize="1" noEditPoints="1" noAdjustHandles="1" noChangeArrowheads="1" noChangeShapeType="1" noTextEdit="1"/>
              </p:cNvSpPr>
              <p:nvPr/>
            </p:nvSpPr>
            <p:spPr>
              <a:xfrm>
                <a:off x="305435" y="3915410"/>
                <a:ext cx="4313555" cy="1603375"/>
              </a:xfrm>
              <a:prstGeom prst="rect">
                <a:avLst/>
              </a:prstGeom>
              <a:blipFill rotWithShape="1">
                <a:blip r:embed="rId4"/>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012" y="908646"/>
            <a:ext cx="8228484" cy="380948"/>
          </a:xfrm>
        </p:spPr>
        <p:txBody>
          <a:bodyPr>
            <a:normAutofit fontScale="90000"/>
          </a:bodyPr>
          <a:lstStyle/>
          <a:p>
            <a:r>
              <a:rPr lang="en-IN" sz="2800" dirty="0">
                <a:solidFill>
                  <a:srgbClr val="C00000"/>
                </a:solidFill>
                <a:latin typeface="Times New Roman" panose="02020603050405020304" pitchFamily="18" charset="0"/>
                <a:cs typeface="Times New Roman" panose="02020603050405020304" pitchFamily="18" charset="0"/>
              </a:rPr>
              <a:t>Basic Assumptions of the Linear Regression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55997" y="2133600"/>
                <a:ext cx="8881207" cy="4699252"/>
              </a:xfrm>
            </p:spPr>
            <p:txBody>
              <a:bodyPr>
                <a:noAutofit/>
              </a:bodyPr>
              <a:lstStyle/>
              <a:p>
                <a:pPr algn="just"/>
                <a:r>
                  <a:rPr lang="en-GB" sz="1800" dirty="0">
                    <a:latin typeface="Times New Roman" panose="02020603050405020304" pitchFamily="18" charset="0"/>
                    <a:cs typeface="Times New Roman" panose="02020603050405020304" pitchFamily="18" charset="0"/>
                  </a:rPr>
                  <a:t>The slope </a:t>
                </a:r>
                <a14:m>
                  <m:oMath xmlns:m="http://schemas.openxmlformats.org/officeDocument/2006/math">
                    <m:r>
                      <a:rPr lang="en-GB" sz="1800" i="1">
                        <a:latin typeface="Cambria Math" panose="02040503050406030204" pitchFamily="18" charset="0"/>
                        <a:ea typeface="Cambria Math" panose="02040503050406030204" pitchFamily="18" charset="0"/>
                      </a:rPr>
                      <m:t>𝛽</m:t>
                    </m:r>
                  </m:oMath>
                </a14:m>
                <a:r>
                  <a:rPr lang="en-GB" sz="1800" dirty="0">
                    <a:latin typeface="Times New Roman" panose="02020603050405020304" pitchFamily="18" charset="0"/>
                    <a:cs typeface="Times New Roman" panose="02020603050405020304" pitchFamily="18" charset="0"/>
                  </a:rPr>
                  <a:t> of the population regression line is the </a:t>
                </a:r>
                <a:r>
                  <a:rPr lang="en-GB" sz="1800" i="1" dirty="0">
                    <a:latin typeface="Times New Roman" panose="02020603050405020304" pitchFamily="18" charset="0"/>
                    <a:cs typeface="Times New Roman" panose="02020603050405020304" pitchFamily="18" charset="0"/>
                  </a:rPr>
                  <a:t>average </a:t>
                </a:r>
                <a:r>
                  <a:rPr lang="en-GB" sz="1800" dirty="0">
                    <a:latin typeface="Times New Roman" panose="02020603050405020304" pitchFamily="18" charset="0"/>
                    <a:cs typeface="Times New Roman" panose="02020603050405020304" pitchFamily="18" charset="0"/>
                  </a:rPr>
                  <a:t>change in </a:t>
                </a:r>
                <a14:m>
                  <m:oMath xmlns:m="http://schemas.openxmlformats.org/officeDocument/2006/math">
                    <m:r>
                      <a:rPr lang="en-IN" sz="1800" i="1" dirty="0">
                        <a:latin typeface="Cambria Math" panose="02040503050406030204" pitchFamily="18" charset="0"/>
                      </a:rPr>
                      <m:t>𝑌</m:t>
                    </m:r>
                  </m:oMath>
                </a14:m>
                <a:r>
                  <a:rPr lang="en-GB" sz="1800" i="1"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associated with a 1-unit increase in </a:t>
                </a:r>
                <a14:m>
                  <m:oMath xmlns:m="http://schemas.openxmlformats.org/officeDocument/2006/math">
                    <m:r>
                      <a:rPr lang="en-GB" sz="1800" i="1" dirty="0">
                        <a:latin typeface="Cambria Math" panose="02040503050406030204" pitchFamily="18" charset="0"/>
                      </a:rPr>
                      <m:t>𝑥</m:t>
                    </m:r>
                  </m:oMath>
                </a14:m>
                <a:r>
                  <a:rPr lang="en-GB" sz="1800" dirty="0">
                    <a:latin typeface="Times New Roman" panose="02020603050405020304" pitchFamily="18" charset="0"/>
                    <a:cs typeface="Times New Roman" panose="02020603050405020304" pitchFamily="18" charset="0"/>
                  </a:rPr>
                  <a:t>. </a:t>
                </a:r>
              </a:p>
              <a:p>
                <a:pPr marL="0" indent="0" algn="just">
                  <a:buNone/>
                </a:pPr>
                <a:endParaRPr lang="en-GB" sz="1800" dirty="0">
                  <a:latin typeface="Times New Roman" panose="02020603050405020304" pitchFamily="18" charset="0"/>
                  <a:cs typeface="Times New Roman" panose="02020603050405020304" pitchFamily="18" charset="0"/>
                </a:endParaRPr>
              </a:p>
              <a:p>
                <a:pPr algn="just"/>
                <a:r>
                  <a:rPr lang="en-GB" sz="1800" dirty="0">
                    <a:latin typeface="Times New Roman" panose="02020603050405020304" pitchFamily="18" charset="0"/>
                    <a:cs typeface="Times New Roman" panose="02020603050405020304" pitchFamily="18" charset="0"/>
                  </a:rPr>
                  <a:t>The </a:t>
                </a:r>
                <a14:m>
                  <m:oMath xmlns:m="http://schemas.openxmlformats.org/officeDocument/2006/math">
                    <m:r>
                      <a:rPr lang="en-IN" sz="1800" i="1" dirty="0">
                        <a:latin typeface="Cambria Math" panose="02040503050406030204" pitchFamily="18" charset="0"/>
                      </a:rPr>
                      <m:t>𝑌</m:t>
                    </m:r>
                  </m:oMath>
                </a14:m>
                <a:r>
                  <a:rPr lang="en-GB" sz="1800" i="1" dirty="0">
                    <a:latin typeface="Times New Roman" panose="02020603050405020304" pitchFamily="18" charset="0"/>
                    <a:cs typeface="Times New Roman" panose="02020603050405020304" pitchFamily="18" charset="0"/>
                  </a:rPr>
                  <a:t> </a:t>
                </a:r>
                <a:r>
                  <a:rPr lang="en-GB" sz="1800" dirty="0">
                    <a:latin typeface="Times New Roman" panose="02020603050405020304" pitchFamily="18" charset="0"/>
                    <a:cs typeface="Times New Roman" panose="02020603050405020304" pitchFamily="18" charset="0"/>
                  </a:rPr>
                  <a:t>intercept </a:t>
                </a:r>
                <a14:m>
                  <m:oMath xmlns:m="http://schemas.openxmlformats.org/officeDocument/2006/math">
                    <m:r>
                      <a:rPr lang="en-GB" sz="1800" i="1">
                        <a:latin typeface="Cambria Math" panose="02040503050406030204" pitchFamily="18" charset="0"/>
                        <a:ea typeface="Cambria Math" panose="02040503050406030204" pitchFamily="18" charset="0"/>
                      </a:rPr>
                      <m:t>𝛼</m:t>
                    </m:r>
                  </m:oMath>
                </a14:m>
                <a:r>
                  <a:rPr lang="en-GB" sz="1800" dirty="0">
                    <a:latin typeface="Times New Roman" panose="02020603050405020304" pitchFamily="18" charset="0"/>
                    <a:cs typeface="Times New Roman" panose="02020603050405020304" pitchFamily="18" charset="0"/>
                  </a:rPr>
                  <a:t> is the height of the population line when </a:t>
                </a:r>
                <a14:m>
                  <m:oMath xmlns:m="http://schemas.openxmlformats.org/officeDocument/2006/math">
                    <m:r>
                      <a:rPr lang="en-GB" sz="1800" i="1" dirty="0">
                        <a:latin typeface="Cambria Math" panose="02040503050406030204" pitchFamily="18" charset="0"/>
                      </a:rPr>
                      <m:t>𝑥</m:t>
                    </m:r>
                    <m:r>
                      <a:rPr lang="en-GB" sz="1800" i="1" dirty="0">
                        <a:latin typeface="Cambria Math" panose="02040503050406030204" pitchFamily="18" charset="0"/>
                      </a:rPr>
                      <m:t>=0</m:t>
                    </m:r>
                  </m:oMath>
                </a14:m>
                <a:r>
                  <a:rPr lang="en-GB" sz="1800" dirty="0">
                    <a:latin typeface="Times New Roman" panose="02020603050405020304" pitchFamily="18" charset="0"/>
                    <a:cs typeface="Times New Roman" panose="02020603050405020304" pitchFamily="18" charset="0"/>
                  </a:rPr>
                  <a:t>. </a:t>
                </a:r>
              </a:p>
              <a:p>
                <a:pPr marL="0" indent="0" algn="just">
                  <a:buNone/>
                </a:pPr>
                <a:endParaRPr lang="en-GB" sz="1800" dirty="0">
                  <a:latin typeface="Times New Roman" panose="02020603050405020304" pitchFamily="18" charset="0"/>
                  <a:cs typeface="Times New Roman" panose="02020603050405020304" pitchFamily="18" charset="0"/>
                </a:endParaRPr>
              </a:p>
              <a:p>
                <a:pPr algn="just"/>
                <a:r>
                  <a:rPr lang="en-GB" sz="1800" dirty="0">
                    <a:latin typeface="Times New Roman" panose="02020603050405020304" pitchFamily="18" charset="0"/>
                    <a:cs typeface="Times New Roman" panose="02020603050405020304" pitchFamily="18" charset="0"/>
                  </a:rPr>
                  <a:t>The value of </a:t>
                </a:r>
                <a14:m>
                  <m:oMath xmlns:m="http://schemas.openxmlformats.org/officeDocument/2006/math">
                    <m:r>
                      <a:rPr lang="en-GB" sz="1800" i="1">
                        <a:latin typeface="Cambria Math" panose="02040503050406030204" pitchFamily="18" charset="0"/>
                        <a:ea typeface="Cambria Math" panose="02040503050406030204" pitchFamily="18" charset="0"/>
                      </a:rPr>
                      <m:t>𝜎</m:t>
                    </m:r>
                  </m:oMath>
                </a14:m>
                <a:r>
                  <a:rPr lang="en-GB" sz="1800" dirty="0">
                    <a:latin typeface="Times New Roman" panose="02020603050405020304" pitchFamily="18" charset="0"/>
                    <a:cs typeface="Times New Roman" panose="02020603050405020304" pitchFamily="18" charset="0"/>
                  </a:rPr>
                  <a:t> determines the extent to which </a:t>
                </a:r>
                <a14:m>
                  <m:oMath xmlns:m="http://schemas.openxmlformats.org/officeDocument/2006/math">
                    <m:r>
                      <a:rPr lang="en-GB" sz="1800" i="1" dirty="0">
                        <a:latin typeface="Cambria Math" panose="02040503050406030204" pitchFamily="18" charset="0"/>
                      </a:rPr>
                      <m:t>(</m:t>
                    </m:r>
                    <m:r>
                      <a:rPr lang="en-GB" sz="1800" i="1" dirty="0">
                        <a:latin typeface="Cambria Math" panose="02040503050406030204" pitchFamily="18" charset="0"/>
                      </a:rPr>
                      <m:t>𝑥</m:t>
                    </m:r>
                    <m:r>
                      <a:rPr lang="en-GB" sz="1800" i="1" dirty="0">
                        <a:latin typeface="Cambria Math" panose="02040503050406030204" pitchFamily="18" charset="0"/>
                      </a:rPr>
                      <m:t>, </m:t>
                    </m:r>
                    <m:r>
                      <a:rPr lang="en-GB" sz="1800" i="1" dirty="0">
                        <a:latin typeface="Cambria Math" panose="02040503050406030204" pitchFamily="18" charset="0"/>
                      </a:rPr>
                      <m:t>𝑦</m:t>
                    </m:r>
                    <m:r>
                      <a:rPr lang="en-GB" sz="1800" i="1" dirty="0">
                        <a:latin typeface="Cambria Math" panose="02040503050406030204" pitchFamily="18" charset="0"/>
                      </a:rPr>
                      <m:t>) </m:t>
                    </m:r>
                  </m:oMath>
                </a14:m>
                <a:r>
                  <a:rPr lang="en-GB" sz="1800" dirty="0">
                    <a:latin typeface="Times New Roman" panose="02020603050405020304" pitchFamily="18" charset="0"/>
                    <a:cs typeface="Times New Roman" panose="02020603050405020304" pitchFamily="18" charset="0"/>
                  </a:rPr>
                  <a:t>observations deviate from the regression line. </a:t>
                </a:r>
              </a:p>
              <a:p>
                <a:pPr marL="0" indent="0" algn="just">
                  <a:buNone/>
                </a:pPr>
                <a:endParaRPr lang="en-GB" sz="1800" dirty="0">
                  <a:latin typeface="Times New Roman" panose="02020603050405020304" pitchFamily="18" charset="0"/>
                  <a:cs typeface="Times New Roman" panose="02020603050405020304" pitchFamily="18" charset="0"/>
                </a:endParaRPr>
              </a:p>
              <a:p>
                <a:pPr algn="just"/>
                <a:r>
                  <a:rPr lang="en-GB" sz="1800" dirty="0">
                    <a:latin typeface="Times New Roman" panose="02020603050405020304" pitchFamily="18" charset="0"/>
                    <a:cs typeface="Times New Roman" panose="02020603050405020304" pitchFamily="18" charset="0"/>
                  </a:rPr>
                  <a:t>When </a:t>
                </a:r>
                <a14:m>
                  <m:oMath xmlns:m="http://schemas.openxmlformats.org/officeDocument/2006/math">
                    <m:r>
                      <a:rPr lang="en-GB" sz="1800" i="1">
                        <a:latin typeface="Cambria Math" panose="02040503050406030204" pitchFamily="18" charset="0"/>
                        <a:ea typeface="Cambria Math" panose="02040503050406030204" pitchFamily="18" charset="0"/>
                      </a:rPr>
                      <m:t>𝜎</m:t>
                    </m:r>
                  </m:oMath>
                </a14:m>
                <a:r>
                  <a:rPr lang="en-GB" sz="1800" dirty="0">
                    <a:latin typeface="Times New Roman" panose="02020603050405020304" pitchFamily="18" charset="0"/>
                    <a:cs typeface="Times New Roman" panose="02020603050405020304" pitchFamily="18" charset="0"/>
                  </a:rPr>
                  <a:t> is small, most observations will be quite close to the line, but when </a:t>
                </a:r>
                <a14:m>
                  <m:oMath xmlns:m="http://schemas.openxmlformats.org/officeDocument/2006/math">
                    <m:r>
                      <a:rPr lang="en-GB" sz="1800" i="1">
                        <a:latin typeface="Cambria Math" panose="02040503050406030204" pitchFamily="18" charset="0"/>
                        <a:ea typeface="Cambria Math" panose="02040503050406030204" pitchFamily="18" charset="0"/>
                      </a:rPr>
                      <m:t>𝜎</m:t>
                    </m:r>
                  </m:oMath>
                </a14:m>
                <a:r>
                  <a:rPr lang="en-GB" sz="1800" dirty="0">
                    <a:latin typeface="Times New Roman" panose="02020603050405020304" pitchFamily="18" charset="0"/>
                    <a:cs typeface="Times New Roman" panose="02020603050405020304" pitchFamily="18" charset="0"/>
                  </a:rPr>
                  <a:t> is large, there are likely to be some large deviations.</a:t>
                </a:r>
                <a:endParaRPr lang="en-IN"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55997" y="2133600"/>
                <a:ext cx="8881207" cy="4699252"/>
              </a:xfrm>
              <a:blipFill rotWithShape="0">
                <a:blip r:embed="rId2"/>
                <a:stretch>
                  <a:fillRect l="-1647" t="-1686" r="-1579"/>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9844" y="1520554"/>
            <a:ext cx="6070792" cy="522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pic>
      <p:sp>
        <p:nvSpPr>
          <p:cNvPr id="79876" name="Line 5"/>
          <p:cNvSpPr>
            <a:spLocks noChangeShapeType="1"/>
          </p:cNvSpPr>
          <p:nvPr/>
        </p:nvSpPr>
        <p:spPr bwMode="auto">
          <a:xfrm flipH="1" flipV="1">
            <a:off x="5937749" y="3889184"/>
            <a:ext cx="42958" cy="2093189"/>
          </a:xfrm>
          <a:prstGeom prst="line">
            <a:avLst/>
          </a:prstGeom>
          <a:noFill/>
          <a:ln w="12700">
            <a:solidFill>
              <a:schemeClr val="tx1"/>
            </a:solidFill>
            <a:prstDash val="dash"/>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n-IN"/>
          </a:p>
        </p:txBody>
      </p:sp>
      <p:sp>
        <p:nvSpPr>
          <p:cNvPr id="79877" name="Line 6"/>
          <p:cNvSpPr>
            <a:spLocks noChangeShapeType="1"/>
          </p:cNvSpPr>
          <p:nvPr/>
        </p:nvSpPr>
        <p:spPr bwMode="auto">
          <a:xfrm flipH="1" flipV="1">
            <a:off x="3998432" y="3889184"/>
            <a:ext cx="1939316" cy="0"/>
          </a:xfrm>
          <a:prstGeom prst="line">
            <a:avLst/>
          </a:prstGeom>
          <a:noFill/>
          <a:ln w="12700">
            <a:solidFill>
              <a:schemeClr val="tx1"/>
            </a:solidFill>
            <a:prstDash val="dash"/>
            <a:miter lim="800000"/>
            <a:headEnd type="none" w="sm" len="sm"/>
            <a:tailEnd type="none" w="sm" len="sm"/>
          </a:ln>
          <a:extLst>
            <a:ext uri="{909E8E84-426E-40DD-AFC4-6F175D3DCCD1}">
              <a14:hiddenFill xmlns:a14="http://schemas.microsoft.com/office/drawing/2010/main">
                <a:noFill/>
              </a14:hiddenFill>
            </a:ext>
          </a:extLst>
        </p:spPr>
        <p:txBody>
          <a:bodyPr wrap="none"/>
          <a:lstStyle/>
          <a:p>
            <a:endParaRPr lang="en-IN"/>
          </a:p>
        </p:txBody>
      </p:sp>
      <p:sp>
        <p:nvSpPr>
          <p:cNvPr id="79878" name="Text Box 7"/>
          <p:cNvSpPr txBox="1">
            <a:spLocks noChangeArrowheads="1"/>
          </p:cNvSpPr>
          <p:nvPr/>
        </p:nvSpPr>
        <p:spPr bwMode="auto">
          <a:xfrm>
            <a:off x="6584852" y="4981580"/>
            <a:ext cx="221657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sz="1800" dirty="0"/>
              <a:t>For a country that smokes 6 C/A/D…</a:t>
            </a:r>
          </a:p>
        </p:txBody>
      </p:sp>
      <p:sp>
        <p:nvSpPr>
          <p:cNvPr id="79879" name="Line 9"/>
          <p:cNvSpPr>
            <a:spLocks noChangeShapeType="1"/>
          </p:cNvSpPr>
          <p:nvPr/>
        </p:nvSpPr>
        <p:spPr bwMode="auto">
          <a:xfrm flipH="1" flipV="1">
            <a:off x="6117927" y="4353202"/>
            <a:ext cx="598491" cy="582576"/>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0" name="Text Box 10"/>
          <p:cNvSpPr txBox="1">
            <a:spLocks noChangeArrowheads="1"/>
          </p:cNvSpPr>
          <p:nvPr/>
        </p:nvSpPr>
        <p:spPr bwMode="auto">
          <a:xfrm>
            <a:off x="4262149" y="1984594"/>
            <a:ext cx="1406362"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spcBef>
                <a:spcPct val="50000"/>
              </a:spcBef>
            </a:pPr>
            <a:r>
              <a:rPr lang="en-US" altLang="en-US" sz="1800" dirty="0"/>
              <a:t>We predict a CHD rate of about 14</a:t>
            </a:r>
          </a:p>
        </p:txBody>
      </p:sp>
      <p:sp>
        <p:nvSpPr>
          <p:cNvPr id="79881" name="Line 11"/>
          <p:cNvSpPr>
            <a:spLocks noChangeShapeType="1"/>
          </p:cNvSpPr>
          <p:nvPr/>
        </p:nvSpPr>
        <p:spPr bwMode="auto">
          <a:xfrm flipH="1">
            <a:off x="4080614" y="2907799"/>
            <a:ext cx="698001" cy="817940"/>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2" name="Line 12"/>
          <p:cNvSpPr>
            <a:spLocks noChangeShapeType="1"/>
          </p:cNvSpPr>
          <p:nvPr/>
        </p:nvSpPr>
        <p:spPr bwMode="auto">
          <a:xfrm flipH="1" flipV="1">
            <a:off x="7793460" y="2849558"/>
            <a:ext cx="152379" cy="685707"/>
          </a:xfrm>
          <a:prstGeom prst="line">
            <a:avLst/>
          </a:prstGeom>
          <a:noFill/>
          <a:ln w="38100" cap="sq">
            <a:solidFill>
              <a:schemeClr val="tx1"/>
            </a:solidFill>
            <a:miter lim="800000"/>
            <a:headEnd type="none" w="sm" len="sm"/>
            <a:tailEnd type="triangle" w="sm" len="sm"/>
          </a:ln>
          <a:extLst>
            <a:ext uri="{909E8E84-426E-40DD-AFC4-6F175D3DCCD1}">
              <a14:hiddenFill xmlns:a14="http://schemas.microsoft.com/office/drawing/2010/main">
                <a:noFill/>
              </a14:hiddenFill>
            </a:ext>
          </a:extLst>
        </p:spPr>
        <p:txBody>
          <a:bodyPr wrap="none"/>
          <a:lstStyle/>
          <a:p>
            <a:endParaRPr lang="en-IN"/>
          </a:p>
        </p:txBody>
      </p:sp>
      <p:sp>
        <p:nvSpPr>
          <p:cNvPr id="79883" name="Text Box 13"/>
          <p:cNvSpPr txBox="1">
            <a:spLocks noChangeArrowheads="1"/>
          </p:cNvSpPr>
          <p:nvPr/>
        </p:nvSpPr>
        <p:spPr bwMode="auto">
          <a:xfrm>
            <a:off x="7452129" y="3488309"/>
            <a:ext cx="149558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spcBef>
                <a:spcPct val="50000"/>
              </a:spcBef>
            </a:pPr>
            <a:r>
              <a:rPr lang="en-US" altLang="en-US" sz="1800" dirty="0"/>
              <a:t>Regression Line</a:t>
            </a:r>
          </a:p>
        </p:txBody>
      </p:sp>
      <p:graphicFrame>
        <p:nvGraphicFramePr>
          <p:cNvPr id="11" name="Object 6"/>
          <p:cNvGraphicFramePr>
            <a:graphicFrameLocks noChangeAspect="1"/>
          </p:cNvGraphicFramePr>
          <p:nvPr/>
        </p:nvGraphicFramePr>
        <p:xfrm>
          <a:off x="557809" y="939122"/>
          <a:ext cx="2550728" cy="5831800"/>
        </p:xfrm>
        <a:graphic>
          <a:graphicData uri="http://schemas.openxmlformats.org/presentationml/2006/ole">
            <mc:AlternateContent xmlns:mc="http://schemas.openxmlformats.org/markup-compatibility/2006">
              <mc:Choice xmlns:v="urn:schemas-microsoft-com:vml" Requires="v">
                <p:oleObj spid="_x0000_s7176" name="Worksheet" r:id="rId4" imgW="1478915" imgH="3370580" progId="Excel.Sheet.8">
                  <p:embed/>
                </p:oleObj>
              </mc:Choice>
              <mc:Fallback>
                <p:oleObj name="Worksheet" r:id="rId4" imgW="1478915" imgH="3370580" progId="Excel.Sheet.8">
                  <p:embed/>
                  <p:pic>
                    <p:nvPicPr>
                      <p:cNvPr id="0" name="Picture 512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7809" y="939122"/>
                        <a:ext cx="2550728" cy="5831800"/>
                      </a:xfrm>
                      <a:prstGeom prst="rect">
                        <a:avLst/>
                      </a:prstGeom>
                      <a:noFill/>
                      <a:ln>
                        <a:noFill/>
                      </a:ln>
                      <a:effectLst/>
                    </p:spPr>
                  </p:pic>
                </p:oleObj>
              </mc:Fallback>
            </mc:AlternateContent>
          </a:graphicData>
        </a:graphic>
      </p:graphicFrame>
      <p:sp>
        <p:nvSpPr>
          <p:cNvPr id="2" name="Rectangle 1"/>
          <p:cNvSpPr/>
          <p:nvPr/>
        </p:nvSpPr>
        <p:spPr>
          <a:xfrm>
            <a:off x="3316510" y="857470"/>
            <a:ext cx="5874126" cy="521970"/>
          </a:xfrm>
          <a:prstGeom prst="rect">
            <a:avLst/>
          </a:prstGeom>
        </p:spPr>
        <p:txBody>
          <a:bodyPr wrap="square">
            <a:spAutoFit/>
          </a:bodyPr>
          <a:lstStyle/>
          <a:p>
            <a:r>
              <a:rPr lang="en-US" altLang="en-US" sz="2800" dirty="0">
                <a:solidFill>
                  <a:srgbClr val="C00000"/>
                </a:solidFill>
                <a:latin typeface="Times New Roman" panose="02020603050405020304" pitchFamily="18" charset="0"/>
                <a:cs typeface="Times New Roman" panose="02020603050405020304" pitchFamily="18" charset="0"/>
              </a:rPr>
              <a:t>Example: Heart Disease and Cigarettes</a:t>
            </a:r>
            <a:endParaRPr lang="en-IN" sz="2800"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6323" y="781410"/>
            <a:ext cx="8032567" cy="643380"/>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True versus Fitted Regression Line</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416323" y="1710501"/>
                <a:ext cx="8760938" cy="4974529"/>
              </a:xfrm>
            </p:spPr>
            <p:txBody>
              <a:bodyPr>
                <a:normAutofit/>
              </a:bodyPr>
              <a:lstStyle/>
              <a:p>
                <a:pPr algn="just"/>
                <a:r>
                  <a:rPr lang="en-US" sz="1800" b="0" dirty="0">
                    <a:latin typeface="Times New Roman" panose="02020603050405020304" pitchFamily="18" charset="0"/>
                    <a:cs typeface="Times New Roman" panose="02020603050405020304" pitchFamily="18" charset="0"/>
                  </a:rPr>
                  <a:t>The task in regression analysis is to estimate the regression coefficients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1800">
                        <a:latin typeface="Cambria Math" panose="02040503050406030204" pitchFamily="18" charset="0"/>
                        <a:ea typeface="Cambria Math" panose="02040503050406030204" pitchFamily="18" charset="0"/>
                        <a:cs typeface="Times New Roman" panose="02020603050405020304" pitchFamily="18" charset="0"/>
                      </a:rPr>
                      <m:t>and</m:t>
                    </m:r>
                    <m:r>
                      <a:rPr lang="en-US" sz="1800" i="1">
                        <a:latin typeface="Cambria Math" panose="02040503050406030204" pitchFamily="18" charset="0"/>
                        <a:ea typeface="Cambria Math" panose="02040503050406030204" pitchFamily="18" charset="0"/>
                        <a:cs typeface="Times New Roman" panose="02020603050405020304" pitchFamily="18" charset="0"/>
                      </a:rPr>
                      <m:t> </m:t>
                    </m:r>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b="0" dirty="0">
                    <a:latin typeface="Times New Roman" panose="02020603050405020304" pitchFamily="18" charset="0"/>
                    <a:cs typeface="Times New Roman" panose="02020603050405020304" pitchFamily="18" charset="0"/>
                  </a:rPr>
                  <a:t>. </a:t>
                </a:r>
              </a:p>
              <a:p>
                <a:pPr algn="just"/>
                <a:r>
                  <a:rPr lang="en-US" sz="1800" dirty="0">
                    <a:latin typeface="Times New Roman" panose="02020603050405020304" pitchFamily="18" charset="0"/>
                    <a:cs typeface="Times New Roman" panose="02020603050405020304" pitchFamily="18" charset="0"/>
                  </a:rPr>
                  <a:t>Suppose, we denote the estimates </a:t>
                </a:r>
                <a:r>
                  <a:rPr lang="en-US" sz="1800" i="1" dirty="0">
                    <a:latin typeface="Times New Roman" panose="02020603050405020304" pitchFamily="18" charset="0"/>
                    <a:cs typeface="Times New Roman" panose="02020603050405020304" pitchFamily="18" charset="0"/>
                  </a:rPr>
                  <a:t>a</a:t>
                </a:r>
                <a:r>
                  <a:rPr lang="en-US" sz="180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oMath>
                </a14:m>
                <a:r>
                  <a:rPr lang="en-US" sz="1800" b="0" dirty="0">
                    <a:latin typeface="Times New Roman" panose="02020603050405020304" pitchFamily="18" charset="0"/>
                    <a:cs typeface="Times New Roman" panose="02020603050405020304" pitchFamily="18" charset="0"/>
                  </a:rPr>
                  <a:t> and </a:t>
                </a:r>
                <a:r>
                  <a:rPr lang="en-US" sz="1800" b="0" i="1" dirty="0">
                    <a:latin typeface="Times New Roman" panose="02020603050405020304" pitchFamily="18" charset="0"/>
                    <a:cs typeface="Times New Roman" panose="02020603050405020304" pitchFamily="18" charset="0"/>
                  </a:rPr>
                  <a:t>b</a:t>
                </a:r>
                <a:r>
                  <a:rPr lang="en-US" sz="1800" b="0" dirty="0">
                    <a:latin typeface="Times New Roman" panose="02020603050405020304" pitchFamily="18" charset="0"/>
                    <a:cs typeface="Times New Roman" panose="02020603050405020304" pitchFamily="18" charset="0"/>
                  </a:rPr>
                  <a:t> for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𝛽</m:t>
                    </m:r>
                  </m:oMath>
                </a14:m>
                <a:r>
                  <a:rPr lang="en-US" sz="1800" dirty="0">
                    <a:latin typeface="Times New Roman" panose="02020603050405020304" pitchFamily="18" charset="0"/>
                    <a:cs typeface="Times New Roman" panose="02020603050405020304" pitchFamily="18" charset="0"/>
                  </a:rPr>
                  <a:t>. Then the fitted regression line is</a:t>
                </a:r>
              </a:p>
              <a:p>
                <a:pPr marL="0" indent="0" algn="ctr">
                  <a:buNone/>
                </a:pPr>
                <a14:m>
                  <m:oMath xmlns:m="http://schemas.openxmlformats.org/officeDocument/2006/math">
                    <m:acc>
                      <m:accPr>
                        <m:chr m:val="̂"/>
                        <m:ctrlPr>
                          <a:rPr lang="en-US" sz="1800" i="1" smtClean="0">
                            <a:latin typeface="Cambria Math" panose="02040503050406030204" pitchFamily="18" charset="0"/>
                            <a:cs typeface="Times New Roman" panose="02020603050405020304" pitchFamily="18" charset="0"/>
                          </a:rPr>
                        </m:ctrlPr>
                      </m:accPr>
                      <m:e>
                        <m:r>
                          <a:rPr lang="en-US" sz="1800" b="0" i="1" smtClean="0">
                            <a:latin typeface="Cambria Math" panose="02040503050406030204" pitchFamily="18" charset="0"/>
                            <a:cs typeface="Times New Roman" panose="02020603050405020304" pitchFamily="18" charset="0"/>
                          </a:rPr>
                          <m:t>𝑌</m:t>
                        </m:r>
                      </m:e>
                    </m:acc>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𝑎</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𝑏𝑥</m:t>
                    </m:r>
                  </m:oMath>
                </a14:m>
                <a:r>
                  <a:rPr lang="en-US" sz="1800" i="1" dirty="0">
                    <a:latin typeface="Times New Roman" panose="02020603050405020304" pitchFamily="18" charset="0"/>
                    <a:cs typeface="Times New Roman" panose="02020603050405020304" pitchFamily="18" charset="0"/>
                  </a:rPr>
                  <a:t> </a:t>
                </a:r>
              </a:p>
              <a:p>
                <a:pPr marL="0" indent="0" algn="just">
                  <a:buNone/>
                </a:pPr>
                <a:r>
                  <a:rPr lang="en-US" sz="1800" b="0" dirty="0">
                    <a:latin typeface="Times New Roman" panose="02020603050405020304" pitchFamily="18" charset="0"/>
                    <a:cs typeface="Times New Roman" panose="02020603050405020304" pitchFamily="18" charset="0"/>
                  </a:rPr>
                  <a:t>where </a:t>
                </a:r>
                <a14:m>
                  <m:oMath xmlns:m="http://schemas.openxmlformats.org/officeDocument/2006/math">
                    <m:acc>
                      <m:accPr>
                        <m:chr m:val="̂"/>
                        <m:ctrlPr>
                          <a:rPr lang="en-US" sz="1800" b="0" i="1" smtClean="0">
                            <a:latin typeface="Cambria Math" panose="02040503050406030204" pitchFamily="18" charset="0"/>
                            <a:cs typeface="Times New Roman" panose="02020603050405020304" pitchFamily="18" charset="0"/>
                          </a:rPr>
                        </m:ctrlPr>
                      </m:accPr>
                      <m:e>
                        <m:r>
                          <a:rPr lang="en-US" sz="1800" b="0" i="1" smtClean="0">
                            <a:latin typeface="Cambria Math" panose="02040503050406030204" pitchFamily="18" charset="0"/>
                            <a:cs typeface="Times New Roman" panose="02020603050405020304" pitchFamily="18" charset="0"/>
                          </a:rPr>
                          <m:t>𝑌</m:t>
                        </m:r>
                      </m:e>
                    </m:acc>
                    <m:r>
                      <a:rPr lang="en-US" sz="1800" b="0" i="1" smtClean="0">
                        <a:latin typeface="Cambria Math" panose="02040503050406030204" pitchFamily="18" charset="0"/>
                        <a:cs typeface="Times New Roman" panose="02020603050405020304" pitchFamily="18" charset="0"/>
                      </a:rPr>
                      <m:t> </m:t>
                    </m:r>
                  </m:oMath>
                </a14:m>
                <a:r>
                  <a:rPr lang="en-US" sz="1800" b="0" dirty="0">
                    <a:latin typeface="Times New Roman" panose="02020603050405020304" pitchFamily="18" charset="0"/>
                    <a:cs typeface="Times New Roman" panose="02020603050405020304" pitchFamily="18" charset="0"/>
                  </a:rPr>
                  <a:t>is the predicted or fitted value.</a:t>
                </a:r>
              </a:p>
            </p:txBody>
          </p:sp>
        </mc:Choice>
        <mc:Fallback xmlns="">
          <p:sp>
            <p:nvSpPr>
              <p:cNvPr id="5" name="Content Placeholder 4"/>
              <p:cNvSpPr>
                <a:spLocks noRot="1" noChangeAspect="1" noMove="1" noResize="1" noEditPoints="1" noAdjustHandles="1" noChangeArrowheads="1" noChangeShapeType="1" noTextEdit="1"/>
              </p:cNvSpPr>
              <p:nvPr>
                <p:ph idx="1"/>
              </p:nvPr>
            </p:nvSpPr>
            <p:spPr>
              <a:xfrm>
                <a:off x="416323" y="1710501"/>
                <a:ext cx="8760938" cy="4974529"/>
              </a:xfrm>
              <a:blipFill rotWithShape="1">
                <a:blip r:embed="rId3"/>
                <a:stretch>
                  <a:fillRect l="-5" t="-9" r="3" b="8"/>
                </a:stretch>
              </a:blipFill>
            </p:spPr>
            <p:txBody>
              <a:bodyPr/>
              <a:lstStyle/>
              <a:p>
                <a:r>
                  <a:rPr lang="en-US" altLang="en-US">
                    <a:noFill/>
                  </a:rPr>
                  <a:t> </a:t>
                </a:r>
              </a:p>
            </p:txBody>
          </p:sp>
        </mc:Fallback>
      </mc:AlternateContent>
      <p:graphicFrame>
        <p:nvGraphicFramePr>
          <p:cNvPr id="3" name="Object 2"/>
          <p:cNvGraphicFramePr>
            <a:graphicFrameLocks noChangeAspect="1"/>
          </p:cNvGraphicFramePr>
          <p:nvPr/>
        </p:nvGraphicFramePr>
        <p:xfrm>
          <a:off x="2153674" y="3344420"/>
          <a:ext cx="5784065" cy="3212664"/>
        </p:xfrm>
        <a:graphic>
          <a:graphicData uri="http://schemas.openxmlformats.org/presentationml/2006/ole">
            <mc:AlternateContent xmlns:mc="http://schemas.openxmlformats.org/markup-compatibility/2006">
              <mc:Choice xmlns:v="urn:schemas-microsoft-com:vml" Requires="v">
                <p:oleObj spid="_x0000_s8200" name="Visio" r:id="rId4" imgW="7721600" imgH="4292600" progId="Visio.Drawing.11">
                  <p:embed/>
                </p:oleObj>
              </mc:Choice>
              <mc:Fallback>
                <p:oleObj name="Visio" r:id="rId4" imgW="7721600" imgH="4292600" progId="Visio.Drawing.11">
                  <p:embed/>
                  <p:pic>
                    <p:nvPicPr>
                      <p:cNvPr id="0" name="Picture 38957"/>
                      <p:cNvPicPr/>
                      <p:nvPr/>
                    </p:nvPicPr>
                    <p:blipFill>
                      <a:blip r:embed="rId5"/>
                      <a:stretch>
                        <a:fillRect/>
                      </a:stretch>
                    </p:blipFill>
                    <p:spPr>
                      <a:xfrm>
                        <a:off x="2153674" y="3344420"/>
                        <a:ext cx="5784065" cy="3212664"/>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02281" y="1140263"/>
            <a:ext cx="8228484" cy="609517"/>
          </a:xfrm>
          <a:prstGeom prst="rect">
            <a:avLst/>
          </a:prstGeom>
        </p:spPr>
        <p:txBody>
          <a:bodyPr/>
          <a:lstStyle>
            <a:lvl1pPr algn="l" rtl="0" eaLnBrk="0" fontAlgn="base" hangingPunct="0">
              <a:spcBef>
                <a:spcPct val="0"/>
              </a:spcBef>
              <a:spcAft>
                <a:spcPct val="0"/>
              </a:spcAft>
              <a:defRPr sz="4400" kern="1200">
                <a:solidFill>
                  <a:schemeClr val="tx1"/>
                </a:solidFill>
                <a:latin typeface="+mj-lt"/>
                <a:ea typeface="+mj-ea"/>
                <a:cs typeface="+mj-cs"/>
              </a:defRPr>
            </a:lvl1pPr>
            <a:lvl2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2pPr>
            <a:lvl3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3pPr>
            <a:lvl4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4pPr>
            <a:lvl5pPr algn="l" rtl="0" eaLnBrk="0" fontAlgn="base" hangingPunct="0">
              <a:spcBef>
                <a:spcPct val="0"/>
              </a:spcBef>
              <a:spcAft>
                <a:spcPct val="0"/>
              </a:spcAft>
              <a:defRPr sz="4400">
                <a:solidFill>
                  <a:schemeClr val="tx1"/>
                </a:solidFill>
                <a:latin typeface="Arial" panose="020B0604020202020204" pitchFamily="34" charset="0"/>
                <a:cs typeface="Arial" panose="020B0604020202020204" pitchFamily="34" charset="0"/>
              </a:defRPr>
            </a:lvl5pPr>
            <a:lvl6pPr marL="4572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6pPr>
            <a:lvl7pPr marL="9144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7pPr>
            <a:lvl8pPr marL="13716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8pPr>
            <a:lvl9pPr marL="1828800" algn="l" rtl="0" fontAlgn="base">
              <a:spcBef>
                <a:spcPct val="0"/>
              </a:spcBef>
              <a:spcAft>
                <a:spcPct val="0"/>
              </a:spcAft>
              <a:defRPr sz="4400">
                <a:solidFill>
                  <a:schemeClr val="tx1"/>
                </a:solidFill>
                <a:latin typeface="Arial" panose="020B0604020202020204" pitchFamily="34" charset="0"/>
                <a:cs typeface="Arial" panose="020B0604020202020204" pitchFamily="34" charset="0"/>
              </a:defRPr>
            </a:lvl9pPr>
          </a:lstStyle>
          <a:p>
            <a:r>
              <a:rPr lang="en-IN" sz="3200" dirty="0">
                <a:solidFill>
                  <a:srgbClr val="C00000"/>
                </a:solidFill>
                <a:latin typeface="Times New Roman" panose="02020603050405020304" pitchFamily="18" charset="0"/>
                <a:cs typeface="Times New Roman" panose="02020603050405020304" pitchFamily="18" charset="0"/>
              </a:rPr>
              <a:t>Regression line</a:t>
            </a:r>
          </a:p>
        </p:txBody>
      </p:sp>
      <mc:AlternateContent xmlns:mc="http://schemas.openxmlformats.org/markup-compatibility/2006" xmlns:a14="http://schemas.microsoft.com/office/drawing/2010/main">
        <mc:Choice Requires="a14">
          <p:sp>
            <p:nvSpPr>
              <p:cNvPr id="3" name="Rectangle 2"/>
              <p:cNvSpPr/>
              <p:nvPr/>
            </p:nvSpPr>
            <p:spPr>
              <a:xfrm>
                <a:off x="402281" y="2085014"/>
                <a:ext cx="8620638" cy="3503930"/>
              </a:xfrm>
              <a:prstGeom prst="rect">
                <a:avLst/>
              </a:prstGeom>
            </p:spPr>
            <p:txBody>
              <a:bodyPr wrap="square">
                <a:spAutoFit/>
              </a:bodyPr>
              <a:lstStyle/>
              <a:p>
                <a:r>
                  <a:rPr lang="en-US" altLang="en-US" sz="2000" dirty="0">
                    <a:latin typeface="Times New Roman" panose="02020603050405020304" pitchFamily="18" charset="0"/>
                    <a:cs typeface="Times New Roman" panose="02020603050405020304" pitchFamily="18" charset="0"/>
                  </a:rPr>
                  <a:t>Formula: </a:t>
                </a:r>
              </a:p>
              <a:p>
                <a:pPr/>
                <a14:m>
                  <m:oMathPara xmlns:m="http://schemas.openxmlformats.org/officeDocument/2006/math">
                    <m:oMathParaPr>
                      <m:jc m:val="centerGroup"/>
                    </m:oMathParaPr>
                    <m:oMath xmlns:m="http://schemas.openxmlformats.org/officeDocument/2006/math">
                      <m:acc>
                        <m:accPr>
                          <m:chr m:val="̂"/>
                          <m:ctrlPr>
                            <a:rPr lang="en-US" altLang="en-US" sz="2000" i="1">
                              <a:latin typeface="Cambria Math" panose="02040503050406030204" pitchFamily="18" charset="0"/>
                            </a:rPr>
                          </m:ctrlPr>
                        </m:accPr>
                        <m:e>
                          <m:r>
                            <a:rPr lang="en-IN" altLang="en-US" sz="2000" i="1">
                              <a:latin typeface="Cambria Math" panose="02040503050406030204" pitchFamily="18" charset="0"/>
                            </a:rPr>
                            <m:t>𝑌</m:t>
                          </m:r>
                        </m:e>
                      </m:acc>
                      <m:r>
                        <a:rPr lang="en-IN" altLang="en-US" sz="2000" i="1">
                          <a:latin typeface="Cambria Math" panose="02040503050406030204" pitchFamily="18" charset="0"/>
                        </a:rPr>
                        <m:t>=</m:t>
                      </m:r>
                      <m:r>
                        <a:rPr lang="en-IN" altLang="en-US" sz="2000" i="1">
                          <a:latin typeface="Cambria Math" panose="02040503050406030204" pitchFamily="18" charset="0"/>
                        </a:rPr>
                        <m:t>𝑎</m:t>
                      </m:r>
                      <m:r>
                        <a:rPr lang="en-IN" altLang="en-US" sz="2000" i="1">
                          <a:latin typeface="Cambria Math" panose="02040503050406030204" pitchFamily="18" charset="0"/>
                        </a:rPr>
                        <m:t>+</m:t>
                      </m:r>
                      <m:r>
                        <a:rPr lang="en-IN" altLang="en-US" sz="2000" i="1">
                          <a:latin typeface="Cambria Math" panose="02040503050406030204" pitchFamily="18" charset="0"/>
                        </a:rPr>
                        <m:t>𝑏𝑋</m:t>
                      </m:r>
                    </m:oMath>
                  </m:oMathPara>
                </a14:m>
                <a:endParaRPr lang="en-US" altLang="en-US" sz="2000" dirty="0">
                  <a:latin typeface="Times New Roman" panose="02020603050405020304" pitchFamily="18" charset="0"/>
                  <a:cs typeface="Times New Roman" panose="02020603050405020304" pitchFamily="18" charset="0"/>
                </a:endParaRPr>
              </a:p>
              <a:p>
                <a:pPr lvl="1">
                  <a:lnSpc>
                    <a:spcPct val="150000"/>
                  </a:lnSpc>
                </a:pPr>
                <a:endParaRPr lang="en-US" altLang="en-US"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14:m>
                  <m:oMath xmlns:m="http://schemas.openxmlformats.org/officeDocument/2006/math">
                    <m:acc>
                      <m:accPr>
                        <m:chr m:val="̂"/>
                        <m:ctrlPr>
                          <a:rPr lang="en-US" altLang="en-US" sz="2000" i="1">
                            <a:latin typeface="Cambria Math" panose="02040503050406030204" pitchFamily="18" charset="0"/>
                          </a:rPr>
                        </m:ctrlPr>
                      </m:accPr>
                      <m:e>
                        <m:r>
                          <a:rPr lang="en-IN" altLang="en-US" sz="2000" i="1">
                            <a:latin typeface="Cambria Math" panose="02040503050406030204" pitchFamily="18" charset="0"/>
                          </a:rPr>
                          <m:t>𝑌</m:t>
                        </m:r>
                      </m:e>
                    </m:acc>
                    <m:r>
                      <a:rPr lang="en-IN" altLang="en-US" sz="2000" i="1">
                        <a:latin typeface="Cambria Math" panose="02040503050406030204" pitchFamily="18" charset="0"/>
                      </a:rPr>
                      <m:t>=</m:t>
                    </m:r>
                  </m:oMath>
                </a14:m>
                <a:r>
                  <a:rPr lang="en-US" altLang="en-US" sz="2000" dirty="0">
                    <a:latin typeface="Times New Roman" panose="02020603050405020304" pitchFamily="18" charset="0"/>
                    <a:cs typeface="Times New Roman" panose="02020603050405020304" pitchFamily="18" charset="0"/>
                  </a:rPr>
                  <a:t> the predicted value of </a:t>
                </a:r>
                <a:r>
                  <a:rPr lang="en-US" altLang="en-US" sz="2000" i="1" dirty="0">
                    <a:latin typeface="Times New Roman" panose="02020603050405020304" pitchFamily="18" charset="0"/>
                    <a:cs typeface="Times New Roman" panose="02020603050405020304" pitchFamily="18" charset="0"/>
                  </a:rPr>
                  <a:t>Y</a:t>
                </a:r>
                <a:r>
                  <a:rPr lang="en-US" altLang="en-US" sz="2000" dirty="0">
                    <a:latin typeface="Times New Roman" panose="02020603050405020304" pitchFamily="18" charset="0"/>
                    <a:cs typeface="Times New Roman" panose="02020603050405020304" pitchFamily="18" charset="0"/>
                  </a:rPr>
                  <a:t> (e.g. CHD mortality)</a:t>
                </a:r>
              </a:p>
              <a:p>
                <a:pPr marL="342900" indent="-342900">
                  <a:lnSpc>
                    <a:spcPct val="150000"/>
                  </a:lnSpc>
                  <a:buFont typeface="Arial" panose="020B0604020202020204" pitchFamily="34" charset="0"/>
                  <a:buChar char="•"/>
                </a:pPr>
                <a14:m>
                  <m:oMath xmlns:m="http://schemas.openxmlformats.org/officeDocument/2006/math">
                    <m:r>
                      <a:rPr lang="en-US" altLang="en-US" sz="2000" b="1" i="1" dirty="0">
                        <a:latin typeface="Cambria Math" panose="02040503050406030204" pitchFamily="18" charset="0"/>
                      </a:rPr>
                      <m:t>𝑿</m:t>
                    </m:r>
                    <m:r>
                      <a:rPr lang="en-US" altLang="en-US" sz="2000" i="1" dirty="0">
                        <a:latin typeface="Cambria Math" panose="02040503050406030204" pitchFamily="18" charset="0"/>
                      </a:rPr>
                      <m:t> = </m:t>
                    </m:r>
                  </m:oMath>
                </a14:m>
                <a:r>
                  <a:rPr lang="en-US" altLang="en-US" sz="2000" dirty="0">
                    <a:latin typeface="Times New Roman" panose="02020603050405020304" pitchFamily="18" charset="0"/>
                    <a:cs typeface="Times New Roman" panose="02020603050405020304" pitchFamily="18" charset="0"/>
                  </a:rPr>
                  <a:t>the predictor variable (e.g. average cig./adult/country)</a:t>
                </a:r>
              </a:p>
              <a:p>
                <a:pPr marL="342900" indent="-342900">
                  <a:lnSpc>
                    <a:spcPct val="150000"/>
                  </a:lnSpc>
                  <a:buFont typeface="Arial" panose="020B0604020202020204" pitchFamily="34" charset="0"/>
                  <a:buChar char="•"/>
                </a:pPr>
                <a14:m>
                  <m:oMath xmlns:m="http://schemas.openxmlformats.org/officeDocument/2006/math">
                    <m:r>
                      <a:rPr lang="en-US" altLang="en-US" sz="2000" i="1" dirty="0">
                        <a:latin typeface="Cambria Math" panose="02040503050406030204" pitchFamily="18" charset="0"/>
                      </a:rPr>
                      <m:t>𝑎</m:t>
                    </m:r>
                  </m:oMath>
                </a14:m>
                <a:r>
                  <a:rPr lang="en-US" altLang="en-US" sz="2000" dirty="0">
                    <a:latin typeface="Times New Roman" panose="02020603050405020304" pitchFamily="18" charset="0"/>
                    <a:cs typeface="Times New Roman" panose="02020603050405020304" pitchFamily="18" charset="0"/>
                  </a:rPr>
                  <a:t> and </a:t>
                </a:r>
                <a14:m>
                  <m:oMath xmlns:m="http://schemas.openxmlformats.org/officeDocument/2006/math">
                    <m:r>
                      <a:rPr lang="en-US" altLang="en-US" sz="2000" i="1" dirty="0">
                        <a:latin typeface="Cambria Math" panose="02040503050406030204" pitchFamily="18" charset="0"/>
                      </a:rPr>
                      <m:t>𝑏</m:t>
                    </m:r>
                  </m:oMath>
                </a14:m>
                <a:r>
                  <a:rPr lang="en-US" altLang="en-US" sz="2000" dirty="0">
                    <a:latin typeface="Times New Roman" panose="02020603050405020304" pitchFamily="18" charset="0"/>
                    <a:cs typeface="Times New Roman" panose="02020603050405020304" pitchFamily="18" charset="0"/>
                  </a:rPr>
                  <a:t> are “Coefficients” </a:t>
                </a:r>
              </a:p>
              <a:p>
                <a:pPr marL="342900" indent="-342900">
                  <a:lnSpc>
                    <a:spcPct val="150000"/>
                  </a:lnSpc>
                  <a:buFont typeface="Arial" panose="020B0604020202020204" pitchFamily="34" charset="0"/>
                  <a:buChar char="•"/>
                </a:pPr>
                <a14:m>
                  <m:oMath xmlns:m="http://schemas.openxmlformats.org/officeDocument/2006/math">
                    <m:r>
                      <a:rPr lang="en-IN" altLang="en-US" sz="2000" i="1" dirty="0">
                        <a:latin typeface="Cambria Math" panose="02040503050406030204" pitchFamily="18" charset="0"/>
                      </a:rPr>
                      <m:t>𝑏</m:t>
                    </m:r>
                    <m:r>
                      <a:rPr lang="en-US" altLang="en-US" sz="2000" i="1" dirty="0">
                        <a:latin typeface="Cambria Math" panose="02040503050406030204" pitchFamily="18" charset="0"/>
                      </a:rPr>
                      <m:t> =</m:t>
                    </m:r>
                  </m:oMath>
                </a14:m>
                <a:r>
                  <a:rPr lang="en-US" altLang="en-US" sz="2000" dirty="0">
                    <a:latin typeface="Times New Roman" panose="02020603050405020304" pitchFamily="18" charset="0"/>
                    <a:cs typeface="Times New Roman" panose="02020603050405020304" pitchFamily="18" charset="0"/>
                  </a:rPr>
                  <a:t> slope ,i.e. change in predicted </a:t>
                </a:r>
                <a:r>
                  <a:rPr lang="en-US" altLang="en-US" sz="2000" i="1" dirty="0">
                    <a:latin typeface="Times New Roman" panose="02020603050405020304" pitchFamily="18" charset="0"/>
                    <a:cs typeface="Times New Roman" panose="02020603050405020304" pitchFamily="18" charset="0"/>
                  </a:rPr>
                  <a:t>Y </a:t>
                </a:r>
                <a:r>
                  <a:rPr lang="en-US" altLang="en-US" sz="2000" dirty="0">
                    <a:latin typeface="Times New Roman" panose="02020603050405020304" pitchFamily="18" charset="0"/>
                    <a:cs typeface="Times New Roman" panose="02020603050405020304" pitchFamily="18" charset="0"/>
                  </a:rPr>
                  <a:t>for one unit change in</a:t>
                </a:r>
                <a:r>
                  <a:rPr lang="en-US" altLang="en-US" sz="2000" i="1" dirty="0">
                    <a:latin typeface="Times New Roman" panose="02020603050405020304" pitchFamily="18" charset="0"/>
                    <a:cs typeface="Times New Roman" panose="02020603050405020304" pitchFamily="18" charset="0"/>
                  </a:rPr>
                  <a:t> X</a:t>
                </a:r>
              </a:p>
              <a:p>
                <a:pPr marL="342900" indent="-342900">
                  <a:lnSpc>
                    <a:spcPct val="150000"/>
                  </a:lnSpc>
                  <a:buFont typeface="Arial" panose="020B0604020202020204" pitchFamily="34" charset="0"/>
                  <a:buChar char="•"/>
                </a:pPr>
                <a14:m>
                  <m:oMath xmlns:m="http://schemas.openxmlformats.org/officeDocument/2006/math">
                    <m:r>
                      <a:rPr lang="en-IN" altLang="en-US" sz="2000" i="1">
                        <a:latin typeface="Cambria Math" panose="02040503050406030204" pitchFamily="18" charset="0"/>
                      </a:rPr>
                      <m:t>𝑎</m:t>
                    </m:r>
                    <m:r>
                      <a:rPr lang="en-IN" altLang="en-US" sz="2000" i="1">
                        <a:latin typeface="Cambria Math" panose="02040503050406030204" pitchFamily="18" charset="0"/>
                      </a:rPr>
                      <m:t>=</m:t>
                    </m:r>
                  </m:oMath>
                </a14:m>
                <a:r>
                  <a:rPr lang="en-US" altLang="en-US" sz="2000" dirty="0">
                    <a:latin typeface="Times New Roman" panose="02020603050405020304" pitchFamily="18" charset="0"/>
                    <a:cs typeface="Times New Roman" panose="02020603050405020304" pitchFamily="18" charset="0"/>
                  </a:rPr>
                  <a:t> intercept , i.e. value of    when </a:t>
                </a:r>
                <a:r>
                  <a:rPr lang="en-US" altLang="en-US" sz="2000" i="1" dirty="0">
                    <a:latin typeface="Times New Roman" panose="02020603050405020304" pitchFamily="18" charset="0"/>
                    <a:cs typeface="Times New Roman" panose="02020603050405020304" pitchFamily="18" charset="0"/>
                  </a:rPr>
                  <a:t>X</a:t>
                </a:r>
                <a:r>
                  <a:rPr lang="en-US" altLang="en-US" sz="2000" dirty="0">
                    <a:latin typeface="Times New Roman" panose="02020603050405020304" pitchFamily="18" charset="0"/>
                    <a:cs typeface="Times New Roman" panose="02020603050405020304" pitchFamily="18" charset="0"/>
                  </a:rPr>
                  <a:t> = 0</a:t>
                </a:r>
              </a:p>
            </p:txBody>
          </p:sp>
        </mc:Choice>
        <mc:Fallback xmlns="">
          <p:sp>
            <p:nvSpPr>
              <p:cNvPr id="3" name="Rectangle 2"/>
              <p:cNvSpPr>
                <a:spLocks noRot="1" noChangeAspect="1" noMove="1" noResize="1" noEditPoints="1" noAdjustHandles="1" noChangeArrowheads="1" noChangeShapeType="1" noTextEdit="1"/>
              </p:cNvSpPr>
              <p:nvPr/>
            </p:nvSpPr>
            <p:spPr>
              <a:xfrm>
                <a:off x="402281" y="2085014"/>
                <a:ext cx="8620638" cy="3503930"/>
              </a:xfrm>
              <a:prstGeom prst="rect">
                <a:avLst/>
              </a:prstGeom>
              <a:blipFill rotWithShape="1">
                <a:blip r:embed="rId2"/>
                <a:stretch>
                  <a:fillRect l="-4" t="-9" r="2" b="9"/>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345574" y="822832"/>
                <a:ext cx="9090834" cy="643380"/>
              </a:xfrm>
            </p:spPr>
            <p:txBody>
              <a:bodyPr>
                <a:noAutofit/>
              </a:bodyPr>
              <a:lstStyle/>
              <a:p>
                <a:r>
                  <a:rPr lang="en-US" sz="3600" dirty="0">
                    <a:solidFill>
                      <a:srgbClr val="A50021"/>
                    </a:solidFill>
                    <a:latin typeface="Times New Roman" panose="02020603050405020304" pitchFamily="18" charset="0"/>
                    <a:cs typeface="Times New Roman" panose="02020603050405020304" pitchFamily="18" charset="0"/>
                  </a:rPr>
                  <a:t>Least Square Method to estimate </a:t>
                </a:r>
                <a14:m>
                  <m:oMath xmlns:m="http://schemas.openxmlformats.org/officeDocument/2006/math">
                    <m:r>
                      <a:rPr lang="en-US" sz="360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𝛼</m:t>
                    </m:r>
                    <m:r>
                      <a:rPr lang="en-US" sz="3600" b="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3600" b="0" i="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and</m:t>
                    </m:r>
                    <m:r>
                      <a:rPr lang="en-US" sz="3600" b="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 </m:t>
                    </m:r>
                    <m:r>
                      <a:rPr lang="en-US" sz="360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IN" sz="36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2" name="Title 1"/>
              <p:cNvSpPr>
                <a:spLocks noRot="1" noChangeAspect="1" noMove="1" noResize="1" noEditPoints="1" noAdjustHandles="1" noChangeArrowheads="1" noChangeShapeType="1" noTextEdit="1"/>
              </p:cNvSpPr>
              <p:nvPr>
                <p:ph type="title"/>
              </p:nvPr>
            </p:nvSpPr>
            <p:spPr>
              <a:xfrm>
                <a:off x="345574" y="822832"/>
                <a:ext cx="9090834" cy="643380"/>
              </a:xfrm>
              <a:blipFill rotWithShape="1">
                <a:blip r:embed="rId3"/>
                <a:stretch>
                  <a:fillRect l="-1" t="-79" r="3" b="9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357014" y="1918183"/>
                <a:ext cx="8585748" cy="4646392"/>
              </a:xfrm>
            </p:spPr>
            <p:txBody>
              <a:bodyPr>
                <a:noAutofit/>
              </a:bodyPr>
              <a:lstStyle/>
              <a:p>
                <a:pPr marL="0" indent="0" algn="just">
                  <a:buNone/>
                </a:pPr>
                <a:r>
                  <a:rPr lang="en-US" sz="1800" b="0" dirty="0">
                    <a:latin typeface="Times New Roman" panose="02020603050405020304" pitchFamily="18" charset="0"/>
                    <a:cs typeface="Times New Roman" panose="02020603050405020304" pitchFamily="18" charset="0"/>
                  </a:rPr>
                  <a:t>This method uses the concept of </a:t>
                </a:r>
                <a:r>
                  <a:rPr lang="en-US" sz="1800" b="0" dirty="0">
                    <a:solidFill>
                      <a:schemeClr val="accent1">
                        <a:lumMod val="75000"/>
                      </a:schemeClr>
                    </a:solidFill>
                    <a:latin typeface="Times New Roman" panose="02020603050405020304" pitchFamily="18" charset="0"/>
                    <a:cs typeface="Times New Roman" panose="02020603050405020304" pitchFamily="18" charset="0"/>
                  </a:rPr>
                  <a:t>residual. </a:t>
                </a:r>
                <a:r>
                  <a:rPr lang="en-US" sz="1800" b="0" dirty="0">
                    <a:latin typeface="Times New Roman" panose="02020603050405020304" pitchFamily="18" charset="0"/>
                    <a:cs typeface="Times New Roman" panose="02020603050405020304" pitchFamily="18" charset="0"/>
                  </a:rPr>
                  <a:t>A residual is essentially an error in the fit of the model </a:t>
                </a:r>
                <a14:m>
                  <m:oMath xmlns:m="http://schemas.openxmlformats.org/officeDocument/2006/math">
                    <m:acc>
                      <m:accPr>
                        <m:chr m:val="̂"/>
                        <m:ctrlPr>
                          <a:rPr lang="en-US" sz="1800" i="1">
                            <a:latin typeface="Cambria Math" panose="02040503050406030204" pitchFamily="18" charset="0"/>
                            <a:cs typeface="Times New Roman" panose="02020603050405020304" pitchFamily="18" charset="0"/>
                          </a:rPr>
                        </m:ctrlPr>
                      </m:accPr>
                      <m:e>
                        <m:r>
                          <m:rPr>
                            <m:sty m:val="p"/>
                          </m:rPr>
                          <a:rPr lang="en-US" sz="1800">
                            <a:latin typeface="Cambria Math" panose="02040503050406030204" pitchFamily="18" charset="0"/>
                            <a:cs typeface="Times New Roman" panose="02020603050405020304" pitchFamily="18" charset="0"/>
                          </a:rPr>
                          <m:t>Y</m:t>
                        </m:r>
                      </m:e>
                    </m:acc>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r>
                      <a:rPr lang="en-US" sz="1800">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𝑏𝑥</m:t>
                    </m:r>
                  </m:oMath>
                </a14:m>
                <a:r>
                  <a:rPr lang="en-US" sz="1800" dirty="0">
                    <a:latin typeface="Times New Roman" panose="02020603050405020304" pitchFamily="18" charset="0"/>
                    <a:cs typeface="Times New Roman" panose="02020603050405020304" pitchFamily="18" charset="0"/>
                  </a:rPr>
                  <a:t>. Thus, </a:t>
                </a:r>
                <a14:m>
                  <m:oMath xmlns:m="http://schemas.openxmlformats.org/officeDocument/2006/math">
                    <m:sSup>
                      <m:sSupPr>
                        <m:ctrlPr>
                          <a:rPr lang="en-US" sz="1800" i="1" smtClean="0">
                            <a:latin typeface="Cambria Math" panose="02040503050406030204" pitchFamily="18" charset="0"/>
                            <a:cs typeface="Times New Roman" panose="02020603050405020304" pitchFamily="18" charset="0"/>
                          </a:rPr>
                        </m:ctrlPr>
                      </m:sSupPr>
                      <m:e>
                        <m:r>
                          <a:rPr lang="en-US" sz="1800" b="0" i="1" smtClean="0">
                            <a:latin typeface="Cambria Math" panose="02040503050406030204" pitchFamily="18" charset="0"/>
                            <a:cs typeface="Times New Roman" panose="02020603050405020304" pitchFamily="18" charset="0"/>
                          </a:rPr>
                          <m:t>𝑖</m:t>
                        </m:r>
                      </m:e>
                      <m:sup>
                        <m:r>
                          <a:rPr lang="en-US" sz="1800" b="0" i="1" smtClean="0">
                            <a:latin typeface="Cambria Math" panose="02040503050406030204" pitchFamily="18" charset="0"/>
                            <a:cs typeface="Times New Roman" panose="02020603050405020304" pitchFamily="18" charset="0"/>
                          </a:rPr>
                          <m:t>𝑡h</m:t>
                        </m:r>
                      </m:sup>
                    </m:sSup>
                  </m:oMath>
                </a14:m>
                <a:r>
                  <a:rPr lang="en-US" sz="1800" dirty="0">
                    <a:latin typeface="Times New Roman" panose="02020603050405020304" pitchFamily="18" charset="0"/>
                    <a:cs typeface="Times New Roman" panose="02020603050405020304" pitchFamily="18" charset="0"/>
                  </a:rPr>
                  <a:t> residual is</a:t>
                </a:r>
              </a:p>
              <a:p>
                <a:pPr marL="0" indent="0" algn="just">
                  <a:buNone/>
                </a:pPr>
                <a:endParaRPr lang="en-US" sz="1800"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180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𝑒</m:t>
                        </m:r>
                      </m:e>
                      <m:sub>
                        <m:r>
                          <a:rPr lang="en-US" sz="1800" b="0" i="1" smtClean="0">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r>
                          <a:rPr lang="en-US" sz="1800" b="0" i="1" smtClean="0">
                            <a:latin typeface="Cambria Math" panose="02040503050406030204" pitchFamily="18" charset="0"/>
                            <a:cs typeface="Times New Roman" panose="02020603050405020304" pitchFamily="18" charset="0"/>
                          </a:rPr>
                          <m:t>𝑌</m:t>
                        </m:r>
                      </m:e>
                      <m:sub>
                        <m:r>
                          <a:rPr lang="en-US" sz="1800" b="0" i="1" smtClean="0">
                            <a:latin typeface="Cambria Math" panose="02040503050406030204" pitchFamily="18" charset="0"/>
                            <a:cs typeface="Times New Roman" panose="02020603050405020304" pitchFamily="18" charset="0"/>
                          </a:rPr>
                          <m:t>𝑖</m:t>
                        </m:r>
                      </m:sub>
                    </m:sSub>
                    <m:r>
                      <a:rPr lang="en-US" sz="1800" b="0" i="1" smtClean="0">
                        <a:latin typeface="Cambria Math" panose="02040503050406030204" pitchFamily="18" charset="0"/>
                        <a:cs typeface="Times New Roman" panose="02020603050405020304" pitchFamily="18" charset="0"/>
                      </a:rPr>
                      <m:t>−</m:t>
                    </m:r>
                    <m:sSub>
                      <m:sSubPr>
                        <m:ctrlPr>
                          <a:rPr lang="en-US" sz="1800" b="0" i="1" smtClean="0">
                            <a:latin typeface="Cambria Math" panose="02040503050406030204" pitchFamily="18" charset="0"/>
                            <a:cs typeface="Times New Roman" panose="02020603050405020304" pitchFamily="18" charset="0"/>
                          </a:rPr>
                        </m:ctrlPr>
                      </m:sSubPr>
                      <m:e>
                        <m:acc>
                          <m:accPr>
                            <m:chr m:val="̂"/>
                            <m:ctrlPr>
                              <a:rPr lang="en-US" sz="1800" b="0" i="1" smtClean="0">
                                <a:latin typeface="Cambria Math" panose="02040503050406030204" pitchFamily="18" charset="0"/>
                                <a:cs typeface="Times New Roman" panose="02020603050405020304" pitchFamily="18" charset="0"/>
                              </a:rPr>
                            </m:ctrlPr>
                          </m:accPr>
                          <m:e>
                            <m:r>
                              <a:rPr lang="en-US" sz="1800" b="0" i="1" smtClean="0">
                                <a:latin typeface="Cambria Math" panose="02040503050406030204" pitchFamily="18" charset="0"/>
                                <a:cs typeface="Times New Roman" panose="02020603050405020304" pitchFamily="18" charset="0"/>
                              </a:rPr>
                              <m:t>𝑌</m:t>
                            </m:r>
                          </m:e>
                        </m:acc>
                      </m:e>
                      <m:sub>
                        <m:r>
                          <a:rPr lang="en-US" sz="1800" b="0" i="1" smtClean="0">
                            <a:latin typeface="Cambria Math" panose="02040503050406030204" pitchFamily="18" charset="0"/>
                            <a:cs typeface="Times New Roman" panose="02020603050405020304" pitchFamily="18" charset="0"/>
                          </a:rPr>
                          <m:t>𝑖</m:t>
                        </m:r>
                      </m:sub>
                    </m:sSub>
                  </m:oMath>
                </a14:m>
                <a:r>
                  <a:rPr lang="en-US" sz="1800" dirty="0">
                    <a:latin typeface="Times New Roman" panose="02020603050405020304" pitchFamily="18" charset="0"/>
                    <a:cs typeface="Times New Roman" panose="02020603050405020304" pitchFamily="18" charset="0"/>
                  </a:rPr>
                  <a:t>, </a:t>
                </a:r>
                <a14:m>
                  <m:oMath xmlns:m="http://schemas.openxmlformats.org/officeDocument/2006/math">
                    <m:r>
                      <a:rPr lang="en-US" sz="1800" b="0" i="1" smtClean="0">
                        <a:latin typeface="Cambria Math" panose="02040503050406030204" pitchFamily="18" charset="0"/>
                        <a:cs typeface="Times New Roman" panose="02020603050405020304" pitchFamily="18" charset="0"/>
                      </a:rPr>
                      <m:t>𝑖</m:t>
                    </m:r>
                    <m:r>
                      <a:rPr lang="en-US" sz="1800" b="0" i="1" smtClean="0">
                        <a:latin typeface="Cambria Math" panose="02040503050406030204" pitchFamily="18" charset="0"/>
                        <a:cs typeface="Times New Roman" panose="02020603050405020304" pitchFamily="18" charset="0"/>
                      </a:rPr>
                      <m:t>=1,2,3,……,</m:t>
                    </m:r>
                    <m:r>
                      <a:rPr lang="en-US" sz="1800" b="0" i="1" smtClean="0">
                        <a:latin typeface="Cambria Math" panose="02040503050406030204" pitchFamily="18" charset="0"/>
                        <a:cs typeface="Times New Roman" panose="02020603050405020304" pitchFamily="18" charset="0"/>
                      </a:rPr>
                      <m:t>𝑛</m:t>
                    </m:r>
                  </m:oMath>
                </a14:m>
                <a:endParaRPr lang="en-US" sz="1800" dirty="0">
                  <a:latin typeface="Times New Roman" panose="02020603050405020304" pitchFamily="18" charset="0"/>
                  <a:cs typeface="Times New Roman" panose="02020603050405020304" pitchFamily="18" charset="0"/>
                </a:endParaRPr>
              </a:p>
              <a:p>
                <a:pPr marL="0" indent="0" algn="just">
                  <a:buNone/>
                </a:pPr>
                <a:r>
                  <a:rPr lang="en-US" sz="1800" b="0" dirty="0">
                    <a:latin typeface="Times New Roman" panose="02020603050405020304" pitchFamily="18" charset="0"/>
                    <a:cs typeface="Times New Roman" panose="02020603050405020304" pitchFamily="18" charset="0"/>
                  </a:rPr>
                  <a:t> </a:t>
                </a:r>
                <a:endParaRPr lang="en-US" sz="1800" b="0" dirty="0">
                  <a:solidFill>
                    <a:schemeClr val="accent1">
                      <a:lumMod val="75000"/>
                    </a:schemeClr>
                  </a:solidFill>
                  <a:latin typeface="Times New Roman" panose="02020603050405020304" pitchFamily="18" charset="0"/>
                  <a:cs typeface="Times New Roman" panose="02020603050405020304" pitchFamily="18" charset="0"/>
                </a:endParaRP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357014" y="1918183"/>
                <a:ext cx="8585748" cy="4646392"/>
              </a:xfrm>
              <a:blipFill rotWithShape="0">
                <a:blip r:embed="rId4"/>
                <a:stretch>
                  <a:fillRect l="-1705" t="-1706" r="-1634"/>
                </a:stretch>
              </a:blipFill>
            </p:spPr>
            <p:txBody>
              <a:bodyPr/>
              <a:lstStyle/>
              <a:p>
                <a:r>
                  <a:rPr lang="en-IN">
                    <a:noFill/>
                  </a:rPr>
                  <a:t> </a:t>
                </a:r>
              </a:p>
            </p:txBody>
          </p:sp>
        </mc:Fallback>
      </mc:AlternateContent>
      <p:graphicFrame>
        <p:nvGraphicFramePr>
          <p:cNvPr id="7" name="Object 6"/>
          <p:cNvGraphicFramePr>
            <a:graphicFrameLocks noChangeAspect="1"/>
          </p:cNvGraphicFramePr>
          <p:nvPr/>
        </p:nvGraphicFramePr>
        <p:xfrm>
          <a:off x="1743789" y="3418962"/>
          <a:ext cx="5099880" cy="2787285"/>
        </p:xfrm>
        <a:graphic>
          <a:graphicData uri="http://schemas.openxmlformats.org/presentationml/2006/ole">
            <mc:AlternateContent xmlns:mc="http://schemas.openxmlformats.org/markup-compatibility/2006">
              <mc:Choice xmlns:v="urn:schemas-microsoft-com:vml" Requires="v">
                <p:oleObj spid="_x0000_s9224" name="Visio" r:id="rId5" imgW="8877300" imgH="4864100" progId="Visio.Drawing.11">
                  <p:embed/>
                </p:oleObj>
              </mc:Choice>
              <mc:Fallback>
                <p:oleObj name="Visio" r:id="rId5" imgW="8877300" imgH="4864100" progId="Visio.Drawing.11">
                  <p:embed/>
                  <p:pic>
                    <p:nvPicPr>
                      <p:cNvPr id="0" name="Picture 39981"/>
                      <p:cNvPicPr/>
                      <p:nvPr/>
                    </p:nvPicPr>
                    <p:blipFill>
                      <a:blip r:embed="rId6"/>
                      <a:stretch>
                        <a:fillRect/>
                      </a:stretch>
                    </p:blipFill>
                    <p:spPr>
                      <a:xfrm>
                        <a:off x="1743789" y="3418962"/>
                        <a:ext cx="5099880" cy="2787285"/>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Freeform 9"/>
          <p:cNvSpPr/>
          <p:nvPr/>
        </p:nvSpPr>
        <p:spPr bwMode="auto">
          <a:xfrm>
            <a:off x="1272908" y="719696"/>
            <a:ext cx="6745262" cy="5366420"/>
          </a:xfrm>
          <a:custGeom>
            <a:avLst/>
            <a:gdLst>
              <a:gd name="T0" fmla="*/ 4311 w 4311"/>
              <a:gd name="T1" fmla="*/ 3450 h 3450"/>
              <a:gd name="T2" fmla="*/ 0 w 4311"/>
              <a:gd name="T3" fmla="*/ 0 h 3450"/>
              <a:gd name="T4" fmla="*/ 0 w 4311"/>
              <a:gd name="T5" fmla="*/ 3450 h 3450"/>
              <a:gd name="T6" fmla="*/ 4311 w 4311"/>
              <a:gd name="T7" fmla="*/ 345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4311" y="3450"/>
                </a:moveTo>
                <a:lnTo>
                  <a:pt x="0" y="0"/>
                </a:lnTo>
                <a:lnTo>
                  <a:pt x="0" y="3450"/>
                </a:lnTo>
                <a:lnTo>
                  <a:pt x="4311" y="34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2" name="Freeform 10"/>
          <p:cNvSpPr/>
          <p:nvPr/>
        </p:nvSpPr>
        <p:spPr bwMode="auto">
          <a:xfrm>
            <a:off x="1560039" y="1308262"/>
            <a:ext cx="6842785" cy="5476132"/>
          </a:xfrm>
          <a:custGeom>
            <a:avLst/>
            <a:gdLst>
              <a:gd name="T0" fmla="*/ 0 w 4311"/>
              <a:gd name="T1" fmla="*/ 0 h 3450"/>
              <a:gd name="T2" fmla="*/ 4311 w 4311"/>
              <a:gd name="T3" fmla="*/ 0 h 3450"/>
              <a:gd name="T4" fmla="*/ 4311 w 4311"/>
              <a:gd name="T5" fmla="*/ 3450 h 3450"/>
              <a:gd name="T6" fmla="*/ 0 w 4311"/>
              <a:gd name="T7" fmla="*/ 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0" y="0"/>
                </a:moveTo>
                <a:lnTo>
                  <a:pt x="4311" y="0"/>
                </a:lnTo>
                <a:lnTo>
                  <a:pt x="4311" y="34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3" name="Freeform 11"/>
          <p:cNvSpPr/>
          <p:nvPr/>
        </p:nvSpPr>
        <p:spPr bwMode="auto">
          <a:xfrm>
            <a:off x="1272908" y="719696"/>
            <a:ext cx="6745262" cy="5366420"/>
          </a:xfrm>
          <a:custGeom>
            <a:avLst/>
            <a:gdLst>
              <a:gd name="T0" fmla="*/ 4311 w 4311"/>
              <a:gd name="T1" fmla="*/ 3450 h 3450"/>
              <a:gd name="T2" fmla="*/ 0 w 4311"/>
              <a:gd name="T3" fmla="*/ 0 h 3450"/>
              <a:gd name="T4" fmla="*/ 0 w 4311"/>
              <a:gd name="T5" fmla="*/ 3450 h 3450"/>
              <a:gd name="T6" fmla="*/ 4311 w 4311"/>
              <a:gd name="T7" fmla="*/ 345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4311" y="3450"/>
                </a:moveTo>
                <a:lnTo>
                  <a:pt x="0" y="0"/>
                </a:lnTo>
                <a:lnTo>
                  <a:pt x="0" y="3450"/>
                </a:lnTo>
                <a:lnTo>
                  <a:pt x="4311" y="345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4" name="Freeform 12"/>
          <p:cNvSpPr/>
          <p:nvPr/>
        </p:nvSpPr>
        <p:spPr bwMode="auto">
          <a:xfrm>
            <a:off x="1272908" y="902301"/>
            <a:ext cx="6842785" cy="5476132"/>
          </a:xfrm>
          <a:custGeom>
            <a:avLst/>
            <a:gdLst>
              <a:gd name="T0" fmla="*/ 0 w 4311"/>
              <a:gd name="T1" fmla="*/ 0 h 3450"/>
              <a:gd name="T2" fmla="*/ 4311 w 4311"/>
              <a:gd name="T3" fmla="*/ 0 h 3450"/>
              <a:gd name="T4" fmla="*/ 4311 w 4311"/>
              <a:gd name="T5" fmla="*/ 3450 h 3450"/>
              <a:gd name="T6" fmla="*/ 0 w 4311"/>
              <a:gd name="T7" fmla="*/ 0 h 3450"/>
              <a:gd name="T8" fmla="*/ 0 60000 65536"/>
              <a:gd name="T9" fmla="*/ 0 60000 65536"/>
              <a:gd name="T10" fmla="*/ 0 60000 65536"/>
              <a:gd name="T11" fmla="*/ 0 60000 65536"/>
              <a:gd name="T12" fmla="*/ 0 w 4311"/>
              <a:gd name="T13" fmla="*/ 0 h 3450"/>
              <a:gd name="T14" fmla="*/ 4311 w 4311"/>
              <a:gd name="T15" fmla="*/ 3450 h 3450"/>
            </a:gdLst>
            <a:ahLst/>
            <a:cxnLst>
              <a:cxn ang="T8">
                <a:pos x="T0" y="T1"/>
              </a:cxn>
              <a:cxn ang="T9">
                <a:pos x="T2" y="T3"/>
              </a:cxn>
              <a:cxn ang="T10">
                <a:pos x="T4" y="T5"/>
              </a:cxn>
              <a:cxn ang="T11">
                <a:pos x="T6" y="T7"/>
              </a:cxn>
            </a:cxnLst>
            <a:rect l="T12" t="T13" r="T14" b="T15"/>
            <a:pathLst>
              <a:path w="4311" h="3450">
                <a:moveTo>
                  <a:pt x="0" y="0"/>
                </a:moveTo>
                <a:lnTo>
                  <a:pt x="4311" y="0"/>
                </a:lnTo>
                <a:lnTo>
                  <a:pt x="4311" y="345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75" name="Rectangle 13"/>
          <p:cNvSpPr>
            <a:spLocks noChangeArrowheads="1"/>
          </p:cNvSpPr>
          <p:nvPr/>
        </p:nvSpPr>
        <p:spPr bwMode="auto">
          <a:xfrm>
            <a:off x="3089650" y="5728977"/>
            <a:ext cx="370586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600">
                <a:solidFill>
                  <a:srgbClr val="000000"/>
                </a:solidFill>
              </a:rPr>
              <a:t>Cigarette Consumption per Adult per Day</a:t>
            </a:r>
            <a:endParaRPr lang="en-US" altLang="en-US" i="1">
              <a:latin typeface="Times New Roman" panose="02020603050405020304" pitchFamily="18" charset="0"/>
            </a:endParaRPr>
          </a:p>
        </p:txBody>
      </p:sp>
      <p:sp>
        <p:nvSpPr>
          <p:cNvPr id="83976" name="Rectangle 14"/>
          <p:cNvSpPr>
            <a:spLocks noChangeArrowheads="1"/>
          </p:cNvSpPr>
          <p:nvPr/>
        </p:nvSpPr>
        <p:spPr bwMode="auto">
          <a:xfrm>
            <a:off x="7661030" y="5271838"/>
            <a:ext cx="16891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12</a:t>
            </a:r>
            <a:endParaRPr lang="en-US" altLang="en-US" i="1">
              <a:latin typeface="Times New Roman" panose="02020603050405020304" pitchFamily="18" charset="0"/>
            </a:endParaRPr>
          </a:p>
        </p:txBody>
      </p:sp>
      <p:sp>
        <p:nvSpPr>
          <p:cNvPr id="83977" name="Rectangle 15"/>
          <p:cNvSpPr>
            <a:spLocks noChangeArrowheads="1"/>
          </p:cNvSpPr>
          <p:nvPr/>
        </p:nvSpPr>
        <p:spPr bwMode="auto">
          <a:xfrm>
            <a:off x="6532471" y="5271838"/>
            <a:ext cx="16891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10</a:t>
            </a:r>
            <a:endParaRPr lang="en-US" altLang="en-US" i="1">
              <a:latin typeface="Times New Roman" panose="02020603050405020304" pitchFamily="18" charset="0"/>
            </a:endParaRPr>
          </a:p>
        </p:txBody>
      </p:sp>
      <p:sp>
        <p:nvSpPr>
          <p:cNvPr id="83978" name="Rectangle 16"/>
          <p:cNvSpPr>
            <a:spLocks noChangeArrowheads="1"/>
          </p:cNvSpPr>
          <p:nvPr/>
        </p:nvSpPr>
        <p:spPr bwMode="auto">
          <a:xfrm>
            <a:off x="5461053" y="5271838"/>
            <a:ext cx="8445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8</a:t>
            </a:r>
            <a:endParaRPr lang="en-US" altLang="en-US" i="1">
              <a:latin typeface="Times New Roman" panose="02020603050405020304" pitchFamily="18" charset="0"/>
            </a:endParaRPr>
          </a:p>
        </p:txBody>
      </p:sp>
      <p:sp>
        <p:nvSpPr>
          <p:cNvPr id="83979" name="Rectangle 17"/>
          <p:cNvSpPr>
            <a:spLocks noChangeArrowheads="1"/>
          </p:cNvSpPr>
          <p:nvPr/>
        </p:nvSpPr>
        <p:spPr bwMode="auto">
          <a:xfrm>
            <a:off x="4346779" y="5271838"/>
            <a:ext cx="8445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6</a:t>
            </a:r>
            <a:endParaRPr lang="en-US" altLang="en-US" i="1">
              <a:latin typeface="Times New Roman" panose="02020603050405020304" pitchFamily="18" charset="0"/>
            </a:endParaRPr>
          </a:p>
        </p:txBody>
      </p:sp>
      <p:sp>
        <p:nvSpPr>
          <p:cNvPr id="83980" name="Rectangle 18"/>
          <p:cNvSpPr>
            <a:spLocks noChangeArrowheads="1"/>
          </p:cNvSpPr>
          <p:nvPr/>
        </p:nvSpPr>
        <p:spPr bwMode="auto">
          <a:xfrm>
            <a:off x="3232505" y="5271838"/>
            <a:ext cx="8445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4</a:t>
            </a:r>
            <a:endParaRPr lang="en-US" altLang="en-US" i="1">
              <a:latin typeface="Times New Roman" panose="02020603050405020304" pitchFamily="18" charset="0"/>
            </a:endParaRPr>
          </a:p>
        </p:txBody>
      </p:sp>
      <p:sp>
        <p:nvSpPr>
          <p:cNvPr id="83981" name="Rectangle 19"/>
          <p:cNvSpPr>
            <a:spLocks noChangeArrowheads="1"/>
          </p:cNvSpPr>
          <p:nvPr/>
        </p:nvSpPr>
        <p:spPr bwMode="auto">
          <a:xfrm>
            <a:off x="2103947" y="5271838"/>
            <a:ext cx="8445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2</a:t>
            </a:r>
            <a:endParaRPr lang="en-US" altLang="en-US" i="1">
              <a:latin typeface="Times New Roman" panose="02020603050405020304" pitchFamily="18" charset="0"/>
            </a:endParaRPr>
          </a:p>
        </p:txBody>
      </p:sp>
      <p:sp>
        <p:nvSpPr>
          <p:cNvPr id="83982" name="Rectangle 20"/>
          <p:cNvSpPr>
            <a:spLocks noChangeArrowheads="1"/>
          </p:cNvSpPr>
          <p:nvPr/>
        </p:nvSpPr>
        <p:spPr bwMode="auto">
          <a:xfrm rot="-5400000">
            <a:off x="495153" y="2888451"/>
            <a:ext cx="2293620" cy="245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600">
                <a:solidFill>
                  <a:srgbClr val="000000"/>
                </a:solidFill>
              </a:rPr>
              <a:t>CHD Mortality per 10,000</a:t>
            </a:r>
            <a:endParaRPr lang="en-US" altLang="en-US" i="1">
              <a:latin typeface="Times New Roman" panose="02020603050405020304" pitchFamily="18" charset="0"/>
            </a:endParaRPr>
          </a:p>
        </p:txBody>
      </p:sp>
      <p:sp>
        <p:nvSpPr>
          <p:cNvPr id="83983" name="Rectangle 21"/>
          <p:cNvSpPr>
            <a:spLocks noChangeArrowheads="1"/>
          </p:cNvSpPr>
          <p:nvPr/>
        </p:nvSpPr>
        <p:spPr bwMode="auto">
          <a:xfrm>
            <a:off x="1889663" y="809980"/>
            <a:ext cx="16891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30</a:t>
            </a:r>
            <a:endParaRPr lang="en-US" altLang="en-US" i="1">
              <a:latin typeface="Times New Roman" panose="02020603050405020304" pitchFamily="18" charset="0"/>
            </a:endParaRPr>
          </a:p>
        </p:txBody>
      </p:sp>
      <p:sp>
        <p:nvSpPr>
          <p:cNvPr id="83984" name="Rectangle 22"/>
          <p:cNvSpPr>
            <a:spLocks noChangeArrowheads="1"/>
          </p:cNvSpPr>
          <p:nvPr/>
        </p:nvSpPr>
        <p:spPr bwMode="auto">
          <a:xfrm>
            <a:off x="1889663" y="2240124"/>
            <a:ext cx="16891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20</a:t>
            </a:r>
            <a:endParaRPr lang="en-US" altLang="en-US" i="1">
              <a:latin typeface="Times New Roman" panose="02020603050405020304" pitchFamily="18" charset="0"/>
            </a:endParaRPr>
          </a:p>
        </p:txBody>
      </p:sp>
      <p:sp>
        <p:nvSpPr>
          <p:cNvPr id="83985" name="Rectangle 23"/>
          <p:cNvSpPr>
            <a:spLocks noChangeArrowheads="1"/>
          </p:cNvSpPr>
          <p:nvPr/>
        </p:nvSpPr>
        <p:spPr bwMode="auto">
          <a:xfrm>
            <a:off x="1889663" y="3670267"/>
            <a:ext cx="16891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10</a:t>
            </a:r>
            <a:endParaRPr lang="en-US" altLang="en-US" i="1">
              <a:latin typeface="Times New Roman" panose="02020603050405020304" pitchFamily="18" charset="0"/>
            </a:endParaRPr>
          </a:p>
        </p:txBody>
      </p:sp>
      <p:sp>
        <p:nvSpPr>
          <p:cNvPr id="83986" name="Rectangle 24"/>
          <p:cNvSpPr>
            <a:spLocks noChangeArrowheads="1"/>
          </p:cNvSpPr>
          <p:nvPr/>
        </p:nvSpPr>
        <p:spPr bwMode="auto">
          <a:xfrm>
            <a:off x="1975376" y="5028983"/>
            <a:ext cx="84455"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200">
                <a:solidFill>
                  <a:srgbClr val="000000"/>
                </a:solidFill>
              </a:rPr>
              <a:t>0</a:t>
            </a:r>
            <a:endParaRPr lang="en-US" altLang="en-US" i="1">
              <a:latin typeface="Times New Roman" panose="02020603050405020304" pitchFamily="18" charset="0"/>
            </a:endParaRPr>
          </a:p>
        </p:txBody>
      </p:sp>
      <p:sp>
        <p:nvSpPr>
          <p:cNvPr id="83987" name="Line 25"/>
          <p:cNvSpPr>
            <a:spLocks noChangeShapeType="1"/>
          </p:cNvSpPr>
          <p:nvPr/>
        </p:nvSpPr>
        <p:spPr bwMode="auto">
          <a:xfrm>
            <a:off x="7746743" y="5214697"/>
            <a:ext cx="1588"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88" name="Line 26"/>
          <p:cNvSpPr>
            <a:spLocks noChangeShapeType="1"/>
          </p:cNvSpPr>
          <p:nvPr/>
        </p:nvSpPr>
        <p:spPr bwMode="auto">
          <a:xfrm>
            <a:off x="6632469" y="5214697"/>
            <a:ext cx="1588"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89" name="Line 27"/>
          <p:cNvSpPr>
            <a:spLocks noChangeShapeType="1"/>
          </p:cNvSpPr>
          <p:nvPr/>
        </p:nvSpPr>
        <p:spPr bwMode="auto">
          <a:xfrm>
            <a:off x="5518195" y="5214697"/>
            <a:ext cx="1588"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0" name="Line 28"/>
          <p:cNvSpPr>
            <a:spLocks noChangeShapeType="1"/>
          </p:cNvSpPr>
          <p:nvPr/>
        </p:nvSpPr>
        <p:spPr bwMode="auto">
          <a:xfrm>
            <a:off x="4389637" y="5214697"/>
            <a:ext cx="1587"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1" name="Line 29"/>
          <p:cNvSpPr>
            <a:spLocks noChangeShapeType="1"/>
          </p:cNvSpPr>
          <p:nvPr/>
        </p:nvSpPr>
        <p:spPr bwMode="auto">
          <a:xfrm>
            <a:off x="3275364" y="5214697"/>
            <a:ext cx="1587"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2" name="Line 30"/>
          <p:cNvSpPr>
            <a:spLocks noChangeShapeType="1"/>
          </p:cNvSpPr>
          <p:nvPr/>
        </p:nvSpPr>
        <p:spPr bwMode="auto">
          <a:xfrm>
            <a:off x="2161090" y="5214697"/>
            <a:ext cx="1587" cy="2857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3" name="Line 31"/>
          <p:cNvSpPr>
            <a:spLocks noChangeShapeType="1"/>
          </p:cNvSpPr>
          <p:nvPr/>
        </p:nvSpPr>
        <p:spPr bwMode="auto">
          <a:xfrm>
            <a:off x="2118233" y="881410"/>
            <a:ext cx="42857"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4" name="Line 32"/>
          <p:cNvSpPr>
            <a:spLocks noChangeShapeType="1"/>
          </p:cNvSpPr>
          <p:nvPr/>
        </p:nvSpPr>
        <p:spPr bwMode="auto">
          <a:xfrm>
            <a:off x="2118233" y="2325839"/>
            <a:ext cx="42857" cy="1587"/>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5" name="Line 33"/>
          <p:cNvSpPr>
            <a:spLocks noChangeShapeType="1"/>
          </p:cNvSpPr>
          <p:nvPr/>
        </p:nvSpPr>
        <p:spPr bwMode="auto">
          <a:xfrm>
            <a:off x="2118233" y="3755981"/>
            <a:ext cx="4285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6" name="Line 34"/>
          <p:cNvSpPr>
            <a:spLocks noChangeShapeType="1"/>
          </p:cNvSpPr>
          <p:nvPr/>
        </p:nvSpPr>
        <p:spPr bwMode="auto">
          <a:xfrm>
            <a:off x="2118233" y="5200410"/>
            <a:ext cx="42857"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3997" name="Freeform 35"/>
          <p:cNvSpPr/>
          <p:nvPr/>
        </p:nvSpPr>
        <p:spPr bwMode="auto">
          <a:xfrm>
            <a:off x="2161089" y="881410"/>
            <a:ext cx="5585654" cy="4319001"/>
          </a:xfrm>
          <a:custGeom>
            <a:avLst/>
            <a:gdLst>
              <a:gd name="T0" fmla="*/ 3519 w 3519"/>
              <a:gd name="T1" fmla="*/ 2721 h 2721"/>
              <a:gd name="T2" fmla="*/ 0 w 3519"/>
              <a:gd name="T3" fmla="*/ 0 h 2721"/>
              <a:gd name="T4" fmla="*/ 0 w 3519"/>
              <a:gd name="T5" fmla="*/ 2721 h 2721"/>
              <a:gd name="T6" fmla="*/ 3519 w 3519"/>
              <a:gd name="T7" fmla="*/ 2721 h 2721"/>
              <a:gd name="T8" fmla="*/ 0 60000 65536"/>
              <a:gd name="T9" fmla="*/ 0 60000 65536"/>
              <a:gd name="T10" fmla="*/ 0 60000 65536"/>
              <a:gd name="T11" fmla="*/ 0 60000 65536"/>
              <a:gd name="T12" fmla="*/ 0 w 3519"/>
              <a:gd name="T13" fmla="*/ 0 h 2721"/>
              <a:gd name="T14" fmla="*/ 3519 w 3519"/>
              <a:gd name="T15" fmla="*/ 2721 h 2721"/>
            </a:gdLst>
            <a:ahLst/>
            <a:cxnLst>
              <a:cxn ang="T8">
                <a:pos x="T0" y="T1"/>
              </a:cxn>
              <a:cxn ang="T9">
                <a:pos x="T2" y="T3"/>
              </a:cxn>
              <a:cxn ang="T10">
                <a:pos x="T4" y="T5"/>
              </a:cxn>
              <a:cxn ang="T11">
                <a:pos x="T6" y="T7"/>
              </a:cxn>
            </a:cxnLst>
            <a:rect l="T12" t="T13" r="T14" b="T15"/>
            <a:pathLst>
              <a:path w="3519" h="2721">
                <a:moveTo>
                  <a:pt x="3519" y="2721"/>
                </a:moveTo>
                <a:lnTo>
                  <a:pt x="0" y="0"/>
                </a:lnTo>
                <a:lnTo>
                  <a:pt x="0" y="2721"/>
                </a:lnTo>
                <a:lnTo>
                  <a:pt x="3519" y="272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98" name="Freeform 36"/>
          <p:cNvSpPr/>
          <p:nvPr/>
        </p:nvSpPr>
        <p:spPr bwMode="auto">
          <a:xfrm>
            <a:off x="2278203" y="1579436"/>
            <a:ext cx="5585654" cy="4319001"/>
          </a:xfrm>
          <a:custGeom>
            <a:avLst/>
            <a:gdLst>
              <a:gd name="T0" fmla="*/ 0 w 3519"/>
              <a:gd name="T1" fmla="*/ 0 h 2721"/>
              <a:gd name="T2" fmla="*/ 3519 w 3519"/>
              <a:gd name="T3" fmla="*/ 0 h 2721"/>
              <a:gd name="T4" fmla="*/ 3519 w 3519"/>
              <a:gd name="T5" fmla="*/ 2721 h 2721"/>
              <a:gd name="T6" fmla="*/ 0 w 3519"/>
              <a:gd name="T7" fmla="*/ 0 h 2721"/>
              <a:gd name="T8" fmla="*/ 0 60000 65536"/>
              <a:gd name="T9" fmla="*/ 0 60000 65536"/>
              <a:gd name="T10" fmla="*/ 0 60000 65536"/>
              <a:gd name="T11" fmla="*/ 0 60000 65536"/>
              <a:gd name="T12" fmla="*/ 0 w 3519"/>
              <a:gd name="T13" fmla="*/ 0 h 2721"/>
              <a:gd name="T14" fmla="*/ 3519 w 3519"/>
              <a:gd name="T15" fmla="*/ 2721 h 2721"/>
            </a:gdLst>
            <a:ahLst/>
            <a:cxnLst>
              <a:cxn ang="T8">
                <a:pos x="T0" y="T1"/>
              </a:cxn>
              <a:cxn ang="T9">
                <a:pos x="T2" y="T3"/>
              </a:cxn>
              <a:cxn ang="T10">
                <a:pos x="T4" y="T5"/>
              </a:cxn>
              <a:cxn ang="T11">
                <a:pos x="T6" y="T7"/>
              </a:cxn>
            </a:cxnLst>
            <a:rect l="T12" t="T13" r="T14" b="T15"/>
            <a:pathLst>
              <a:path w="3519" h="2721">
                <a:moveTo>
                  <a:pt x="0" y="0"/>
                </a:moveTo>
                <a:lnTo>
                  <a:pt x="3519" y="0"/>
                </a:lnTo>
                <a:lnTo>
                  <a:pt x="3519" y="2721"/>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3999" name="Rectangle 37"/>
          <p:cNvSpPr>
            <a:spLocks noChangeArrowheads="1"/>
          </p:cNvSpPr>
          <p:nvPr/>
        </p:nvSpPr>
        <p:spPr bwMode="auto">
          <a:xfrm>
            <a:off x="2161089" y="881410"/>
            <a:ext cx="5585654" cy="4319001"/>
          </a:xfrm>
          <a:prstGeom prst="rect">
            <a:avLst/>
          </a:prstGeom>
          <a:noFill/>
          <a:ln w="14288">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0" name="Freeform 38"/>
          <p:cNvSpPr/>
          <p:nvPr/>
        </p:nvSpPr>
        <p:spPr bwMode="auto">
          <a:xfrm>
            <a:off x="2675370" y="3140115"/>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1" name="Freeform 39"/>
          <p:cNvSpPr/>
          <p:nvPr/>
        </p:nvSpPr>
        <p:spPr bwMode="auto">
          <a:xfrm>
            <a:off x="2675370" y="3140115"/>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2" name="Freeform 40"/>
          <p:cNvSpPr/>
          <p:nvPr/>
        </p:nvSpPr>
        <p:spPr bwMode="auto">
          <a:xfrm>
            <a:off x="2675370" y="4584544"/>
            <a:ext cx="85713" cy="85713"/>
          </a:xfrm>
          <a:custGeom>
            <a:avLst/>
            <a:gdLst>
              <a:gd name="T0" fmla="*/ 0 w 54"/>
              <a:gd name="T1" fmla="*/ 54 h 54"/>
              <a:gd name="T2" fmla="*/ 54 w 54"/>
              <a:gd name="T3" fmla="*/ 54 h 54"/>
              <a:gd name="T4" fmla="*/ 0 w 54"/>
              <a:gd name="T5" fmla="*/ 0 h 54"/>
              <a:gd name="T6" fmla="*/ 0 w 54"/>
              <a:gd name="T7" fmla="*/ 54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54"/>
                </a:moveTo>
                <a:lnTo>
                  <a:pt x="54" y="54"/>
                </a:lnTo>
                <a:lnTo>
                  <a:pt x="0" y="0"/>
                </a:lnTo>
                <a:lnTo>
                  <a:pt x="0" y="54"/>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3" name="Freeform 41"/>
          <p:cNvSpPr/>
          <p:nvPr/>
        </p:nvSpPr>
        <p:spPr bwMode="auto">
          <a:xfrm>
            <a:off x="2675370" y="4584544"/>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4" name="Freeform 42"/>
          <p:cNvSpPr/>
          <p:nvPr/>
        </p:nvSpPr>
        <p:spPr bwMode="auto">
          <a:xfrm>
            <a:off x="2675370" y="3284559"/>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5" name="Freeform 43"/>
          <p:cNvSpPr/>
          <p:nvPr/>
        </p:nvSpPr>
        <p:spPr bwMode="auto">
          <a:xfrm>
            <a:off x="2675370" y="3284559"/>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6" name="Freeform 44"/>
          <p:cNvSpPr/>
          <p:nvPr/>
        </p:nvSpPr>
        <p:spPr bwMode="auto">
          <a:xfrm>
            <a:off x="3232506" y="4298833"/>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7" name="Freeform 45"/>
          <p:cNvSpPr/>
          <p:nvPr/>
        </p:nvSpPr>
        <p:spPr bwMode="auto">
          <a:xfrm>
            <a:off x="3232506" y="4298833"/>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8" name="Freeform 46"/>
          <p:cNvSpPr/>
          <p:nvPr/>
        </p:nvSpPr>
        <p:spPr bwMode="auto">
          <a:xfrm>
            <a:off x="3232506" y="299726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09" name="Freeform 47"/>
          <p:cNvSpPr/>
          <p:nvPr/>
        </p:nvSpPr>
        <p:spPr bwMode="auto">
          <a:xfrm>
            <a:off x="3232506" y="299726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0" name="Freeform 48"/>
          <p:cNvSpPr/>
          <p:nvPr/>
        </p:nvSpPr>
        <p:spPr bwMode="auto">
          <a:xfrm>
            <a:off x="3232506" y="357027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1" name="Freeform 49"/>
          <p:cNvSpPr/>
          <p:nvPr/>
        </p:nvSpPr>
        <p:spPr bwMode="auto">
          <a:xfrm>
            <a:off x="3232506" y="357027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2" name="Freeform 50"/>
          <p:cNvSpPr/>
          <p:nvPr/>
        </p:nvSpPr>
        <p:spPr bwMode="auto">
          <a:xfrm>
            <a:off x="3789644" y="472740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3" name="Freeform 51"/>
          <p:cNvSpPr/>
          <p:nvPr/>
        </p:nvSpPr>
        <p:spPr bwMode="auto">
          <a:xfrm>
            <a:off x="3789644" y="472740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4" name="Freeform 52"/>
          <p:cNvSpPr/>
          <p:nvPr/>
        </p:nvSpPr>
        <p:spPr bwMode="auto">
          <a:xfrm>
            <a:off x="3789644" y="3427414"/>
            <a:ext cx="85713" cy="85713"/>
          </a:xfrm>
          <a:custGeom>
            <a:avLst/>
            <a:gdLst>
              <a:gd name="T0" fmla="*/ 0 w 54"/>
              <a:gd name="T1" fmla="*/ 54 h 54"/>
              <a:gd name="T2" fmla="*/ 54 w 54"/>
              <a:gd name="T3" fmla="*/ 54 h 54"/>
              <a:gd name="T4" fmla="*/ 0 w 54"/>
              <a:gd name="T5" fmla="*/ 0 h 54"/>
              <a:gd name="T6" fmla="*/ 0 w 54"/>
              <a:gd name="T7" fmla="*/ 54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54"/>
                </a:moveTo>
                <a:lnTo>
                  <a:pt x="54" y="54"/>
                </a:lnTo>
                <a:lnTo>
                  <a:pt x="0" y="0"/>
                </a:lnTo>
                <a:lnTo>
                  <a:pt x="0" y="54"/>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5" name="Freeform 53"/>
          <p:cNvSpPr/>
          <p:nvPr/>
        </p:nvSpPr>
        <p:spPr bwMode="auto">
          <a:xfrm>
            <a:off x="3789644" y="3427414"/>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6" name="Freeform 54"/>
          <p:cNvSpPr/>
          <p:nvPr/>
        </p:nvSpPr>
        <p:spPr bwMode="auto">
          <a:xfrm>
            <a:off x="3789644" y="2568693"/>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7" name="Freeform 55"/>
          <p:cNvSpPr/>
          <p:nvPr/>
        </p:nvSpPr>
        <p:spPr bwMode="auto">
          <a:xfrm>
            <a:off x="3789644" y="2568693"/>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8" name="Freeform 56"/>
          <p:cNvSpPr/>
          <p:nvPr/>
        </p:nvSpPr>
        <p:spPr bwMode="auto">
          <a:xfrm>
            <a:off x="3789644" y="4584544"/>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19" name="Freeform 57"/>
          <p:cNvSpPr/>
          <p:nvPr/>
        </p:nvSpPr>
        <p:spPr bwMode="auto">
          <a:xfrm>
            <a:off x="3789644" y="4584544"/>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0" name="Freeform 58"/>
          <p:cNvSpPr/>
          <p:nvPr/>
        </p:nvSpPr>
        <p:spPr bwMode="auto">
          <a:xfrm>
            <a:off x="3789644" y="3284559"/>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1" name="Freeform 59"/>
          <p:cNvSpPr/>
          <p:nvPr/>
        </p:nvSpPr>
        <p:spPr bwMode="auto">
          <a:xfrm>
            <a:off x="3789644" y="3284559"/>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2" name="Freeform 60"/>
          <p:cNvSpPr/>
          <p:nvPr/>
        </p:nvSpPr>
        <p:spPr bwMode="auto">
          <a:xfrm>
            <a:off x="3789644" y="299726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3" name="Freeform 61"/>
          <p:cNvSpPr/>
          <p:nvPr/>
        </p:nvSpPr>
        <p:spPr bwMode="auto">
          <a:xfrm>
            <a:off x="3789644" y="299726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4" name="Freeform 62"/>
          <p:cNvSpPr/>
          <p:nvPr/>
        </p:nvSpPr>
        <p:spPr bwMode="auto">
          <a:xfrm>
            <a:off x="4346780" y="184013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5" name="Freeform 63"/>
          <p:cNvSpPr/>
          <p:nvPr/>
        </p:nvSpPr>
        <p:spPr bwMode="auto">
          <a:xfrm>
            <a:off x="4346780" y="184013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6" name="Freeform 64"/>
          <p:cNvSpPr/>
          <p:nvPr/>
        </p:nvSpPr>
        <p:spPr bwMode="auto">
          <a:xfrm>
            <a:off x="4346780" y="3570270"/>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7" name="Freeform 65"/>
          <p:cNvSpPr/>
          <p:nvPr/>
        </p:nvSpPr>
        <p:spPr bwMode="auto">
          <a:xfrm>
            <a:off x="4346780" y="3570270"/>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8" name="Freeform 66"/>
          <p:cNvSpPr/>
          <p:nvPr/>
        </p:nvSpPr>
        <p:spPr bwMode="auto">
          <a:xfrm>
            <a:off x="5475340" y="2425837"/>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29" name="Freeform 67"/>
          <p:cNvSpPr/>
          <p:nvPr/>
        </p:nvSpPr>
        <p:spPr bwMode="auto">
          <a:xfrm>
            <a:off x="5475340" y="2425837"/>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0" name="Freeform 68"/>
          <p:cNvSpPr/>
          <p:nvPr/>
        </p:nvSpPr>
        <p:spPr bwMode="auto">
          <a:xfrm>
            <a:off x="5475340" y="3284559"/>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1" name="Freeform 69"/>
          <p:cNvSpPr/>
          <p:nvPr/>
        </p:nvSpPr>
        <p:spPr bwMode="auto">
          <a:xfrm>
            <a:off x="5475340" y="3284559"/>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2" name="Freeform 70"/>
          <p:cNvSpPr/>
          <p:nvPr/>
        </p:nvSpPr>
        <p:spPr bwMode="auto">
          <a:xfrm>
            <a:off x="5475340" y="2425837"/>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3" name="Freeform 71"/>
          <p:cNvSpPr/>
          <p:nvPr/>
        </p:nvSpPr>
        <p:spPr bwMode="auto">
          <a:xfrm>
            <a:off x="5475340" y="2425837"/>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4" name="Freeform 72"/>
          <p:cNvSpPr/>
          <p:nvPr/>
        </p:nvSpPr>
        <p:spPr bwMode="auto">
          <a:xfrm>
            <a:off x="6032476" y="2140126"/>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5" name="Freeform 73"/>
          <p:cNvSpPr/>
          <p:nvPr/>
        </p:nvSpPr>
        <p:spPr bwMode="auto">
          <a:xfrm>
            <a:off x="6032476" y="2140126"/>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6" name="Freeform 74"/>
          <p:cNvSpPr/>
          <p:nvPr/>
        </p:nvSpPr>
        <p:spPr bwMode="auto">
          <a:xfrm>
            <a:off x="6032476" y="1697274"/>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7" name="Freeform 75"/>
          <p:cNvSpPr/>
          <p:nvPr/>
        </p:nvSpPr>
        <p:spPr bwMode="auto">
          <a:xfrm>
            <a:off x="6032476" y="1697274"/>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8" name="Freeform 76"/>
          <p:cNvSpPr/>
          <p:nvPr/>
        </p:nvSpPr>
        <p:spPr bwMode="auto">
          <a:xfrm>
            <a:off x="6032476" y="2140126"/>
            <a:ext cx="85713" cy="85713"/>
          </a:xfrm>
          <a:custGeom>
            <a:avLst/>
            <a:gdLst>
              <a:gd name="T0" fmla="*/ 0 w 54"/>
              <a:gd name="T1" fmla="*/ 0 h 54"/>
              <a:gd name="T2" fmla="*/ 54 w 54"/>
              <a:gd name="T3" fmla="*/ 54 h 54"/>
              <a:gd name="T4" fmla="*/ 0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54"/>
                </a:lnTo>
                <a:lnTo>
                  <a:pt x="0"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39" name="Freeform 77"/>
          <p:cNvSpPr/>
          <p:nvPr/>
        </p:nvSpPr>
        <p:spPr bwMode="auto">
          <a:xfrm>
            <a:off x="6032476" y="2140126"/>
            <a:ext cx="85713" cy="85713"/>
          </a:xfrm>
          <a:custGeom>
            <a:avLst/>
            <a:gdLst>
              <a:gd name="T0" fmla="*/ 0 w 54"/>
              <a:gd name="T1" fmla="*/ 0 h 54"/>
              <a:gd name="T2" fmla="*/ 54 w 54"/>
              <a:gd name="T3" fmla="*/ 0 h 54"/>
              <a:gd name="T4" fmla="*/ 54 w 54"/>
              <a:gd name="T5" fmla="*/ 54 h 54"/>
              <a:gd name="T6" fmla="*/ 0 w 54"/>
              <a:gd name="T7" fmla="*/ 0 h 54"/>
              <a:gd name="T8" fmla="*/ 0 60000 65536"/>
              <a:gd name="T9" fmla="*/ 0 60000 65536"/>
              <a:gd name="T10" fmla="*/ 0 60000 65536"/>
              <a:gd name="T11" fmla="*/ 0 60000 65536"/>
              <a:gd name="T12" fmla="*/ 0 w 54"/>
              <a:gd name="T13" fmla="*/ 0 h 54"/>
              <a:gd name="T14" fmla="*/ 54 w 54"/>
              <a:gd name="T15" fmla="*/ 54 h 54"/>
            </a:gdLst>
            <a:ahLst/>
            <a:cxnLst>
              <a:cxn ang="T8">
                <a:pos x="T0" y="T1"/>
              </a:cxn>
              <a:cxn ang="T9">
                <a:pos x="T2" y="T3"/>
              </a:cxn>
              <a:cxn ang="T10">
                <a:pos x="T4" y="T5"/>
              </a:cxn>
              <a:cxn ang="T11">
                <a:pos x="T6" y="T7"/>
              </a:cxn>
            </a:cxnLst>
            <a:rect l="T12" t="T13" r="T14" b="T15"/>
            <a:pathLst>
              <a:path w="54" h="54">
                <a:moveTo>
                  <a:pt x="0" y="0"/>
                </a:moveTo>
                <a:lnTo>
                  <a:pt x="54" y="0"/>
                </a:lnTo>
                <a:lnTo>
                  <a:pt x="54" y="54"/>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0" name="Freeform 78"/>
          <p:cNvSpPr/>
          <p:nvPr/>
        </p:nvSpPr>
        <p:spPr bwMode="auto">
          <a:xfrm>
            <a:off x="7146750" y="1409975"/>
            <a:ext cx="85713" cy="87301"/>
          </a:xfrm>
          <a:custGeom>
            <a:avLst/>
            <a:gdLst>
              <a:gd name="T0" fmla="*/ 0 w 54"/>
              <a:gd name="T1" fmla="*/ 0 h 55"/>
              <a:gd name="T2" fmla="*/ 54 w 54"/>
              <a:gd name="T3" fmla="*/ 55 h 55"/>
              <a:gd name="T4" fmla="*/ 0 w 54"/>
              <a:gd name="T5" fmla="*/ 55 h 55"/>
              <a:gd name="T6" fmla="*/ 0 w 54"/>
              <a:gd name="T7" fmla="*/ 0 h 55"/>
              <a:gd name="T8" fmla="*/ 0 60000 65536"/>
              <a:gd name="T9" fmla="*/ 0 60000 65536"/>
              <a:gd name="T10" fmla="*/ 0 60000 65536"/>
              <a:gd name="T11" fmla="*/ 0 60000 65536"/>
              <a:gd name="T12" fmla="*/ 0 w 54"/>
              <a:gd name="T13" fmla="*/ 0 h 55"/>
              <a:gd name="T14" fmla="*/ 54 w 54"/>
              <a:gd name="T15" fmla="*/ 55 h 55"/>
            </a:gdLst>
            <a:ahLst/>
            <a:cxnLst>
              <a:cxn ang="T8">
                <a:pos x="T0" y="T1"/>
              </a:cxn>
              <a:cxn ang="T9">
                <a:pos x="T2" y="T3"/>
              </a:cxn>
              <a:cxn ang="T10">
                <a:pos x="T4" y="T5"/>
              </a:cxn>
              <a:cxn ang="T11">
                <a:pos x="T6" y="T7"/>
              </a:cxn>
            </a:cxnLst>
            <a:rect l="T12" t="T13" r="T14" b="T15"/>
            <a:pathLst>
              <a:path w="54" h="55">
                <a:moveTo>
                  <a:pt x="0" y="0"/>
                </a:moveTo>
                <a:lnTo>
                  <a:pt x="54" y="55"/>
                </a:lnTo>
                <a:lnTo>
                  <a:pt x="0" y="5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1" name="Freeform 79"/>
          <p:cNvSpPr/>
          <p:nvPr/>
        </p:nvSpPr>
        <p:spPr bwMode="auto">
          <a:xfrm>
            <a:off x="7146750" y="1409975"/>
            <a:ext cx="85713" cy="87301"/>
          </a:xfrm>
          <a:custGeom>
            <a:avLst/>
            <a:gdLst>
              <a:gd name="T0" fmla="*/ 0 w 54"/>
              <a:gd name="T1" fmla="*/ 0 h 55"/>
              <a:gd name="T2" fmla="*/ 54 w 54"/>
              <a:gd name="T3" fmla="*/ 0 h 55"/>
              <a:gd name="T4" fmla="*/ 54 w 54"/>
              <a:gd name="T5" fmla="*/ 55 h 55"/>
              <a:gd name="T6" fmla="*/ 0 w 54"/>
              <a:gd name="T7" fmla="*/ 0 h 55"/>
              <a:gd name="T8" fmla="*/ 0 60000 65536"/>
              <a:gd name="T9" fmla="*/ 0 60000 65536"/>
              <a:gd name="T10" fmla="*/ 0 60000 65536"/>
              <a:gd name="T11" fmla="*/ 0 60000 65536"/>
              <a:gd name="T12" fmla="*/ 0 w 54"/>
              <a:gd name="T13" fmla="*/ 0 h 55"/>
              <a:gd name="T14" fmla="*/ 54 w 54"/>
              <a:gd name="T15" fmla="*/ 55 h 55"/>
            </a:gdLst>
            <a:ahLst/>
            <a:cxnLst>
              <a:cxn ang="T8">
                <a:pos x="T0" y="T1"/>
              </a:cxn>
              <a:cxn ang="T9">
                <a:pos x="T2" y="T3"/>
              </a:cxn>
              <a:cxn ang="T10">
                <a:pos x="T4" y="T5"/>
              </a:cxn>
              <a:cxn ang="T11">
                <a:pos x="T6" y="T7"/>
              </a:cxn>
            </a:cxnLst>
            <a:rect l="T12" t="T13" r="T14" b="T15"/>
            <a:pathLst>
              <a:path w="54" h="55">
                <a:moveTo>
                  <a:pt x="0" y="0"/>
                </a:moveTo>
                <a:lnTo>
                  <a:pt x="54" y="0"/>
                </a:lnTo>
                <a:lnTo>
                  <a:pt x="54" y="55"/>
                </a:lnTo>
                <a:lnTo>
                  <a:pt x="0" y="0"/>
                </a:lnTo>
                <a:close/>
              </a:path>
            </a:pathLst>
          </a:custGeom>
          <a:solidFill>
            <a:srgbClr val="FF0000"/>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
        <p:nvSpPr>
          <p:cNvPr id="84042" name="Line 80"/>
          <p:cNvSpPr>
            <a:spLocks noChangeShapeType="1"/>
          </p:cNvSpPr>
          <p:nvPr/>
        </p:nvSpPr>
        <p:spPr bwMode="auto">
          <a:xfrm flipV="1">
            <a:off x="4946773" y="1324261"/>
            <a:ext cx="2799970" cy="1473000"/>
          </a:xfrm>
          <a:prstGeom prst="line">
            <a:avLst/>
          </a:prstGeom>
          <a:noFill/>
          <a:ln w="14288">
            <a:solidFill>
              <a:srgbClr val="FF0000"/>
            </a:solidFill>
            <a:round/>
          </a:ln>
          <a:extLst>
            <a:ext uri="{909E8E84-426E-40DD-AFC4-6F175D3DCCD1}">
              <a14:hiddenFill xmlns:a14="http://schemas.microsoft.com/office/drawing/2010/main">
                <a:noFill/>
              </a14:hiddenFill>
            </a:ext>
          </a:extLst>
        </p:spPr>
        <p:txBody>
          <a:bodyPr/>
          <a:lstStyle/>
          <a:p>
            <a:endParaRPr lang="en-IN"/>
          </a:p>
        </p:txBody>
      </p:sp>
      <p:sp>
        <p:nvSpPr>
          <p:cNvPr id="84043" name="Line 81"/>
          <p:cNvSpPr>
            <a:spLocks noChangeShapeType="1"/>
          </p:cNvSpPr>
          <p:nvPr/>
        </p:nvSpPr>
        <p:spPr bwMode="auto">
          <a:xfrm flipV="1">
            <a:off x="2161089" y="2797261"/>
            <a:ext cx="2785684" cy="1473000"/>
          </a:xfrm>
          <a:prstGeom prst="line">
            <a:avLst/>
          </a:prstGeom>
          <a:noFill/>
          <a:ln w="14288">
            <a:solidFill>
              <a:srgbClr val="FF0000"/>
            </a:solidFill>
            <a:round/>
          </a:ln>
          <a:extLst>
            <a:ext uri="{909E8E84-426E-40DD-AFC4-6F175D3DCCD1}">
              <a14:hiddenFill xmlns:a14="http://schemas.microsoft.com/office/drawing/2010/main">
                <a:noFill/>
              </a14:hiddenFill>
            </a:ext>
          </a:extLst>
        </p:spPr>
        <p:txBody>
          <a:bodyPr/>
          <a:lstStyle/>
          <a:p>
            <a:endParaRPr lang="en-IN"/>
          </a:p>
        </p:txBody>
      </p:sp>
      <p:sp>
        <p:nvSpPr>
          <p:cNvPr id="84044" name="Line 82"/>
          <p:cNvSpPr>
            <a:spLocks noChangeShapeType="1"/>
          </p:cNvSpPr>
          <p:nvPr/>
        </p:nvSpPr>
        <p:spPr bwMode="auto">
          <a:xfrm>
            <a:off x="2161089" y="5200410"/>
            <a:ext cx="5585654" cy="1588"/>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4045" name="Line 83"/>
          <p:cNvSpPr>
            <a:spLocks noChangeShapeType="1"/>
          </p:cNvSpPr>
          <p:nvPr/>
        </p:nvSpPr>
        <p:spPr bwMode="auto">
          <a:xfrm flipV="1">
            <a:off x="2161090" y="881410"/>
            <a:ext cx="1587" cy="4319001"/>
          </a:xfrm>
          <a:prstGeom prst="line">
            <a:avLst/>
          </a:prstGeom>
          <a:noFill/>
          <a:ln w="14288">
            <a:solidFill>
              <a:srgbClr val="000000"/>
            </a:solidFill>
            <a:round/>
          </a:ln>
          <a:extLst>
            <a:ext uri="{909E8E84-426E-40DD-AFC4-6F175D3DCCD1}">
              <a14:hiddenFill xmlns:a14="http://schemas.microsoft.com/office/drawing/2010/main">
                <a:noFill/>
              </a14:hiddenFill>
            </a:ext>
          </a:extLst>
        </p:spPr>
        <p:txBody>
          <a:bodyPr/>
          <a:lstStyle/>
          <a:p>
            <a:endParaRPr lang="en-IN"/>
          </a:p>
        </p:txBody>
      </p:sp>
      <p:sp>
        <p:nvSpPr>
          <p:cNvPr id="84046" name="AutoShape 5"/>
          <p:cNvSpPr/>
          <p:nvPr/>
        </p:nvSpPr>
        <p:spPr bwMode="auto">
          <a:xfrm>
            <a:off x="2216644" y="1433785"/>
            <a:ext cx="1126972" cy="368300"/>
          </a:xfrm>
          <a:prstGeom prst="borderCallout2">
            <a:avLst>
              <a:gd name="adj1" fmla="val 30380"/>
              <a:gd name="adj2" fmla="val 106759"/>
              <a:gd name="adj3" fmla="val 30380"/>
              <a:gd name="adj4" fmla="val 106759"/>
              <a:gd name="adj5" fmla="val 262023"/>
              <a:gd name="adj6" fmla="val 161972"/>
            </a:avLst>
          </a:prstGeom>
          <a:solidFill>
            <a:srgbClr val="FFFF99"/>
          </a:solidFill>
          <a:ln w="9525">
            <a:solidFill>
              <a:schemeClr val="tx1"/>
            </a:solidFill>
            <a:miter lim="800000"/>
            <a:headEnd type="none" w="sm" len="sm"/>
            <a:tailEnd type="none" w="sm" len="sm"/>
          </a:ln>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800" b="1" i="1" dirty="0">
                <a:latin typeface="Times New Roman" panose="02020603050405020304" pitchFamily="18" charset="0"/>
              </a:rPr>
              <a:t>Residual</a:t>
            </a:r>
          </a:p>
        </p:txBody>
      </p:sp>
      <p:sp>
        <p:nvSpPr>
          <p:cNvPr id="84047" name="AutoShape 6"/>
          <p:cNvSpPr/>
          <p:nvPr/>
        </p:nvSpPr>
        <p:spPr bwMode="auto">
          <a:xfrm>
            <a:off x="5822954" y="2976625"/>
            <a:ext cx="1219035" cy="368300"/>
          </a:xfrm>
          <a:prstGeom prst="borderCallout2">
            <a:avLst>
              <a:gd name="adj1" fmla="val 30380"/>
              <a:gd name="adj2" fmla="val -6250"/>
              <a:gd name="adj3" fmla="val 30380"/>
              <a:gd name="adj4" fmla="val -6250"/>
              <a:gd name="adj5" fmla="val 32912"/>
              <a:gd name="adj6" fmla="val -113801"/>
            </a:avLst>
          </a:prstGeom>
          <a:solidFill>
            <a:srgbClr val="0B5ED7"/>
          </a:solidFill>
          <a:ln w="9525">
            <a:solidFill>
              <a:schemeClr val="tx1"/>
            </a:solidFill>
            <a:miter lim="800000"/>
            <a:headEnd type="none" w="sm" len="sm"/>
            <a:tailEnd type="none" w="sm" len="sm"/>
          </a:ln>
        </p:spPr>
        <p:txBody>
          <a:bodyPr>
            <a:spAutoFit/>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en-US" altLang="en-US" sz="1800" b="1" i="1" dirty="0">
                <a:solidFill>
                  <a:schemeClr val="bg1"/>
                </a:solidFill>
                <a:latin typeface="Times New Roman" panose="02020603050405020304" pitchFamily="18" charset="0"/>
              </a:rPr>
              <a:t>Prediction</a:t>
            </a:r>
          </a:p>
        </p:txBody>
      </p:sp>
      <p:sp>
        <p:nvSpPr>
          <p:cNvPr id="84048" name="AutoShape 8"/>
          <p:cNvSpPr/>
          <p:nvPr/>
        </p:nvSpPr>
        <p:spPr bwMode="auto">
          <a:xfrm>
            <a:off x="4070592" y="1905207"/>
            <a:ext cx="304759" cy="1142845"/>
          </a:xfrm>
          <a:prstGeom prst="leftBrace">
            <a:avLst>
              <a:gd name="adj1" fmla="val 31250"/>
              <a:gd name="adj2" fmla="val 50000"/>
            </a:avLst>
          </a:prstGeom>
          <a:noFill/>
          <a:ln w="9525">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endParaRPr lang="en-US" altLang="en-US"/>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79" y="764793"/>
            <a:ext cx="3185160" cy="635000"/>
          </a:xfrm>
          <a:prstGeom prst="rect">
            <a:avLst/>
          </a:prstGeom>
        </p:spPr>
        <p:txBody>
          <a:bodyPr vert="horz" wrap="square" lIns="0" tIns="12065" rIns="0" bIns="0" rtlCol="0">
            <a:spAutoFit/>
          </a:bodyPr>
          <a:lstStyle/>
          <a:p>
            <a:pPr marL="12700">
              <a:lnSpc>
                <a:spcPct val="100000"/>
              </a:lnSpc>
              <a:spcBef>
                <a:spcPts val="95"/>
              </a:spcBef>
            </a:pPr>
            <a:r>
              <a:rPr spc="-5" dirty="0"/>
              <a:t>Data</a:t>
            </a:r>
            <a:r>
              <a:rPr spc="-35" dirty="0"/>
              <a:t> </a:t>
            </a:r>
            <a:r>
              <a:rPr spc="-5" dirty="0"/>
              <a:t>:</a:t>
            </a:r>
            <a:r>
              <a:rPr spc="-20" dirty="0"/>
              <a:t> </a:t>
            </a:r>
            <a:r>
              <a:rPr spc="-5" dirty="0"/>
              <a:t>Example</a:t>
            </a:r>
          </a:p>
        </p:txBody>
      </p:sp>
      <p:sp>
        <p:nvSpPr>
          <p:cNvPr id="3" name="object 3"/>
          <p:cNvSpPr txBox="1"/>
          <p:nvPr/>
        </p:nvSpPr>
        <p:spPr>
          <a:xfrm>
            <a:off x="562152" y="3559391"/>
            <a:ext cx="8270875" cy="1952625"/>
          </a:xfrm>
          <a:prstGeom prst="rect">
            <a:avLst/>
          </a:prstGeom>
        </p:spPr>
        <p:txBody>
          <a:bodyPr vert="horz" wrap="square" lIns="0" tIns="74930" rIns="0" bIns="0" rtlCol="0">
            <a:spAutoFit/>
          </a:bodyPr>
          <a:lstStyle/>
          <a:p>
            <a:pPr marL="12700">
              <a:lnSpc>
                <a:spcPct val="100000"/>
              </a:lnSpc>
              <a:spcBef>
                <a:spcPts val="590"/>
              </a:spcBef>
            </a:pPr>
            <a:r>
              <a:rPr sz="2000" b="1" dirty="0">
                <a:latin typeface="Times New Roman" panose="02020603050405020304"/>
                <a:cs typeface="Times New Roman" panose="02020603050405020304"/>
              </a:rPr>
              <a:t>Note:</a:t>
            </a:r>
            <a:endParaRPr sz="2000">
              <a:latin typeface="Times New Roman" panose="02020603050405020304"/>
              <a:cs typeface="Times New Roman" panose="02020603050405020304"/>
            </a:endParaRPr>
          </a:p>
          <a:p>
            <a:pPr marL="629920" indent="-342900">
              <a:lnSpc>
                <a:spcPct val="100000"/>
              </a:lnSpc>
              <a:spcBef>
                <a:spcPts val="420"/>
              </a:spcBef>
              <a:buClr>
                <a:srgbClr val="0AD0D9"/>
              </a:buClr>
              <a:buSzPct val="94000"/>
              <a:buFont typeface="Segoe UI Symbol" panose="020B0502040204020203"/>
              <a:buChar char="⚫"/>
              <a:tabLst>
                <a:tab pos="629285" algn="l"/>
                <a:tab pos="629920" algn="l"/>
              </a:tabLst>
            </a:pPr>
            <a:r>
              <a:rPr sz="1700" dirty="0">
                <a:latin typeface="Times New Roman" panose="02020603050405020304"/>
                <a:cs typeface="Times New Roman" panose="02020603050405020304"/>
              </a:rPr>
              <a:t>A</a:t>
            </a:r>
            <a:r>
              <a:rPr sz="1700" spc="-100" dirty="0">
                <a:latin typeface="Times New Roman" panose="02020603050405020304"/>
                <a:cs typeface="Times New Roman" panose="02020603050405020304"/>
              </a:rPr>
              <a:t> </a:t>
            </a:r>
            <a:r>
              <a:rPr sz="1700" dirty="0">
                <a:latin typeface="Times New Roman" panose="02020603050405020304"/>
                <a:cs typeface="Times New Roman" panose="02020603050405020304"/>
              </a:rPr>
              <a:t>data</a:t>
            </a:r>
            <a:r>
              <a:rPr sz="1700" spc="-25" dirty="0">
                <a:latin typeface="Times New Roman" panose="02020603050405020304"/>
                <a:cs typeface="Times New Roman" panose="02020603050405020304"/>
              </a:rPr>
              <a:t> </a:t>
            </a:r>
            <a:r>
              <a:rPr sz="1700" dirty="0">
                <a:latin typeface="Times New Roman" panose="02020603050405020304"/>
                <a:cs typeface="Times New Roman" panose="02020603050405020304"/>
              </a:rPr>
              <a:t>set</a:t>
            </a:r>
            <a:r>
              <a:rPr sz="1700" spc="-5" dirty="0">
                <a:latin typeface="Times New Roman" panose="02020603050405020304"/>
                <a:cs typeface="Times New Roman" panose="02020603050405020304"/>
              </a:rPr>
              <a:t> is</a:t>
            </a:r>
            <a:r>
              <a:rPr sz="1700" dirty="0">
                <a:latin typeface="Times New Roman" panose="02020603050405020304"/>
                <a:cs typeface="Times New Roman" panose="02020603050405020304"/>
              </a:rPr>
              <a:t> composed</a:t>
            </a:r>
            <a:r>
              <a:rPr sz="1700" spc="-10" dirty="0">
                <a:latin typeface="Times New Roman" panose="02020603050405020304"/>
                <a:cs typeface="Times New Roman" panose="02020603050405020304"/>
              </a:rPr>
              <a:t> </a:t>
            </a:r>
            <a:r>
              <a:rPr sz="1700" dirty="0">
                <a:latin typeface="Times New Roman" panose="02020603050405020304"/>
                <a:cs typeface="Times New Roman" panose="02020603050405020304"/>
              </a:rPr>
              <a:t>of</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information</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from</a:t>
            </a:r>
            <a:r>
              <a:rPr sz="1700" dirty="0">
                <a:latin typeface="Times New Roman" panose="02020603050405020304"/>
                <a:cs typeface="Times New Roman" panose="02020603050405020304"/>
              </a:rPr>
              <a:t> a</a:t>
            </a:r>
            <a:r>
              <a:rPr sz="1700" spc="-20" dirty="0">
                <a:latin typeface="Times New Roman" panose="02020603050405020304"/>
                <a:cs typeface="Times New Roman" panose="02020603050405020304"/>
              </a:rPr>
              <a:t> </a:t>
            </a:r>
            <a:r>
              <a:rPr sz="1700" dirty="0">
                <a:latin typeface="Times New Roman" panose="02020603050405020304"/>
                <a:cs typeface="Times New Roman" panose="02020603050405020304"/>
              </a:rPr>
              <a:t>set</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of</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units.</a:t>
            </a:r>
            <a:endParaRPr sz="1700">
              <a:latin typeface="Times New Roman" panose="02020603050405020304"/>
              <a:cs typeface="Times New Roman" panose="02020603050405020304"/>
            </a:endParaRPr>
          </a:p>
          <a:p>
            <a:pPr>
              <a:lnSpc>
                <a:spcPct val="100000"/>
              </a:lnSpc>
              <a:spcBef>
                <a:spcPts val="10"/>
              </a:spcBef>
              <a:buClr>
                <a:srgbClr val="0AD0D9"/>
              </a:buClr>
              <a:buFont typeface="Segoe UI Symbol" panose="020B0502040204020203"/>
              <a:buChar char="⚫"/>
            </a:pPr>
            <a:endParaRPr sz="1600">
              <a:latin typeface="Times New Roman" panose="02020603050405020304"/>
              <a:cs typeface="Times New Roman" panose="02020603050405020304"/>
            </a:endParaRPr>
          </a:p>
          <a:p>
            <a:pPr marL="629920" indent="-342900">
              <a:lnSpc>
                <a:spcPct val="100000"/>
              </a:lnSpc>
              <a:buClr>
                <a:srgbClr val="0AD0D9"/>
              </a:buClr>
              <a:buSzPct val="94000"/>
              <a:buFont typeface="Segoe UI Symbol" panose="020B0502040204020203"/>
              <a:buChar char="⚫"/>
              <a:tabLst>
                <a:tab pos="629285" algn="l"/>
                <a:tab pos="629920" algn="l"/>
              </a:tabLst>
            </a:pPr>
            <a:r>
              <a:rPr sz="1700" spc="-5" dirty="0">
                <a:latin typeface="Times New Roman" panose="02020603050405020304"/>
                <a:cs typeface="Times New Roman" panose="02020603050405020304"/>
              </a:rPr>
              <a:t>Information</a:t>
            </a:r>
            <a:r>
              <a:rPr sz="17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from</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5" dirty="0">
                <a:latin typeface="Times New Roman" panose="02020603050405020304"/>
                <a:cs typeface="Times New Roman" panose="02020603050405020304"/>
              </a:rPr>
              <a:t> unit</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is</a:t>
            </a:r>
            <a:r>
              <a:rPr sz="1700" spc="5" dirty="0">
                <a:latin typeface="Times New Roman" panose="02020603050405020304"/>
                <a:cs typeface="Times New Roman" panose="02020603050405020304"/>
              </a:rPr>
              <a:t> </a:t>
            </a:r>
            <a:r>
              <a:rPr sz="1700" dirty="0">
                <a:latin typeface="Times New Roman" panose="02020603050405020304"/>
                <a:cs typeface="Times New Roman" panose="02020603050405020304"/>
              </a:rPr>
              <a:t>known</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as an</a:t>
            </a:r>
            <a:r>
              <a:rPr sz="1700" spc="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observation.</a:t>
            </a:r>
            <a:endParaRPr sz="1700">
              <a:latin typeface="Times New Roman" panose="02020603050405020304"/>
              <a:cs typeface="Times New Roman" panose="02020603050405020304"/>
            </a:endParaRPr>
          </a:p>
          <a:p>
            <a:pPr>
              <a:lnSpc>
                <a:spcPct val="100000"/>
              </a:lnSpc>
              <a:spcBef>
                <a:spcPts val="5"/>
              </a:spcBef>
              <a:buClr>
                <a:srgbClr val="0AD0D9"/>
              </a:buClr>
              <a:buFont typeface="Segoe UI Symbol" panose="020B0502040204020203"/>
              <a:buChar char="⚫"/>
            </a:pPr>
            <a:endParaRPr sz="1600">
              <a:latin typeface="Times New Roman" panose="02020603050405020304"/>
              <a:cs typeface="Times New Roman" panose="02020603050405020304"/>
            </a:endParaRPr>
          </a:p>
          <a:p>
            <a:pPr marL="629920" marR="5080" indent="-342900">
              <a:lnSpc>
                <a:spcPct val="100000"/>
              </a:lnSpc>
              <a:buClr>
                <a:srgbClr val="0AD0D9"/>
              </a:buClr>
              <a:buSzPct val="94000"/>
              <a:buFont typeface="Segoe UI Symbol" panose="020B0502040204020203"/>
              <a:buChar char="⚫"/>
              <a:tabLst>
                <a:tab pos="629285" algn="l"/>
                <a:tab pos="629920" algn="l"/>
              </a:tabLst>
            </a:pPr>
            <a:r>
              <a:rPr sz="1700" dirty="0">
                <a:latin typeface="Times New Roman" panose="02020603050405020304"/>
                <a:cs typeface="Times New Roman" panose="02020603050405020304"/>
              </a:rPr>
              <a:t>An</a:t>
            </a:r>
            <a:r>
              <a:rPr sz="1700" spc="21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observation</a:t>
            </a:r>
            <a:r>
              <a:rPr sz="1700" spc="22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consists</a:t>
            </a:r>
            <a:r>
              <a:rPr sz="1700" spc="225" dirty="0">
                <a:latin typeface="Times New Roman" panose="02020603050405020304"/>
                <a:cs typeface="Times New Roman" panose="02020603050405020304"/>
              </a:rPr>
              <a:t> </a:t>
            </a:r>
            <a:r>
              <a:rPr sz="1700" dirty="0">
                <a:latin typeface="Times New Roman" panose="02020603050405020304"/>
                <a:cs typeface="Times New Roman" panose="02020603050405020304"/>
              </a:rPr>
              <a:t>of</a:t>
            </a:r>
            <a:r>
              <a:rPr sz="1700" spc="220" dirty="0">
                <a:latin typeface="Times New Roman" panose="02020603050405020304"/>
                <a:cs typeface="Times New Roman" panose="02020603050405020304"/>
              </a:rPr>
              <a:t> </a:t>
            </a:r>
            <a:r>
              <a:rPr sz="1700" dirty="0">
                <a:latin typeface="Times New Roman" panose="02020603050405020304"/>
                <a:cs typeface="Times New Roman" panose="02020603050405020304"/>
              </a:rPr>
              <a:t>one</a:t>
            </a:r>
            <a:r>
              <a:rPr sz="1700" spc="225" dirty="0">
                <a:latin typeface="Times New Roman" panose="02020603050405020304"/>
                <a:cs typeface="Times New Roman" panose="02020603050405020304"/>
              </a:rPr>
              <a:t> </a:t>
            </a:r>
            <a:r>
              <a:rPr sz="1700" dirty="0">
                <a:latin typeface="Times New Roman" panose="02020603050405020304"/>
                <a:cs typeface="Times New Roman" panose="02020603050405020304"/>
              </a:rPr>
              <a:t>or</a:t>
            </a:r>
            <a:r>
              <a:rPr sz="1700" spc="215" dirty="0">
                <a:latin typeface="Times New Roman" panose="02020603050405020304"/>
                <a:cs typeface="Times New Roman" panose="02020603050405020304"/>
              </a:rPr>
              <a:t> </a:t>
            </a:r>
            <a:r>
              <a:rPr sz="1700" dirty="0">
                <a:latin typeface="Times New Roman" panose="02020603050405020304"/>
                <a:cs typeface="Times New Roman" panose="02020603050405020304"/>
              </a:rPr>
              <a:t>more</a:t>
            </a:r>
            <a:r>
              <a:rPr sz="1700" spc="22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pieces</a:t>
            </a:r>
            <a:r>
              <a:rPr sz="1700" spc="225"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of</a:t>
            </a:r>
            <a:r>
              <a:rPr sz="1700" spc="22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information</a:t>
            </a:r>
            <a:r>
              <a:rPr sz="1700" spc="22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about</a:t>
            </a:r>
            <a:r>
              <a:rPr sz="1700" spc="210" dirty="0">
                <a:latin typeface="Times New Roman" panose="02020603050405020304"/>
                <a:cs typeface="Times New Roman" panose="02020603050405020304"/>
              </a:rPr>
              <a:t> </a:t>
            </a:r>
            <a:r>
              <a:rPr sz="1700" dirty="0">
                <a:latin typeface="Times New Roman" panose="02020603050405020304"/>
                <a:cs typeface="Times New Roman" panose="02020603050405020304"/>
              </a:rPr>
              <a:t>a</a:t>
            </a:r>
            <a:r>
              <a:rPr sz="1700" spc="229" dirty="0">
                <a:latin typeface="Times New Roman" panose="02020603050405020304"/>
                <a:cs typeface="Times New Roman" panose="02020603050405020304"/>
              </a:rPr>
              <a:t> </a:t>
            </a:r>
            <a:r>
              <a:rPr sz="1700" spc="-10" dirty="0">
                <a:latin typeface="Times New Roman" panose="02020603050405020304"/>
                <a:cs typeface="Times New Roman" panose="02020603050405020304"/>
              </a:rPr>
              <a:t>unit;</a:t>
            </a:r>
            <a:r>
              <a:rPr sz="1700" spc="220" dirty="0">
                <a:latin typeface="Times New Roman" panose="02020603050405020304"/>
                <a:cs typeface="Times New Roman" panose="02020603050405020304"/>
              </a:rPr>
              <a:t> </a:t>
            </a:r>
            <a:r>
              <a:rPr sz="1700" dirty="0">
                <a:latin typeface="Times New Roman" panose="02020603050405020304"/>
                <a:cs typeface="Times New Roman" panose="02020603050405020304"/>
              </a:rPr>
              <a:t>these</a:t>
            </a:r>
            <a:r>
              <a:rPr sz="1700" spc="220" dirty="0">
                <a:latin typeface="Times New Roman" panose="02020603050405020304"/>
                <a:cs typeface="Times New Roman" panose="02020603050405020304"/>
              </a:rPr>
              <a:t> </a:t>
            </a:r>
            <a:r>
              <a:rPr sz="1700" dirty="0">
                <a:latin typeface="Times New Roman" panose="02020603050405020304"/>
                <a:cs typeface="Times New Roman" panose="02020603050405020304"/>
              </a:rPr>
              <a:t>are </a:t>
            </a:r>
            <a:r>
              <a:rPr sz="1700" spc="-409"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called</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variables.</a:t>
            </a:r>
            <a:endParaRPr sz="1700">
              <a:latin typeface="Times New Roman" panose="02020603050405020304"/>
              <a:cs typeface="Times New Roman" panose="02020603050405020304"/>
            </a:endParaRPr>
          </a:p>
        </p:txBody>
      </p:sp>
      <p:graphicFrame>
        <p:nvGraphicFramePr>
          <p:cNvPr id="4" name="object 4"/>
          <p:cNvGraphicFramePr>
            <a:graphicFrameLocks noGrp="1"/>
          </p:cNvGraphicFramePr>
          <p:nvPr/>
        </p:nvGraphicFramePr>
        <p:xfrm>
          <a:off x="1343786" y="1883282"/>
          <a:ext cx="5868668" cy="1319527"/>
        </p:xfrm>
        <a:graphic>
          <a:graphicData uri="http://schemas.openxmlformats.org/drawingml/2006/table">
            <a:tbl>
              <a:tblPr firstRow="1" bandRow="1">
                <a:tableStyleId>{2D5ABB26-0587-4C30-8999-92F81FD0307C}</a:tableStyleId>
              </a:tblPr>
              <a:tblGrid>
                <a:gridCol w="1173480">
                  <a:extLst>
                    <a:ext uri="{9D8B030D-6E8A-4147-A177-3AD203B41FA5}">
                      <a16:colId xmlns:a16="http://schemas.microsoft.com/office/drawing/2014/main" xmlns="" val="20000"/>
                    </a:ext>
                  </a:extLst>
                </a:gridCol>
                <a:gridCol w="1173480">
                  <a:extLst>
                    <a:ext uri="{9D8B030D-6E8A-4147-A177-3AD203B41FA5}">
                      <a16:colId xmlns:a16="http://schemas.microsoft.com/office/drawing/2014/main" xmlns="" val="20001"/>
                    </a:ext>
                  </a:extLst>
                </a:gridCol>
                <a:gridCol w="1173480">
                  <a:extLst>
                    <a:ext uri="{9D8B030D-6E8A-4147-A177-3AD203B41FA5}">
                      <a16:colId xmlns:a16="http://schemas.microsoft.com/office/drawing/2014/main" xmlns="" val="20002"/>
                    </a:ext>
                  </a:extLst>
                </a:gridCol>
                <a:gridCol w="1174114">
                  <a:extLst>
                    <a:ext uri="{9D8B030D-6E8A-4147-A177-3AD203B41FA5}">
                      <a16:colId xmlns:a16="http://schemas.microsoft.com/office/drawing/2014/main" xmlns="" val="20003"/>
                    </a:ext>
                  </a:extLst>
                </a:gridCol>
                <a:gridCol w="1174114">
                  <a:extLst>
                    <a:ext uri="{9D8B030D-6E8A-4147-A177-3AD203B41FA5}">
                      <a16:colId xmlns:a16="http://schemas.microsoft.com/office/drawing/2014/main" xmlns="" val="20004"/>
                    </a:ext>
                  </a:extLst>
                </a:gridCol>
              </a:tblGrid>
              <a:tr h="263905">
                <a:tc>
                  <a:txBody>
                    <a:bodyPr/>
                    <a:lstStyle/>
                    <a:p>
                      <a:pPr algn="ctr">
                        <a:lnSpc>
                          <a:spcPts val="1920"/>
                        </a:lnSpc>
                        <a:spcBef>
                          <a:spcPts val="60"/>
                        </a:spcBef>
                      </a:pPr>
                      <a:r>
                        <a:rPr sz="1600" b="1" spc="-10" dirty="0">
                          <a:solidFill>
                            <a:srgbClr val="FFFFFF"/>
                          </a:solidFill>
                          <a:latin typeface="Constantia" panose="02030602050306030303"/>
                          <a:cs typeface="Constantia" panose="02030602050306030303"/>
                        </a:rPr>
                        <a:t>Viewer#</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ts val="1920"/>
                        </a:lnSpc>
                        <a:spcBef>
                          <a:spcPts val="60"/>
                        </a:spcBef>
                      </a:pPr>
                      <a:r>
                        <a:rPr sz="1600" b="1" spc="-20" dirty="0">
                          <a:solidFill>
                            <a:srgbClr val="FFFFFF"/>
                          </a:solidFill>
                          <a:latin typeface="Constantia" panose="02030602050306030303"/>
                          <a:cs typeface="Constantia" panose="02030602050306030303"/>
                        </a:rPr>
                        <a:t>Age</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ts val="1920"/>
                        </a:lnSpc>
                        <a:spcBef>
                          <a:spcPts val="60"/>
                        </a:spcBef>
                      </a:pPr>
                      <a:r>
                        <a:rPr sz="1600" b="1" spc="-10" dirty="0">
                          <a:solidFill>
                            <a:srgbClr val="FFFFFF"/>
                          </a:solidFill>
                          <a:latin typeface="Constantia" panose="02030602050306030303"/>
                          <a:cs typeface="Constantia" panose="02030602050306030303"/>
                        </a:rPr>
                        <a:t>Sex</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ts val="1920"/>
                        </a:lnSpc>
                        <a:spcBef>
                          <a:spcPts val="60"/>
                        </a:spcBef>
                      </a:pPr>
                      <a:r>
                        <a:rPr sz="1600" b="1" spc="-15" dirty="0">
                          <a:solidFill>
                            <a:srgbClr val="FFFFFF"/>
                          </a:solidFill>
                          <a:latin typeface="Constantia" panose="02030602050306030303"/>
                          <a:cs typeface="Constantia" panose="02030602050306030303"/>
                        </a:rPr>
                        <a:t>Happy</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ts val="1920"/>
                        </a:lnSpc>
                        <a:spcBef>
                          <a:spcPts val="60"/>
                        </a:spcBef>
                      </a:pPr>
                      <a:r>
                        <a:rPr sz="1600" b="1" spc="-5" dirty="0">
                          <a:solidFill>
                            <a:srgbClr val="FFFFFF"/>
                          </a:solidFill>
                          <a:latin typeface="Constantia" panose="02030602050306030303"/>
                          <a:cs typeface="Constantia" panose="02030602050306030303"/>
                        </a:rPr>
                        <a:t>TVHours</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extLst>
                  <a:ext uri="{0D108BD9-81ED-4DB2-BD59-A6C34878D82A}">
                    <a16:rowId xmlns:a16="http://schemas.microsoft.com/office/drawing/2014/main" xmlns="" val="10000"/>
                  </a:ext>
                </a:extLst>
              </a:tr>
              <a:tr h="263906">
                <a:tc>
                  <a:txBody>
                    <a:bodyPr/>
                    <a:lstStyle/>
                    <a:p>
                      <a:pPr algn="ctr">
                        <a:lnSpc>
                          <a:spcPts val="1920"/>
                        </a:lnSpc>
                        <a:spcBef>
                          <a:spcPts val="60"/>
                        </a:spcBef>
                      </a:pPr>
                      <a:r>
                        <a:rPr sz="1600" b="1" dirty="0">
                          <a:solidFill>
                            <a:srgbClr val="FFFFFF"/>
                          </a:solidFill>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9D9D9"/>
                    </a:solidFill>
                  </a:tcPr>
                </a:tc>
                <a:tc>
                  <a:txBody>
                    <a:bodyPr/>
                    <a:lstStyle/>
                    <a:p>
                      <a:pPr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a:txBody>
                    <a:bodyPr/>
                    <a:lstStyle/>
                    <a:p>
                      <a:pPr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a:txBody>
                    <a:bodyPr/>
                    <a:lstStyle/>
                    <a:p>
                      <a:pPr marL="1270"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tc>
                  <a:txBody>
                    <a:bodyPr/>
                    <a:lstStyle/>
                    <a:p>
                      <a:pPr marL="1270"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CD4EA"/>
                    </a:solidFill>
                  </a:tcPr>
                </a:tc>
                <a:extLst>
                  <a:ext uri="{0D108BD9-81ED-4DB2-BD59-A6C34878D82A}">
                    <a16:rowId xmlns:a16="http://schemas.microsoft.com/office/drawing/2014/main" xmlns="" val="10001"/>
                  </a:ext>
                </a:extLst>
              </a:tr>
              <a:tr h="263905">
                <a:tc>
                  <a:txBody>
                    <a:bodyPr/>
                    <a:lstStyle/>
                    <a:p>
                      <a:pPr algn="ctr">
                        <a:lnSpc>
                          <a:spcPts val="1920"/>
                        </a:lnSpc>
                        <a:spcBef>
                          <a:spcPts val="60"/>
                        </a:spcBef>
                      </a:pPr>
                      <a:r>
                        <a:rPr sz="1600" b="1" dirty="0">
                          <a:solidFill>
                            <a:srgbClr val="FFFFFF"/>
                          </a:solidFill>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marL="1270"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marL="1270" algn="ctr">
                        <a:lnSpc>
                          <a:spcPts val="1920"/>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extLst>
                  <a:ext uri="{0D108BD9-81ED-4DB2-BD59-A6C34878D82A}">
                    <a16:rowId xmlns:a16="http://schemas.microsoft.com/office/drawing/2014/main" xmlns="" val="10002"/>
                  </a:ext>
                </a:extLst>
              </a:tr>
              <a:tr h="263906">
                <a:tc>
                  <a:txBody>
                    <a:bodyPr/>
                    <a:lstStyle/>
                    <a:p>
                      <a:pPr algn="ctr">
                        <a:lnSpc>
                          <a:spcPts val="1915"/>
                        </a:lnSpc>
                        <a:spcBef>
                          <a:spcPts val="60"/>
                        </a:spcBef>
                      </a:pPr>
                      <a:r>
                        <a:rPr sz="1600" b="1" spc="-20" dirty="0">
                          <a:latin typeface="Constantia" panose="02030602050306030303"/>
                          <a:cs typeface="Constantia" panose="02030602050306030303"/>
                        </a:rPr>
                        <a:t>55</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gn="ctr">
                        <a:lnSpc>
                          <a:spcPts val="1915"/>
                        </a:lnSpc>
                        <a:spcBef>
                          <a:spcPts val="60"/>
                        </a:spcBef>
                      </a:pPr>
                      <a:r>
                        <a:rPr sz="1600" dirty="0">
                          <a:latin typeface="Constantia" panose="02030602050306030303"/>
                          <a:cs typeface="Constantia" panose="02030602050306030303"/>
                        </a:rPr>
                        <a:t>34</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a:txBody>
                    <a:bodyPr/>
                    <a:lstStyle/>
                    <a:p>
                      <a:pPr algn="ctr">
                        <a:lnSpc>
                          <a:spcPts val="1915"/>
                        </a:lnSpc>
                        <a:spcBef>
                          <a:spcPts val="60"/>
                        </a:spcBef>
                      </a:pPr>
                      <a:r>
                        <a:rPr sz="1600" dirty="0">
                          <a:latin typeface="Constantia" panose="02030602050306030303"/>
                          <a:cs typeface="Constantia" panose="02030602050306030303"/>
                        </a:rPr>
                        <a:t>F</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a:txBody>
                    <a:bodyPr/>
                    <a:lstStyle/>
                    <a:p>
                      <a:pPr marL="1270" algn="ctr">
                        <a:lnSpc>
                          <a:spcPts val="1915"/>
                        </a:lnSpc>
                        <a:spcBef>
                          <a:spcPts val="60"/>
                        </a:spcBef>
                      </a:pPr>
                      <a:r>
                        <a:rPr sz="1600" spc="-10" dirty="0">
                          <a:latin typeface="Constantia" panose="02030602050306030303"/>
                          <a:cs typeface="Constantia" panose="02030602050306030303"/>
                        </a:rPr>
                        <a:t>VH</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tc>
                  <a:txBody>
                    <a:bodyPr/>
                    <a:lstStyle/>
                    <a:p>
                      <a:pPr marL="635" algn="ctr">
                        <a:lnSpc>
                          <a:spcPts val="1915"/>
                        </a:lnSpc>
                        <a:spcBef>
                          <a:spcPts val="60"/>
                        </a:spcBef>
                      </a:pPr>
                      <a:r>
                        <a:rPr sz="1600" dirty="0">
                          <a:latin typeface="Constantia" panose="02030602050306030303"/>
                          <a:cs typeface="Constantia" panose="02030602050306030303"/>
                        </a:rPr>
                        <a:t>5</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CCD4EA"/>
                    </a:solidFill>
                  </a:tcPr>
                </a:tc>
                <a:extLst>
                  <a:ext uri="{0D108BD9-81ED-4DB2-BD59-A6C34878D82A}">
                    <a16:rowId xmlns:a16="http://schemas.microsoft.com/office/drawing/2014/main" xmlns="" val="10003"/>
                  </a:ext>
                </a:extLst>
              </a:tr>
              <a:tr h="263905">
                <a:tc>
                  <a:txBody>
                    <a:bodyPr/>
                    <a:lstStyle/>
                    <a:p>
                      <a:pPr algn="ctr">
                        <a:lnSpc>
                          <a:spcPts val="1915"/>
                        </a:lnSpc>
                        <a:spcBef>
                          <a:spcPts val="60"/>
                        </a:spcBef>
                      </a:pPr>
                      <a:r>
                        <a:rPr sz="1600" b="1" dirty="0">
                          <a:solidFill>
                            <a:srgbClr val="FFFFFF"/>
                          </a:solidFill>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9D9D9"/>
                    </a:solidFill>
                  </a:tcPr>
                </a:tc>
                <a:tc>
                  <a:txBody>
                    <a:bodyPr/>
                    <a:lstStyle/>
                    <a:p>
                      <a:pPr algn="ctr">
                        <a:lnSpc>
                          <a:spcPts val="1915"/>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algn="ctr">
                        <a:lnSpc>
                          <a:spcPts val="1915"/>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marL="1270" algn="ctr">
                        <a:lnSpc>
                          <a:spcPts val="1915"/>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tc>
                  <a:txBody>
                    <a:bodyPr/>
                    <a:lstStyle/>
                    <a:p>
                      <a:pPr marL="1270" algn="ctr">
                        <a:lnSpc>
                          <a:spcPts val="1915"/>
                        </a:lnSpc>
                        <a:spcBef>
                          <a:spcPts val="60"/>
                        </a:spcBef>
                      </a:pPr>
                      <a:r>
                        <a:rPr sz="1600" dirty="0">
                          <a:latin typeface="Constantia" panose="02030602050306030303"/>
                          <a:cs typeface="Constantia" panose="02030602050306030303"/>
                        </a:rPr>
                        <a:t>…</a:t>
                      </a:r>
                      <a:endParaRPr sz="1600">
                        <a:latin typeface="Constantia" panose="02030602050306030303"/>
                        <a:cs typeface="Constantia" panose="02030602050306030303"/>
                      </a:endParaRPr>
                    </a:p>
                  </a:txBody>
                  <a:tcPr marL="0" marR="0" marT="762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7EBF5"/>
                    </a:solidFill>
                  </a:tcPr>
                </a:tc>
                <a:extLst>
                  <a:ext uri="{0D108BD9-81ED-4DB2-BD59-A6C34878D82A}">
                    <a16:rowId xmlns:a16="http://schemas.microsoft.com/office/drawing/2014/main" xmlns="" val="10004"/>
                  </a:ext>
                </a:extLst>
              </a:tr>
            </a:tbl>
          </a:graphicData>
        </a:graphic>
      </p:graphicFrame>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3" y="1752600"/>
                <a:ext cx="8561549" cy="4784165"/>
              </a:xfrm>
            </p:spPr>
            <p:txBody>
              <a:bodyPr>
                <a:normAutofit lnSpcReduction="10000"/>
              </a:bodyPr>
              <a:lstStyle/>
              <a:p>
                <a:r>
                  <a:rPr lang="en-US" sz="1800" dirty="0">
                    <a:latin typeface="Times New Roman" panose="02020603050405020304" pitchFamily="18" charset="0"/>
                    <a:cs typeface="Times New Roman" panose="02020603050405020304" pitchFamily="18" charset="0"/>
                  </a:rPr>
                  <a:t>The </a:t>
                </a:r>
                <a:r>
                  <a:rPr lang="en-US" sz="1800" dirty="0">
                    <a:solidFill>
                      <a:srgbClr val="0B5ED7"/>
                    </a:solidFill>
                    <a:latin typeface="Times New Roman" panose="02020603050405020304" pitchFamily="18" charset="0"/>
                    <a:cs typeface="Times New Roman" panose="02020603050405020304" pitchFamily="18" charset="0"/>
                  </a:rPr>
                  <a:t>residual</a:t>
                </a:r>
                <a:r>
                  <a:rPr lang="en-US" sz="1800" dirty="0">
                    <a:latin typeface="Times New Roman" panose="02020603050405020304" pitchFamily="18" charset="0"/>
                    <a:cs typeface="Times New Roman" panose="02020603050405020304" pitchFamily="18" charset="0"/>
                  </a:rPr>
                  <a:t> </a:t>
                </a:r>
                <a:r>
                  <a:rPr lang="en-US" sz="1800" dirty="0">
                    <a:solidFill>
                      <a:srgbClr val="0B5ED7"/>
                    </a:solidFill>
                    <a:latin typeface="Times New Roman" panose="02020603050405020304" pitchFamily="18" charset="0"/>
                    <a:cs typeface="Times New Roman" panose="02020603050405020304" pitchFamily="18" charset="0"/>
                  </a:rPr>
                  <a:t>sum of squares </a:t>
                </a:r>
                <a:r>
                  <a:rPr lang="en-US" sz="1800" dirty="0">
                    <a:latin typeface="Times New Roman" panose="02020603050405020304" pitchFamily="18" charset="0"/>
                    <a:cs typeface="Times New Roman" panose="02020603050405020304" pitchFamily="18" charset="0"/>
                  </a:rPr>
                  <a:t>is often called </a:t>
                </a:r>
                <a:r>
                  <a:rPr lang="en-US" sz="1800" b="1" dirty="0">
                    <a:solidFill>
                      <a:srgbClr val="A50021"/>
                    </a:solidFill>
                    <a:latin typeface="Times New Roman" panose="02020603050405020304" pitchFamily="18" charset="0"/>
                    <a:cs typeface="Times New Roman" panose="02020603050405020304" pitchFamily="18" charset="0"/>
                  </a:rPr>
                  <a:t>the sum of squares of the errors </a:t>
                </a:r>
                <a:r>
                  <a:rPr lang="en-US" sz="1800" dirty="0">
                    <a:latin typeface="Times New Roman" panose="02020603050405020304" pitchFamily="18" charset="0"/>
                    <a:cs typeface="Times New Roman" panose="02020603050405020304" pitchFamily="18" charset="0"/>
                  </a:rPr>
                  <a:t>about the fitted line and is denoted as SSE</a:t>
                </a:r>
              </a:p>
              <a:p>
                <a:pPr lvl="8"/>
                <a:endParaRPr lang="en-US" sz="500"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ea typeface="Tahoma" panose="020B0604030504040204" pitchFamily="34" charset="0"/>
                    <a:cs typeface="Times New Roman" panose="02020603050405020304" pitchFamily="18" charset="0"/>
                  </a:rPr>
                  <a:t>SSE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𝑖</m:t>
                            </m:r>
                          </m:sub>
                          <m:sup>
                            <m:r>
                              <a:rPr lang="en-US" i="1">
                                <a:latin typeface="Cambria Math" panose="02040503050406030204" pitchFamily="18" charset="0"/>
                              </a:rPr>
                              <m:t>2</m:t>
                            </m:r>
                          </m:sup>
                        </m:sSubSup>
                      </m:e>
                    </m:nary>
                  </m:oMath>
                </a14:m>
                <a:r>
                  <a:rPr lang="en-US" dirty="0">
                    <a:latin typeface="Times New Roman" panose="02020603050405020304" pitchFamily="18" charset="0"/>
                    <a:ea typeface="Tahoma" panose="020B0604030504040204" pitchFamily="34" charset="0"/>
                    <a:cs typeface="Times New Roman" panose="02020603050405020304" pitchFamily="18" charset="0"/>
                  </a:rPr>
                  <a:t> = </a:t>
                </a:r>
                <a14:m>
                  <m:oMath xmlns:m="http://schemas.openxmlformats.org/officeDocument/2006/math">
                    <m:nary>
                      <m:naryPr>
                        <m:chr m:val="∑"/>
                        <m:ctrlPr>
                          <a:rPr lang="en-US" i="1">
                            <a:latin typeface="Cambria Math" panose="02040503050406030204" pitchFamily="18" charset="0"/>
                          </a:rPr>
                        </m:ctrlPr>
                      </m:naryPr>
                      <m:sub>
                        <m: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m:rPr>
                                <m:nor/>
                              </m:rPr>
                              <a:rPr lang="en-US" dirty="0">
                                <a:latin typeface="Times New Roman" panose="02020603050405020304" pitchFamily="18" charset="0"/>
                                <a:ea typeface="Tahoma" panose="020B0604030504040204" pitchFamily="34" charset="0"/>
                                <a:cs typeface="Times New Roman" panose="020206030504050203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ŷ</m:t>
                                </m:r>
                              </m:e>
                              <m:sub>
                                <m:r>
                                  <a:rPr lang="en-US">
                                    <a:latin typeface="Cambria Math" panose="02040503050406030204" pitchFamily="18" charset="0"/>
                                  </a:rPr>
                                  <m:t>𝑖</m:t>
                                </m:r>
                              </m:sub>
                            </m:sSub>
                            <m:r>
                              <m:rPr>
                                <m:nor/>
                              </m:rPr>
                              <a:rPr lang="en-US" dirty="0">
                                <a:latin typeface="Times New Roman" panose="02020603050405020304" pitchFamily="18" charset="0"/>
                                <a:ea typeface="Tahoma" panose="020B0604030504040204" pitchFamily="34" charset="0"/>
                                <a:cs typeface="Times New Roman" panose="02020603050405020304" pitchFamily="18" charset="0"/>
                              </a:rPr>
                              <m:t>)</m:t>
                            </m:r>
                          </m:e>
                          <m:sup>
                            <m:r>
                              <a:rPr lang="en-US" i="1">
                                <a:latin typeface="Cambria Math" panose="02040503050406030204" pitchFamily="18" charset="0"/>
                              </a:rPr>
                              <m:t>2</m:t>
                            </m:r>
                          </m:sup>
                        </m:sSup>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𝑛</m:t>
                            </m:r>
                          </m:sup>
                          <m:e>
                            <m:sSup>
                              <m:sSupPr>
                                <m:ctrlPr>
                                  <a:rPr lang="en-US" i="1">
                                    <a:latin typeface="Cambria Math" panose="02040503050406030204" pitchFamily="18" charset="0"/>
                                  </a:rPr>
                                </m:ctrlPr>
                              </m:sSupPr>
                              <m:e>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r>
                                  <a:rPr lang="en-IN" i="1" smtClean="0">
                                    <a:latin typeface="Cambria Math" panose="02040503050406030204" pitchFamily="18" charset="0"/>
                                  </a:rPr>
                                  <m:t>𝑏</m:t>
                                </m:r>
                                <m:sSub>
                                  <m:sSubPr>
                                    <m:ctrlPr>
                                      <a:rPr lang="en-US" i="1">
                                        <a:latin typeface="Cambria Math" panose="02040503050406030204" pitchFamily="18" charset="0"/>
                                      </a:rPr>
                                    </m:ctrlPr>
                                  </m:sSubPr>
                                  <m:e>
                                    <m:r>
                                      <a:rPr lang="en-IN" b="0" i="1" smtClean="0">
                                        <a:latin typeface="Cambria Math" panose="02040503050406030204" pitchFamily="18" charset="0"/>
                                      </a:rPr>
                                      <m:t>𝑥</m:t>
                                    </m:r>
                                  </m:e>
                                  <m:sub>
                                    <m:r>
                                      <a:rPr lang="en-US" i="1">
                                        <a:latin typeface="Cambria Math" panose="02040503050406030204" pitchFamily="18" charset="0"/>
                                      </a:rPr>
                                      <m:t>𝑖</m:t>
                                    </m:r>
                                  </m:sub>
                                </m:sSub>
                                <m:r>
                                  <a:rPr lang="en-US" i="1">
                                    <a:latin typeface="Cambria Math" panose="02040503050406030204" pitchFamily="18" charset="0"/>
                                  </a:rPr>
                                  <m:t>)</m:t>
                                </m:r>
                              </m:e>
                              <m:sup>
                                <m:r>
                                  <a:rPr lang="en-US" i="1">
                                    <a:latin typeface="Cambria Math" panose="02040503050406030204" pitchFamily="18" charset="0"/>
                                  </a:rPr>
                                  <m:t>2</m:t>
                                </m:r>
                              </m:sup>
                            </m:sSup>
                          </m:e>
                        </m:nary>
                      </m:e>
                    </m:nary>
                  </m:oMath>
                </a14:m>
                <a:endParaRPr lang="en-US" dirty="0">
                  <a:latin typeface="Times New Roman" panose="02020603050405020304" pitchFamily="18" charset="0"/>
                </a:endParaRPr>
              </a:p>
              <a:p>
                <a:pPr marL="0" indent="0" algn="ctr">
                  <a:buNone/>
                </a:pPr>
                <a:endParaRPr lang="en-US" sz="1800" dirty="0">
                  <a:latin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We are to minimize the value of SSE and hence to determine the parameters of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a:t>
                </a:r>
              </a:p>
              <a:p>
                <a:pPr lvl="8"/>
                <a:endParaRPr lang="en-US" sz="700" dirty="0">
                  <a:latin typeface="Times New Roman" panose="02020603050405020304" pitchFamily="18" charset="0"/>
                  <a:cs typeface="Times New Roman" panose="02020603050405020304" pitchFamily="18" charset="0"/>
                </a:endParaRPr>
              </a:p>
              <a:p>
                <a:r>
                  <a:rPr lang="en-US" sz="1900" dirty="0">
                    <a:latin typeface="Times New Roman" panose="02020603050405020304" pitchFamily="18" charset="0"/>
                    <a:cs typeface="Times New Roman" panose="02020603050405020304" pitchFamily="18" charset="0"/>
                  </a:rPr>
                  <a:t>Differentiating SSE with respect to </a:t>
                </a:r>
                <a:r>
                  <a:rPr lang="en-US" sz="1900" i="1" dirty="0">
                    <a:latin typeface="Times New Roman" panose="02020603050405020304" pitchFamily="18" charset="0"/>
                    <a:cs typeface="Times New Roman" panose="02020603050405020304" pitchFamily="18" charset="0"/>
                  </a:rPr>
                  <a:t>a</a:t>
                </a:r>
                <a:r>
                  <a:rPr lang="en-US" sz="1900" dirty="0">
                    <a:latin typeface="Times New Roman" panose="02020603050405020304" pitchFamily="18" charset="0"/>
                    <a:cs typeface="Times New Roman" panose="02020603050405020304" pitchFamily="18" charset="0"/>
                  </a:rPr>
                  <a:t> and </a:t>
                </a:r>
                <a:r>
                  <a:rPr lang="en-US" sz="1900" i="1" dirty="0">
                    <a:latin typeface="Times New Roman" panose="02020603050405020304" pitchFamily="18" charset="0"/>
                    <a:cs typeface="Times New Roman" panose="02020603050405020304" pitchFamily="18" charset="0"/>
                  </a:rPr>
                  <a:t>b</a:t>
                </a:r>
                <a:r>
                  <a:rPr lang="en-US" sz="1900" dirty="0">
                    <a:latin typeface="Times New Roman" panose="02020603050405020304" pitchFamily="18" charset="0"/>
                    <a:cs typeface="Times New Roman" panose="02020603050405020304" pitchFamily="18" charset="0"/>
                  </a:rPr>
                  <a:t>, we have</a:t>
                </a:r>
              </a:p>
              <a:p>
                <a:endParaRPr lang="en-US" sz="1800" i="1" dirty="0">
                  <a:latin typeface="Cambria Math" panose="02040503050406030204" pitchFamily="18" charset="0"/>
                  <a:cs typeface="Times New Roman" panose="02020603050405020304" pitchFamily="18" charset="0"/>
                </a:endParaRPr>
              </a:p>
              <a:p>
                <a:pPr marL="0" indent="0">
                  <a:buNone/>
                </a:pPr>
                <a:r>
                  <a:rPr lang="en-US" sz="1800" i="1" dirty="0">
                    <a:latin typeface="Cambria Math" panose="02040503050406030204" pitchFamily="18" charset="0"/>
                    <a:cs typeface="Times New Roman" panose="02020603050405020304" pitchFamily="18" charset="0"/>
                  </a:rPr>
                  <a:t>    		 </a:t>
                </a:r>
                <a14:m>
                  <m:oMath xmlns:m="http://schemas.openxmlformats.org/officeDocument/2006/math">
                    <m:f>
                      <m:fPr>
                        <m:ctrlPr>
                          <a:rPr lang="en-US" sz="1600" i="1" smtClean="0">
                            <a:latin typeface="Cambria Math" panose="02040503050406030204" pitchFamily="18" charset="0"/>
                            <a:cs typeface="Times New Roman" panose="02020603050405020304" pitchFamily="18" charset="0"/>
                          </a:rPr>
                        </m:ctrlPr>
                      </m:fPr>
                      <m:num>
                        <m:r>
                          <a:rPr lang="en-US" sz="160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𝑆𝑆𝐸</m:t>
                        </m:r>
                        <m:r>
                          <a:rPr lang="en-US" sz="1600" b="0" i="1" smtClean="0">
                            <a:latin typeface="Cambria Math" panose="02040503050406030204" pitchFamily="18" charset="0"/>
                            <a:cs typeface="Times New Roman" panose="02020603050405020304" pitchFamily="18" charset="0"/>
                          </a:rPr>
                          <m:t>)</m:t>
                        </m:r>
                      </m:num>
                      <m:den>
                        <m:r>
                          <a:rPr lang="en-US" sz="1600" i="1" smtClean="0">
                            <a:latin typeface="Cambria Math" panose="02040503050406030204" pitchFamily="18" charset="0"/>
                            <a:cs typeface="Times New Roman" panose="02020603050405020304" pitchFamily="18" charset="0"/>
                          </a:rPr>
                          <m:t>𝜕</m:t>
                        </m:r>
                        <m:r>
                          <a:rPr lang="en-US" sz="1600" b="0" i="1" smtClean="0">
                            <a:latin typeface="Cambria Math" panose="02040503050406030204" pitchFamily="18" charset="0"/>
                            <a:cs typeface="Times New Roman" panose="02020603050405020304" pitchFamily="18" charset="0"/>
                          </a:rPr>
                          <m:t>𝑎</m:t>
                        </m:r>
                      </m:den>
                    </m:f>
                    <m:r>
                      <a:rPr lang="en-US" sz="1600" b="0" i="1" smtClean="0">
                        <a:latin typeface="Cambria Math" panose="02040503050406030204" pitchFamily="18" charset="0"/>
                        <a:cs typeface="Times New Roman" panose="02020603050405020304" pitchFamily="18" charset="0"/>
                      </a:rPr>
                      <m:t>=−2</m:t>
                    </m:r>
                    <m:nary>
                      <m:naryPr>
                        <m:chr m:val="∑"/>
                        <m:ctrlPr>
                          <a:rPr lang="en-US" sz="1600" b="0" i="1" smtClean="0">
                            <a:latin typeface="Cambria Math" panose="02040503050406030204" pitchFamily="18" charset="0"/>
                            <a:cs typeface="Times New Roman" panose="02020603050405020304" pitchFamily="18" charset="0"/>
                          </a:rPr>
                        </m:ctrlPr>
                      </m:naryPr>
                      <m:sub>
                        <m:r>
                          <m:rPr>
                            <m:brk m:alnAt="23"/>
                          </m:rPr>
                          <a:rPr lang="en-US" sz="1600" b="0" i="1" smtClean="0">
                            <a:latin typeface="Cambria Math" panose="02040503050406030204" pitchFamily="18" charset="0"/>
                            <a:cs typeface="Times New Roman" panose="02020603050405020304" pitchFamily="18" charset="0"/>
                          </a:rPr>
                          <m:t>𝑖</m:t>
                        </m:r>
                        <m:r>
                          <a:rPr lang="en-US" sz="1600" b="0" i="1" smtClean="0">
                            <a:latin typeface="Cambria Math" panose="02040503050406030204" pitchFamily="18" charset="0"/>
                            <a:cs typeface="Times New Roman" panose="02020603050405020304" pitchFamily="18" charset="0"/>
                          </a:rPr>
                          <m:t>=1</m:t>
                        </m:r>
                      </m:sub>
                      <m:sup>
                        <m:r>
                          <a:rPr lang="en-US" sz="1600" b="0" i="1" smtClean="0">
                            <a:latin typeface="Cambria Math" panose="02040503050406030204" pitchFamily="18" charset="0"/>
                            <a:cs typeface="Times New Roman" panose="02020603050405020304" pitchFamily="18" charset="0"/>
                          </a:rPr>
                          <m:t>𝑛</m:t>
                        </m:r>
                      </m:sup>
                      <m:e>
                        <m:sSup>
                          <m:sSupPr>
                            <m:ctrlPr>
                              <a:rPr lang="en-US" sz="1600" i="1">
                                <a:latin typeface="Cambria Math" panose="02040503050406030204" pitchFamily="18" charset="0"/>
                              </a:rPr>
                            </m:ctrlPr>
                          </m:sSupPr>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a:rPr>
                                  <m:t>𝑥</m:t>
                                </m:r>
                                <m:r>
                                  <a:rPr lang="en-US" sz="1800" i="1" baseline="-25000">
                                    <a:latin typeface="Cambria Math" panose="02040503050406030204"/>
                                  </a:rPr>
                                  <m:t>𝑖</m:t>
                                </m:r>
                              </m:e>
                            </m:d>
                          </m:e>
                          <m:sup/>
                        </m:sSup>
                      </m:e>
                    </m:nary>
                  </m:oMath>
                </a14:m>
                <a:endParaRPr lang="en-US" sz="1800" b="0" i="1" dirty="0">
                  <a:latin typeface="Cambria Math" panose="02040503050406030204" pitchFamily="18" charset="0"/>
                  <a:cs typeface="Times New Roman" panose="02020603050405020304" pitchFamily="18" charset="0"/>
                </a:endParaRPr>
              </a:p>
              <a:p>
                <a:pPr marL="0" indent="0">
                  <a:buNone/>
                </a:pPr>
                <a:endParaRPr lang="en-US" sz="1800" b="0" i="1" dirty="0">
                  <a:latin typeface="Cambria Math" panose="02040503050406030204" pitchFamily="18" charset="0"/>
                  <a:cs typeface="Times New Roman" panose="02020603050405020304" pitchFamily="18" charset="0"/>
                </a:endParaRPr>
              </a:p>
              <a:p>
                <a:pPr marL="0" indent="0">
                  <a:buNone/>
                </a:pPr>
                <a:r>
                  <a:rPr lang="en-US" sz="1800" dirty="0">
                    <a:cs typeface="Times New Roman" panose="02020603050405020304" pitchFamily="18" charset="0"/>
                  </a:rPr>
                  <a:t>		</a:t>
                </a:r>
                <a14:m>
                  <m:oMath xmlns:m="http://schemas.openxmlformats.org/officeDocument/2006/math">
                    <m:f>
                      <m:fPr>
                        <m:ctrlPr>
                          <a:rPr lang="en-US" sz="1600" i="1">
                            <a:latin typeface="Cambria Math" panose="02040503050406030204" pitchFamily="18" charset="0"/>
                            <a:cs typeface="Times New Roman" panose="02020603050405020304" pitchFamily="18" charset="0"/>
                          </a:rPr>
                        </m:ctrlPr>
                      </m:fPr>
                      <m:num>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m:t>
                        </m:r>
                        <m:r>
                          <a:rPr lang="en-US" sz="1600" i="1">
                            <a:latin typeface="Cambria Math" panose="02040503050406030204" pitchFamily="18" charset="0"/>
                            <a:cs typeface="Times New Roman" panose="02020603050405020304" pitchFamily="18" charset="0"/>
                          </a:rPr>
                          <m:t>𝑆𝑆𝐸</m:t>
                        </m:r>
                        <m:r>
                          <a:rPr lang="en-US" sz="1600" i="1">
                            <a:latin typeface="Cambria Math" panose="02040503050406030204" pitchFamily="18" charset="0"/>
                            <a:cs typeface="Times New Roman" panose="02020603050405020304" pitchFamily="18" charset="0"/>
                          </a:rPr>
                          <m:t>)</m:t>
                        </m:r>
                      </m:num>
                      <m:den>
                        <m:r>
                          <a:rPr lang="en-US" sz="1600" i="1">
                            <a:latin typeface="Cambria Math" panose="02040503050406030204" pitchFamily="18" charset="0"/>
                            <a:cs typeface="Times New Roman" panose="02020603050405020304" pitchFamily="18" charset="0"/>
                          </a:rPr>
                          <m:t>𝜕</m:t>
                        </m:r>
                        <m:r>
                          <a:rPr lang="en-US" sz="1600" b="0" i="1" smtClean="0">
                            <a:latin typeface="Cambria Math" panose="02040503050406030204"/>
                            <a:cs typeface="Times New Roman" panose="02020603050405020304" pitchFamily="18" charset="0"/>
                          </a:rPr>
                          <m:t>𝑏</m:t>
                        </m:r>
                      </m:den>
                    </m:f>
                    <m:r>
                      <a:rPr lang="en-US" sz="1600" i="1">
                        <a:latin typeface="Cambria Math" panose="02040503050406030204" pitchFamily="18" charset="0"/>
                        <a:cs typeface="Times New Roman" panose="02020603050405020304" pitchFamily="18" charset="0"/>
                      </a:rPr>
                      <m:t>=−2</m:t>
                    </m:r>
                    <m:nary>
                      <m:naryPr>
                        <m:chr m:val="∑"/>
                        <m:ctrlPr>
                          <a:rPr lang="en-US" sz="1600" i="1">
                            <a:latin typeface="Cambria Math" panose="02040503050406030204" pitchFamily="18" charset="0"/>
                            <a:cs typeface="Times New Roman" panose="02020603050405020304" pitchFamily="18" charset="0"/>
                          </a:rPr>
                        </m:ctrlPr>
                      </m:naryPr>
                      <m:sub>
                        <m:r>
                          <m:rPr>
                            <m:brk m:alnAt="23"/>
                          </m:rPr>
                          <a:rPr lang="en-US" sz="1600" i="1">
                            <a:latin typeface="Cambria Math" panose="02040503050406030204" pitchFamily="18" charset="0"/>
                            <a:cs typeface="Times New Roman" panose="02020603050405020304" pitchFamily="18" charset="0"/>
                          </a:rPr>
                          <m:t>𝑖</m:t>
                        </m:r>
                        <m:r>
                          <a:rPr lang="en-US" sz="1600" i="1">
                            <a:latin typeface="Cambria Math" panose="02040503050406030204" pitchFamily="18" charset="0"/>
                            <a:cs typeface="Times New Roman" panose="02020603050405020304" pitchFamily="18" charset="0"/>
                          </a:rPr>
                          <m:t>=1</m:t>
                        </m:r>
                      </m:sub>
                      <m:sup>
                        <m:r>
                          <a:rPr lang="en-US" sz="1600" i="1">
                            <a:latin typeface="Cambria Math" panose="02040503050406030204" pitchFamily="18" charset="0"/>
                            <a:cs typeface="Times New Roman" panose="02020603050405020304" pitchFamily="18" charset="0"/>
                          </a:rPr>
                          <m:t>𝑛</m:t>
                        </m:r>
                      </m:sup>
                      <m:e>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r>
                              <a:rPr lang="en-US" sz="1600" i="1">
                                <a:latin typeface="Cambria Math" panose="02040503050406030204" pitchFamily="18" charset="0"/>
                              </a:rPr>
                              <m:t>𝑎</m:t>
                            </m:r>
                            <m:r>
                              <a:rPr lang="en-US" sz="1600" i="1">
                                <a:latin typeface="Cambria Math" panose="02040503050406030204" pitchFamily="18" charset="0"/>
                              </a:rPr>
                              <m:t>−</m:t>
                            </m:r>
                            <m:r>
                              <a:rPr lang="en-US" sz="1800" i="1">
                                <a:latin typeface="Cambria Math" panose="02040503050406030204" pitchFamily="18" charset="0"/>
                              </a:rPr>
                              <m:t>𝑏</m:t>
                            </m:r>
                            <m:r>
                              <a:rPr lang="en-US" sz="1800" i="1">
                                <a:latin typeface="Cambria Math" panose="02040503050406030204"/>
                              </a:rPr>
                              <m:t>𝑥</m:t>
                            </m:r>
                            <m:r>
                              <a:rPr lang="en-US" sz="1800" i="1" baseline="-25000">
                                <a:latin typeface="Cambria Math" panose="02040503050406030204"/>
                              </a:rPr>
                              <m:t>𝑖</m:t>
                            </m:r>
                          </m:e>
                        </m:d>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b="0" i="1" smtClean="0">
                                <a:latin typeface="Cambria Math" panose="02040503050406030204" pitchFamily="18" charset="0"/>
                              </a:rPr>
                              <m:t>𝑥</m:t>
                            </m:r>
                          </m:e>
                          <m:sub>
                            <m:r>
                              <a:rPr lang="en-US" sz="1600" i="1">
                                <a:latin typeface="Cambria Math" panose="020405030504060302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For minimum value of SSE,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𝑎</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		        </a:t>
                </a:r>
                <a:r>
                  <a:rPr lang="en-US" sz="1800" dirty="0">
                    <a:cs typeface="Times New Roman" panose="02020603050405020304" pitchFamily="18" charset="0"/>
                  </a:rPr>
                  <a:t>          </a:t>
                </a:r>
                <a14:m>
                  <m:oMath xmlns:m="http://schemas.openxmlformats.org/officeDocument/2006/math">
                    <m:f>
                      <m:fPr>
                        <m:ctrlPr>
                          <a:rPr lang="en-US" sz="1800" i="1">
                            <a:latin typeface="Cambria Math" panose="02040503050406030204" pitchFamily="18" charset="0"/>
                            <a:cs typeface="Times New Roman" panose="02020603050405020304" pitchFamily="18" charset="0"/>
                          </a:rPr>
                        </m:ctrlPr>
                      </m:fPr>
                      <m:num>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𝑆𝑆𝐸</m:t>
                        </m:r>
                        <m:r>
                          <a:rPr lang="en-US" sz="1800" i="1">
                            <a:latin typeface="Cambria Math" panose="02040503050406030204" pitchFamily="18" charset="0"/>
                            <a:cs typeface="Times New Roman" panose="02020603050405020304" pitchFamily="18" charset="0"/>
                          </a:rPr>
                          <m:t>)</m:t>
                        </m:r>
                      </m:num>
                      <m:den>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den>
                    </m:f>
                    <m:r>
                      <a:rPr lang="en-US" sz="1800" i="1">
                        <a:latin typeface="Cambria Math" panose="02040503050406030204" pitchFamily="18" charset="0"/>
                        <a:cs typeface="Times New Roman" panose="02020603050405020304" pitchFamily="18" charset="0"/>
                      </a:rPr>
                      <m:t>=</m:t>
                    </m:r>
                  </m:oMath>
                </a14:m>
                <a:r>
                  <a:rPr lang="en-US" sz="1800" dirty="0">
                    <a:latin typeface="Times New Roman" panose="02020603050405020304" pitchFamily="18" charset="0"/>
                    <a:cs typeface="Times New Roman" panose="02020603050405020304" pitchFamily="18" charset="0"/>
                  </a:rPr>
                  <a:t> 0</a:t>
                </a:r>
              </a:p>
              <a:p>
                <a:pPr marL="0" indent="0" algn="ctr">
                  <a:buNone/>
                </a:pPr>
                <a:r>
                  <a:rPr lang="en-US" sz="1800" dirty="0">
                    <a:latin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13" y="1752600"/>
                <a:ext cx="8561549" cy="4784165"/>
              </a:xfrm>
              <a:blipFill rotWithShape="0">
                <a:blip r:embed="rId2"/>
                <a:stretch>
                  <a:fillRect l="-1781" t="-2168" r="-1638"/>
                </a:stretch>
              </a:blipFill>
            </p:spPr>
            <p:txBody>
              <a:bodyPr/>
              <a:lstStyle/>
              <a:p>
                <a:r>
                  <a:rPr lang="en-IN">
                    <a:noFill/>
                  </a:rPr>
                  <a:t> </a:t>
                </a:r>
              </a:p>
            </p:txBody>
          </p:sp>
        </mc:Fallback>
      </mc:AlternateContent>
      <p:sp>
        <p:nvSpPr>
          <p:cNvPr id="7" name="Title 1"/>
          <p:cNvSpPr>
            <a:spLocks noGrp="1"/>
          </p:cNvSpPr>
          <p:nvPr>
            <p:ph type="title"/>
          </p:nvPr>
        </p:nvSpPr>
        <p:spPr>
          <a:xfrm>
            <a:off x="622302" y="851403"/>
            <a:ext cx="8252973" cy="512313"/>
          </a:xfrm>
        </p:spPr>
        <p:txBody>
          <a:bodyPr>
            <a:noAutofit/>
          </a:bodyPr>
          <a:lstStyle/>
          <a:p>
            <a:r>
              <a:rPr lang="en-US" dirty="0">
                <a:solidFill>
                  <a:srgbClr val="A50021"/>
                </a:solidFill>
                <a:latin typeface="Times New Roman" panose="02020603050405020304" pitchFamily="18" charset="0"/>
                <a:cs typeface="Times New Roman" panose="02020603050405020304" pitchFamily="18" charset="0"/>
              </a:rPr>
              <a:t>Least Square method</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70492" y="1470734"/>
                <a:ext cx="8424196" cy="3019287"/>
              </a:xfrm>
            </p:spPr>
            <p:txBody>
              <a:bodyPr>
                <a:normAutofit/>
              </a:bodyPr>
              <a:lstStyle/>
              <a:p>
                <a:r>
                  <a:rPr lang="en-US" sz="1800" dirty="0">
                    <a:latin typeface="Times New Roman" panose="02020603050405020304" pitchFamily="18" charset="0"/>
                    <a:cs typeface="Times New Roman" panose="02020603050405020304" pitchFamily="18" charset="0"/>
                  </a:rPr>
                  <a:t>Thus, we set</a:t>
                </a:r>
              </a:p>
              <a:p>
                <a:pPr marL="0" indent="0" algn="ctr">
                  <a:buNone/>
                </a:pPr>
                <a14:m>
                  <m:oMathPara xmlns:m="http://schemas.openxmlformats.org/officeDocument/2006/math">
                    <m:oMathParaPr>
                      <m:jc m:val="centerGroup"/>
                    </m:oMathParaPr>
                    <m:oMath xmlns:m="http://schemas.openxmlformats.org/officeDocument/2006/math">
                      <m:r>
                        <a:rPr lang="en-US" sz="1800" i="1">
                          <a:latin typeface="Cambria Math" panose="02040503050406030204" pitchFamily="18" charset="0"/>
                          <a:cs typeface="Times New Roman" panose="02020603050405020304" pitchFamily="18" charset="0"/>
                        </a:rPr>
                        <m:t>𝑛𝑎</m:t>
                      </m:r>
                      <m:r>
                        <a:rPr lang="en-US" sz="1800" i="1">
                          <a:latin typeface="Cambria Math" panose="02040503050406030204" pitchFamily="18" charset="0"/>
                          <a:cs typeface="Times New Roman" panose="02020603050405020304" pitchFamily="18" charset="0"/>
                        </a:rPr>
                        <m:t>+</m:t>
                      </m:r>
                      <m:r>
                        <a:rPr lang="en-US" sz="1800" i="1">
                          <a:latin typeface="Cambria Math" panose="02040503050406030204" pitchFamily="18" charset="0"/>
                          <a:cs typeface="Times New Roman" panose="02020603050405020304" pitchFamily="18" charset="0"/>
                        </a:rPr>
                        <m:t>𝑏</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r>
                        <a:rPr lang="en-US" sz="1800" i="1">
                          <a:latin typeface="Cambria Math" panose="02040503050406030204" pitchFamily="18" charset="0"/>
                          <a:cs typeface="Times New Roman" panose="02020603050405020304" pitchFamily="18" charset="0"/>
                        </a:rPr>
                        <m:t>=</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m:oMathPara>
                </a14:m>
                <a:endParaRPr lang="en-US" sz="1800" i="1" dirty="0">
                  <a:latin typeface="Cambria Math" panose="02040503050406030204" pitchFamily="18" charset="0"/>
                  <a:cs typeface="Times New Roman" panose="02020603050405020304" pitchFamily="18" charset="0"/>
                </a:endParaRPr>
              </a:p>
              <a:p>
                <a:pPr marL="0" indent="0" algn="ctr">
                  <a:buNone/>
                </a:pPr>
                <a:endParaRPr lang="en-US" sz="1800" i="1" dirty="0">
                  <a:latin typeface="Cambria Math" panose="02040503050406030204" pitchFamily="18" charset="0"/>
                  <a:cs typeface="Times New Roman" panose="02020603050405020304" pitchFamily="18" charset="0"/>
                </a:endParaRPr>
              </a:p>
              <a:p>
                <a:pPr marL="0" indent="0" algn="ctr">
                  <a:buNone/>
                </a:pPr>
                <a14:m>
                  <m:oMath xmlns:m="http://schemas.openxmlformats.org/officeDocument/2006/math">
                    <m:r>
                      <a:rPr lang="en-US" sz="1800" i="1">
                        <a:latin typeface="Cambria Math" panose="02040503050406030204" pitchFamily="18" charset="0"/>
                        <a:cs typeface="Times New Roman" panose="02020603050405020304" pitchFamily="18" charset="0"/>
                      </a:rPr>
                      <m:t>𝑎</m:t>
                    </m:r>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nary>
                  </m:oMath>
                </a14:m>
                <a:r>
                  <a:rPr lang="en-US" sz="1800" dirty="0">
                    <a:latin typeface="Times New Roman" panose="02020603050405020304" pitchFamily="18" charset="0"/>
                    <a:cs typeface="Times New Roman" panose="02020603050405020304" pitchFamily="18" charset="0"/>
                  </a:rPr>
                  <a:t>+b</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p>
                          <m:sSupPr>
                            <m:ctrlPr>
                              <a:rPr lang="en-US" sz="1800" i="1">
                                <a:latin typeface="Cambria Math" panose="02040503050406030204" pitchFamily="18" charset="0"/>
                                <a:cs typeface="Times New Roman" panose="02020603050405020304" pitchFamily="18" charset="0"/>
                              </a:rPr>
                            </m:ctrlPr>
                          </m:sSupPr>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e>
                          <m:sup>
                            <m:r>
                              <a:rPr lang="en-US" sz="1800" i="1">
                                <a:latin typeface="Cambria Math" panose="02040503050406030204" pitchFamily="18" charset="0"/>
                                <a:cs typeface="Times New Roman" panose="02020603050405020304" pitchFamily="18" charset="0"/>
                              </a:rPr>
                              <m:t>2</m:t>
                            </m:r>
                          </m:sup>
                        </m:sSup>
                      </m:e>
                    </m:nary>
                  </m:oMath>
                </a14:m>
                <a:r>
                  <a:rPr lang="en-US" sz="1800" dirty="0">
                    <a:latin typeface="Times New Roman" panose="02020603050405020304" pitchFamily="18" charset="0"/>
                    <a:cs typeface="Times New Roman" panose="02020603050405020304" pitchFamily="18" charset="0"/>
                  </a:rPr>
                  <a:t>=</a:t>
                </a:r>
                <a14:m>
                  <m:oMath xmlns:m="http://schemas.openxmlformats.org/officeDocument/2006/math">
                    <m:nary>
                      <m:naryPr>
                        <m:chr m:val="∑"/>
                        <m:ctrlPr>
                          <a:rPr lang="en-US" sz="1800" i="1">
                            <a:latin typeface="Cambria Math" panose="02040503050406030204" pitchFamily="18" charset="0"/>
                            <a:cs typeface="Times New Roman" panose="02020603050405020304" pitchFamily="18" charset="0"/>
                          </a:rPr>
                        </m:ctrlPr>
                      </m:naryPr>
                      <m:sub>
                        <m:r>
                          <m:rPr>
                            <m:brk m:alnAt="23"/>
                          </m:rPr>
                          <a:rPr lang="en-US" sz="1800" i="1">
                            <a:latin typeface="Cambria Math" panose="02040503050406030204" pitchFamily="18" charset="0"/>
                            <a:cs typeface="Times New Roman" panose="02020603050405020304" pitchFamily="18" charset="0"/>
                          </a:rPr>
                          <m:t>𝑖</m:t>
                        </m:r>
                        <m:r>
                          <a:rPr lang="en-US" sz="1800" i="1">
                            <a:latin typeface="Cambria Math" panose="02040503050406030204" pitchFamily="18" charset="0"/>
                            <a:cs typeface="Times New Roman" panose="02020603050405020304" pitchFamily="18" charset="0"/>
                          </a:rPr>
                          <m:t>=1</m:t>
                        </m:r>
                      </m:sub>
                      <m:sup>
                        <m:r>
                          <a:rPr lang="en-US" sz="1800" i="1">
                            <a:latin typeface="Cambria Math" panose="02040503050406030204" pitchFamily="18" charset="0"/>
                            <a:cs typeface="Times New Roman" panose="02020603050405020304" pitchFamily="18" charset="0"/>
                          </a:rPr>
                          <m:t>𝑛</m:t>
                        </m:r>
                      </m:sup>
                      <m:e>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𝑥</m:t>
                            </m:r>
                          </m:e>
                          <m:sub>
                            <m:r>
                              <a:rPr lang="en-US" sz="1800" i="1">
                                <a:latin typeface="Cambria Math" panose="02040503050406030204" pitchFamily="18" charset="0"/>
                                <a:cs typeface="Times New Roman" panose="02020603050405020304" pitchFamily="18" charset="0"/>
                              </a:rPr>
                              <m:t>𝑖</m:t>
                            </m:r>
                          </m:sub>
                        </m:sSub>
                        <m:sSub>
                          <m:sSubPr>
                            <m:ctrlPr>
                              <a:rPr lang="en-US" sz="1800" i="1">
                                <a:latin typeface="Cambria Math" panose="02040503050406030204" pitchFamily="18" charset="0"/>
                                <a:cs typeface="Times New Roman" panose="02020603050405020304" pitchFamily="18" charset="0"/>
                              </a:rPr>
                            </m:ctrlPr>
                          </m:sSubPr>
                          <m:e>
                            <m:r>
                              <a:rPr lang="en-US" sz="1800" i="1">
                                <a:latin typeface="Cambria Math" panose="02040503050406030204" pitchFamily="18" charset="0"/>
                                <a:cs typeface="Times New Roman" panose="02020603050405020304" pitchFamily="18" charset="0"/>
                              </a:rPr>
                              <m:t>𝑦</m:t>
                            </m:r>
                          </m:e>
                          <m:sub>
                            <m:r>
                              <a:rPr lang="en-US" sz="1800" i="1">
                                <a:latin typeface="Cambria Math" panose="02040503050406030204" pitchFamily="18" charset="0"/>
                                <a:cs typeface="Times New Roman" panose="02020603050405020304" pitchFamily="18" charset="0"/>
                              </a:rPr>
                              <m:t>𝑖</m:t>
                            </m:r>
                          </m:sub>
                        </m:sSub>
                      </m:e>
                    </m:nary>
                  </m:oMath>
                </a14:m>
                <a:endParaRPr lang="en-US" sz="1800" dirty="0">
                  <a:latin typeface="Times New Roman" panose="02020603050405020304" pitchFamily="18" charset="0"/>
                  <a:cs typeface="Times New Roman" panose="02020603050405020304" pitchFamily="18" charset="0"/>
                </a:endParaRPr>
              </a:p>
              <a:p>
                <a:pPr marL="0" indent="0" algn="ctr">
                  <a:buNone/>
                </a:pP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These two equations can be solved to determine the values of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𝑎</m:t>
                    </m:r>
                  </m:oMath>
                </a14:m>
                <a:r>
                  <a:rPr lang="en-US" sz="1800" dirty="0">
                    <a:latin typeface="Times New Roman" panose="02020603050405020304" pitchFamily="18" charset="0"/>
                    <a:cs typeface="Times New Roman" panose="02020603050405020304" pitchFamily="18" charset="0"/>
                  </a:rPr>
                  <a:t> and </a:t>
                </a:r>
                <a:r>
                  <a:rPr lang="en-US" sz="1800" i="1" dirty="0">
                    <a:latin typeface="Times New Roman" panose="02020603050405020304" pitchFamily="18" charset="0"/>
                    <a:cs typeface="Times New Roman" panose="02020603050405020304" pitchFamily="18" charset="0"/>
                  </a:rPr>
                  <a:t>b</a:t>
                </a:r>
                <a:r>
                  <a:rPr lang="en-US" sz="1800" i="0" dirty="0">
                    <a:latin typeface="Times New Roman" panose="02020603050405020304" pitchFamily="18" charset="0"/>
                    <a:cs typeface="Times New Roman" panose="02020603050405020304" pitchFamily="18" charset="0"/>
                  </a:rPr>
                  <a:t>, and it can be calculated that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370492" y="1470734"/>
                <a:ext cx="8424196" cy="3019287"/>
              </a:xfrm>
              <a:blipFill rotWithShape="1">
                <a:blip r:embed="rId2"/>
                <a:stretch>
                  <a:fillRect l="-3" t="-2" r="7" b="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355022" y="4149477"/>
                <a:ext cx="4075058" cy="15748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cs typeface="Times New Roman" panose="02020603050405020304" pitchFamily="18" charset="0"/>
                        </a:rPr>
                        <m:t>𝑏</m:t>
                      </m:r>
                      <m:r>
                        <a:rPr lang="en-US" i="1" smtClean="0">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e>
                          </m:nary>
                        </m:num>
                        <m:den>
                          <m:nary>
                            <m:naryPr>
                              <m:chr m:val="∑"/>
                              <m:ctrlPr>
                                <a:rPr lang="en-US" i="1">
                                  <a:latin typeface="Cambria Math" panose="02040503050406030204" pitchFamily="18" charset="0"/>
                                  <a:cs typeface="Times New Roman" panose="02020603050405020304" pitchFamily="18" charset="0"/>
                                </a:rPr>
                              </m:ctrlPr>
                            </m:naryPr>
                            <m:sub>
                              <m:r>
                                <m:rPr>
                                  <m:brk m:alnAt="23"/>
                                </m:rP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=1</m:t>
                              </m:r>
                            </m:sub>
                            <m:sup>
                              <m:r>
                                <a:rPr lang="en-US" i="1">
                                  <a:latin typeface="Cambria Math" panose="02040503050406030204" pitchFamily="18" charset="0"/>
                                  <a:cs typeface="Times New Roman" panose="02020603050405020304" pitchFamily="18" charset="0"/>
                                </a:rPr>
                                <m:t>𝑛</m:t>
                              </m:r>
                            </m:sup>
                            <m:e>
                              <m:sSup>
                                <m:sSupPr>
                                  <m:ctrlPr>
                                    <a:rPr lang="en-US" i="1">
                                      <a:latin typeface="Cambria Math" panose="02040503050406030204" pitchFamily="18" charset="0"/>
                                      <a:cs typeface="Times New Roman" panose="02020603050405020304" pitchFamily="18" charset="0"/>
                                    </a:rPr>
                                  </m:ctrlPr>
                                </m:sSupPr>
                                <m:e>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𝑥</m:t>
                                      </m:r>
                                    </m:e>
                                    <m:sub>
                                      <m:r>
                                        <a:rPr lang="en-US" i="1">
                                          <a:latin typeface="Cambria Math" panose="02040503050406030204" pitchFamily="18" charset="0"/>
                                          <a:cs typeface="Times New Roman" panose="02020603050405020304" pitchFamily="18" charset="0"/>
                                        </a:rPr>
                                        <m:t>𝑖</m:t>
                                      </m:r>
                                    </m:sub>
                                  </m:sSub>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r>
                                    <a:rPr lang="en-US" i="1">
                                      <a:latin typeface="Cambria Math" panose="02040503050406030204" pitchFamily="18" charset="0"/>
                                      <a:cs typeface="Times New Roman" panose="02020603050405020304" pitchFamily="18" charset="0"/>
                                    </a:rPr>
                                    <m:t>)</m:t>
                                  </m:r>
                                </m:e>
                                <m:sup>
                                  <m:r>
                                    <a:rPr lang="en-US" i="1">
                                      <a:latin typeface="Cambria Math" panose="02040503050406030204" pitchFamily="18" charset="0"/>
                                      <a:cs typeface="Times New Roman" panose="02020603050405020304" pitchFamily="18" charset="0"/>
                                    </a:rPr>
                                    <m:t>2</m:t>
                                  </m:r>
                                </m:sup>
                              </m:sSup>
                            </m:e>
                          </m:nary>
                        </m:den>
                      </m:f>
                      <m:r>
                        <a:rPr lang="en-US" b="0" i="1" smtClean="0">
                          <a:latin typeface="Cambria Math" panose="02040503050406030204" pitchFamily="18" charset="0"/>
                          <a:cs typeface="Times New Roman" panose="02020603050405020304" pitchFamily="18" charset="0"/>
                        </a:rPr>
                        <m:t>=</m:t>
                      </m:r>
                      <m:f>
                        <m:fPr>
                          <m:ctrlPr>
                            <a:rPr lang="en-IN" i="1">
                              <a:latin typeface="Cambria Math" panose="02040503050406030204" pitchFamily="18" charset="0"/>
                            </a:rPr>
                          </m:ctrlPr>
                        </m:fPr>
                        <m:num>
                          <m:r>
                            <a:rPr lang="en-IN" i="1">
                              <a:latin typeface="Cambria Math" panose="02040503050406030204" pitchFamily="18" charset="0"/>
                            </a:rPr>
                            <m:t>𝐶𝑜𝑣</m:t>
                          </m:r>
                          <m:d>
                            <m:dPr>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r>
                                <a:rPr lang="en-IN" i="1">
                                  <a:latin typeface="Cambria Math" panose="02040503050406030204" pitchFamily="18" charset="0"/>
                                </a:rPr>
                                <m:t>𝑌</m:t>
                              </m:r>
                            </m:e>
                          </m:d>
                        </m:num>
                        <m:den>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𝑋</m:t>
                              </m:r>
                            </m:sub>
                            <m:sup>
                              <m:r>
                                <a:rPr lang="en-IN" i="1">
                                  <a:latin typeface="Cambria Math" panose="02040503050406030204" pitchFamily="18" charset="0"/>
                                </a:rPr>
                                <m:t>2</m:t>
                              </m:r>
                            </m:sup>
                          </m:sSubSup>
                        </m:den>
                      </m:f>
                    </m:oMath>
                  </m:oMathPara>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cs typeface="Times New Roman" panose="02020603050405020304" pitchFamily="18" charset="0"/>
                        </a:rPr>
                        <m:t>𝑎</m:t>
                      </m:r>
                      <m:r>
                        <a:rPr lang="en-US" i="1">
                          <a:latin typeface="Cambria Math" panose="02040503050406030204" pitchFamily="18" charset="0"/>
                          <a:cs typeface="Times New Roman" panose="02020603050405020304" pitchFamily="18" charset="0"/>
                        </a:rPr>
                        <m:t>=</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𝑦</m:t>
                          </m:r>
                        </m:e>
                      </m:bar>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cs typeface="Times New Roman" panose="02020603050405020304" pitchFamily="18" charset="0"/>
                        </a:rPr>
                        <m:t>𝑏</m:t>
                      </m:r>
                      <m:bar>
                        <m:barPr>
                          <m:pos m:val="top"/>
                          <m:ctrlPr>
                            <a:rPr lang="en-US" i="1">
                              <a:latin typeface="Cambria Math" panose="02040503050406030204" pitchFamily="18" charset="0"/>
                              <a:cs typeface="Times New Roman" panose="02020603050405020304" pitchFamily="18" charset="0"/>
                            </a:rPr>
                          </m:ctrlPr>
                        </m:barPr>
                        <m:e>
                          <m:r>
                            <a:rPr lang="en-US" i="1">
                              <a:latin typeface="Cambria Math" panose="02040503050406030204" pitchFamily="18" charset="0"/>
                              <a:cs typeface="Times New Roman" panose="02020603050405020304" pitchFamily="18" charset="0"/>
                            </a:rPr>
                            <m:t>𝑥</m:t>
                          </m:r>
                        </m:e>
                      </m:bar>
                    </m:oMath>
                  </m:oMathPara>
                </a14:m>
                <a:endParaRPr lang="en-US" i="1" dirty="0">
                  <a:latin typeface="Cambria Math" panose="02040503050406030204" pitchFamily="18" charset="0"/>
                  <a:cs typeface="Times New Roman" panose="02020603050405020304" pitchFamily="18" charset="0"/>
                </a:endParaRPr>
              </a:p>
              <a:p>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355022" y="4149477"/>
                <a:ext cx="4075058" cy="1574800"/>
              </a:xfrm>
              <a:prstGeom prst="rect">
                <a:avLst/>
              </a:prstGeom>
              <a:blipFill rotWithShape="1">
                <a:blip r:embed="rId3"/>
                <a:stretch>
                  <a:fillRect l="-323" t="-831" r="-310" b="-782"/>
                </a:stretch>
              </a:blipFill>
            </p:spPr>
            <p:style>
              <a:lnRef idx="2">
                <a:schemeClr val="dk1"/>
              </a:lnRef>
              <a:fillRef idx="1">
                <a:schemeClr val="lt1"/>
              </a:fillRef>
              <a:effectRef idx="0">
                <a:schemeClr val="dk1"/>
              </a:effectRef>
              <a:fontRef idx="minor">
                <a:schemeClr val="dk1"/>
              </a:fontRef>
            </p:style>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Title 1"/>
              <p:cNvSpPr>
                <a:spLocks noGrp="1"/>
              </p:cNvSpPr>
              <p:nvPr>
                <p:ph type="title"/>
              </p:nvPr>
            </p:nvSpPr>
            <p:spPr>
              <a:xfrm>
                <a:off x="-453720" y="692474"/>
                <a:ext cx="9345931" cy="643380"/>
              </a:xfrm>
            </p:spPr>
            <p:txBody>
              <a:bodyPr>
                <a:noAutofit/>
              </a:bodyPr>
              <a:lstStyle/>
              <a:p>
                <a:pPr algn="ctr"/>
                <a:r>
                  <a:rPr lang="en-US" sz="3600" dirty="0">
                    <a:solidFill>
                      <a:srgbClr val="A50021"/>
                    </a:solidFill>
                    <a:latin typeface="Times New Roman" panose="02020603050405020304" pitchFamily="18" charset="0"/>
                    <a:cs typeface="Times New Roman" panose="02020603050405020304" pitchFamily="18" charset="0"/>
                  </a:rPr>
                  <a:t>Least Square method to estimate </a:t>
                </a:r>
                <a14:m>
                  <m:oMath xmlns:m="http://schemas.openxmlformats.org/officeDocument/2006/math">
                    <m:r>
                      <a:rPr lang="en-US" sz="360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𝛼</m:t>
                    </m:r>
                    <m:r>
                      <a:rPr lang="en-US" sz="3600" b="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sz="3600" b="0" i="0"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and</m:t>
                    </m:r>
                    <m:r>
                      <a:rPr lang="en-US" sz="3600" b="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 </m:t>
                    </m:r>
                    <m:r>
                      <a:rPr lang="en-US" sz="3600"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IN" sz="36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7" name="Title 1"/>
              <p:cNvSpPr>
                <a:spLocks noRot="1" noChangeAspect="1" noMove="1" noResize="1" noEditPoints="1" noAdjustHandles="1" noChangeArrowheads="1" noChangeShapeType="1" noTextEdit="1"/>
              </p:cNvSpPr>
              <p:nvPr>
                <p:ph type="title"/>
              </p:nvPr>
            </p:nvSpPr>
            <p:spPr>
              <a:xfrm>
                <a:off x="-453720" y="692474"/>
                <a:ext cx="9345931" cy="643380"/>
              </a:xfrm>
              <a:blipFill rotWithShape="1">
                <a:blip r:embed="rId4"/>
                <a:stretch>
                  <a:fillRect l="4" t="-50" r="3" b="7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Rectangle 1"/>
              <p:cNvSpPr/>
              <p:nvPr/>
            </p:nvSpPr>
            <p:spPr>
              <a:xfrm>
                <a:off x="370492" y="5800139"/>
                <a:ext cx="7699516" cy="881380"/>
              </a:xfrm>
              <a:prstGeom prst="rect">
                <a:avLst/>
              </a:prstGeom>
            </p:spPr>
            <p:txBody>
              <a:bodyPr wrap="square">
                <a:spAutoFit/>
              </a:bodyPr>
              <a:lstStyle/>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Line of regression of Y on X passes through the point </a:t>
                </a:r>
                <a14:m>
                  <m:oMath xmlns:m="http://schemas.openxmlformats.org/officeDocument/2006/math">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𝑦</m:t>
                            </m:r>
                          </m:e>
                        </m:acc>
                      </m:e>
                    </m:d>
                    <m:r>
                      <a:rPr lang="en-IN" i="1">
                        <a:latin typeface="Cambria Math" panose="02040503050406030204" pitchFamily="18" charset="0"/>
                      </a:rPr>
                      <m:t>:</m:t>
                    </m:r>
                  </m:oMath>
                </a14:m>
                <a:endParaRPr lang="en-I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𝑌</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𝑦</m:t>
                          </m:r>
                        </m:e>
                      </m:acc>
                      <m:r>
                        <a:rPr lang="en-IN" i="1">
                          <a:latin typeface="Cambria Math" panose="02040503050406030204" pitchFamily="18" charset="0"/>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𝑌</m:t>
                              </m:r>
                            </m:sub>
                          </m:sSub>
                        </m:num>
                        <m:den>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𝑋</m:t>
                              </m:r>
                            </m:sub>
                          </m:sSub>
                        </m:den>
                      </m:f>
                      <m:sSub>
                        <m:sSubPr>
                          <m:ctrlPr>
                            <a:rPr lang="en-IN" i="1">
                              <a:latin typeface="Cambria Math" panose="02040503050406030204" pitchFamily="18" charset="0"/>
                            </a:rPr>
                          </m:ctrlPr>
                        </m:sSubPr>
                        <m:e>
                          <m:r>
                            <a:rPr lang="en-IN" i="1">
                              <a:latin typeface="Cambria Math" panose="02040503050406030204" pitchFamily="18" charset="0"/>
                            </a:rPr>
                            <m:t>𝑟</m:t>
                          </m:r>
                        </m:e>
                        <m:sub>
                          <m:r>
                            <a:rPr lang="en-IN" i="1">
                              <a:latin typeface="Cambria Math" panose="02040503050406030204" pitchFamily="18" charset="0"/>
                            </a:rPr>
                            <m:t>𝑋𝑌</m:t>
                          </m:r>
                        </m:sub>
                      </m:sSub>
                      <m:d>
                        <m:dPr>
                          <m:ctrlPr>
                            <a:rPr lang="en-IN" i="1">
                              <a:latin typeface="Cambria Math" panose="02040503050406030204" pitchFamily="18" charset="0"/>
                            </a:rPr>
                          </m:ctrlPr>
                        </m:dPr>
                        <m:e>
                          <m:r>
                            <a:rPr lang="en-IN" i="1">
                              <a:latin typeface="Cambria Math" panose="02040503050406030204" pitchFamily="18" charset="0"/>
                            </a:rPr>
                            <m:t>𝑋</m:t>
                          </m:r>
                          <m:r>
                            <a:rPr lang="en-IN" i="1">
                              <a:latin typeface="Cambria Math" panose="02040503050406030204" pitchFamily="18" charset="0"/>
                            </a:rPr>
                            <m:t>−</m:t>
                          </m:r>
                          <m:acc>
                            <m:accPr>
                              <m:chr m:val="̅"/>
                              <m:ctrlPr>
                                <a:rPr lang="en-IN" i="1">
                                  <a:latin typeface="Cambria Math" panose="02040503050406030204" pitchFamily="18" charset="0"/>
                                </a:rPr>
                              </m:ctrlPr>
                            </m:accPr>
                            <m:e>
                              <m:r>
                                <a:rPr lang="en-IN" i="1">
                                  <a:latin typeface="Cambria Math" panose="02040503050406030204" pitchFamily="18" charset="0"/>
                                </a:rPr>
                                <m:t>𝑥</m:t>
                              </m:r>
                            </m:e>
                          </m:acc>
                        </m:e>
                      </m:d>
                    </m:oMath>
                  </m:oMathPara>
                </a14:m>
                <a:endParaRPr lang="en-IN" dirty="0">
                  <a:latin typeface="Times New Roman" panose="02020603050405020304" pitchFamily="18" charset="0"/>
                  <a:cs typeface="Times New Roman" panose="02020603050405020304" pitchFamily="18" charset="0"/>
                </a:endParaRPr>
              </a:p>
            </p:txBody>
          </p:sp>
        </mc:Choice>
        <mc:Fallback xmlns="">
          <p:sp>
            <p:nvSpPr>
              <p:cNvPr id="2" name="Rectangle 1"/>
              <p:cNvSpPr>
                <a:spLocks noRot="1" noChangeAspect="1" noMove="1" noResize="1" noEditPoints="1" noAdjustHandles="1" noChangeArrowheads="1" noChangeShapeType="1" noTextEdit="1"/>
              </p:cNvSpPr>
              <p:nvPr/>
            </p:nvSpPr>
            <p:spPr>
              <a:xfrm>
                <a:off x="370492" y="5800139"/>
                <a:ext cx="7699516" cy="881380"/>
              </a:xfrm>
              <a:prstGeom prst="rect">
                <a:avLst/>
              </a:prstGeom>
              <a:blipFill rotWithShape="1">
                <a:blip r:embed="rId5"/>
                <a:stretch>
                  <a:fillRect l="-4" t="-6" r="6" b="6"/>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49905" y="799112"/>
            <a:ext cx="8152294" cy="685707"/>
          </a:xfrm>
        </p:spPr>
        <p:txBody>
          <a:bodyPr>
            <a:normAutofit/>
          </a:bodyPr>
          <a:lstStyle/>
          <a:p>
            <a:r>
              <a:rPr lang="en-US" altLang="en-US" sz="2800" dirty="0">
                <a:solidFill>
                  <a:srgbClr val="C00000"/>
                </a:solidFill>
                <a:latin typeface="Times New Roman" panose="02020603050405020304" pitchFamily="18" charset="0"/>
                <a:cs typeface="Times New Roman" panose="02020603050405020304" pitchFamily="18" charset="0"/>
              </a:rPr>
              <a:t>For the Data: Heart Disease and Cigarettes</a:t>
            </a:r>
          </a:p>
        </p:txBody>
      </p:sp>
      <p:sp>
        <p:nvSpPr>
          <p:cNvPr id="5" name="Slide Number Placeholder 5"/>
          <p:cNvSpPr>
            <a:spLocks noGrp="1"/>
          </p:cNvSpPr>
          <p:nvPr>
            <p:ph type="sldNum" sz="quarter" idx="12"/>
          </p:nvPr>
        </p:nvSpPr>
        <p:spPr>
          <a:xfrm>
            <a:off x="6743700" y="6377940"/>
            <a:ext cx="2154237" cy="147320"/>
          </a:xfrm>
        </p:spPr>
        <p:txBody>
          <a:bodyPr/>
          <a:lstStyle>
            <a:lvl1pPr eaLnBrk="0" hangingPunct="0">
              <a:defRPr sz="2000">
                <a:solidFill>
                  <a:schemeClr val="tx1"/>
                </a:solidFill>
                <a:latin typeface="Arial" panose="020B0604020202020204" pitchFamily="34" charset="0"/>
              </a:defRPr>
            </a:lvl1pPr>
            <a:lvl2pPr marL="742950" indent="-285750" eaLnBrk="0" hangingPunct="0">
              <a:defRPr sz="2000">
                <a:solidFill>
                  <a:schemeClr val="tx1"/>
                </a:solidFill>
                <a:latin typeface="Arial" panose="020B0604020202020204" pitchFamily="34" charset="0"/>
              </a:defRPr>
            </a:lvl2pPr>
            <a:lvl3pPr marL="1143000" indent="-228600" eaLnBrk="0" hangingPunct="0">
              <a:defRPr sz="2000">
                <a:solidFill>
                  <a:schemeClr val="tx1"/>
                </a:solidFill>
                <a:latin typeface="Arial" panose="020B0604020202020204" pitchFamily="34" charset="0"/>
              </a:defRPr>
            </a:lvl3pPr>
            <a:lvl4pPr marL="1600200" indent="-228600" eaLnBrk="0" hangingPunct="0">
              <a:defRPr sz="2000">
                <a:solidFill>
                  <a:schemeClr val="tx1"/>
                </a:solidFill>
                <a:latin typeface="Arial" panose="020B0604020202020204" pitchFamily="34" charset="0"/>
              </a:defRPr>
            </a:lvl4pPr>
            <a:lvl5pPr marL="2057400" indent="-228600" eaLnBrk="0" hangingPunct="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lnSpc>
                <a:spcPct val="80000"/>
              </a:lnSpc>
            </a:pPr>
            <a:fld id="{08CD80AA-D36C-4026-8B31-9E105328D131}" type="slidenum">
              <a:rPr lang="en-US" altLang="en-US" sz="1200">
                <a:solidFill>
                  <a:srgbClr val="FFFFFF"/>
                </a:solidFill>
              </a:rPr>
              <a:t>122</a:t>
            </a:fld>
            <a:endParaRPr lang="en-US" altLang="en-US" sz="1200">
              <a:solidFill>
                <a:srgbClr val="FFFFFF"/>
              </a:solidFill>
            </a:endParaRPr>
          </a:p>
        </p:txBody>
      </p:sp>
      <mc:AlternateContent xmlns:mc="http://schemas.openxmlformats.org/markup-compatibility/2006" xmlns:a14="http://schemas.microsoft.com/office/drawing/2010/main">
        <mc:Choice Requires="a14">
          <p:sp>
            <p:nvSpPr>
              <p:cNvPr id="80900" name="Rectangle 3"/>
              <p:cNvSpPr>
                <a:spLocks noGrp="1" noChangeArrowheads="1"/>
              </p:cNvSpPr>
              <p:nvPr>
                <p:ph sz="quarter" idx="1"/>
              </p:nvPr>
            </p:nvSpPr>
            <p:spPr>
              <a:xfrm>
                <a:off x="212347" y="1741723"/>
                <a:ext cx="8990380" cy="4796774"/>
              </a:xfrm>
            </p:spPr>
            <p:txBody>
              <a:bodyPr>
                <a:normAutofit/>
              </a:bodyPr>
              <a:lstStyle/>
              <a:p>
                <a:pPr/>
                <a14:m>
                  <m:oMathPara xmlns:m="http://schemas.openxmlformats.org/officeDocument/2006/math">
                    <m:oMathParaPr>
                      <m:jc m:val="centerGroup"/>
                    </m:oMathParaPr>
                    <m:oMath xmlns:m="http://schemas.openxmlformats.org/officeDocument/2006/math">
                      <m:r>
                        <a:rPr lang="en-US" altLang="en-US" sz="2400" i="1" dirty="0">
                          <a:latin typeface="Cambria Math" panose="02040503050406030204" pitchFamily="18" charset="0"/>
                        </a:rPr>
                        <m:t>𝐶𝑜𝑣</m:t>
                      </m:r>
                      <m:r>
                        <a:rPr lang="en-US" altLang="en-US" sz="2400" i="1" dirty="0">
                          <a:latin typeface="Cambria Math" panose="02040503050406030204" pitchFamily="18" charset="0"/>
                        </a:rPr>
                        <m:t>(</m:t>
                      </m:r>
                      <m:r>
                        <a:rPr lang="en-US" altLang="en-US" sz="2400" i="1" dirty="0">
                          <a:latin typeface="Cambria Math" panose="02040503050406030204" pitchFamily="18" charset="0"/>
                        </a:rPr>
                        <m:t>𝑋</m:t>
                      </m:r>
                      <m:r>
                        <a:rPr lang="en-US" altLang="en-US" sz="2400" i="1" dirty="0">
                          <a:latin typeface="Cambria Math" panose="02040503050406030204" pitchFamily="18" charset="0"/>
                        </a:rPr>
                        <m:t>,</m:t>
                      </m:r>
                      <m:r>
                        <a:rPr lang="en-US" altLang="en-US" sz="2400" i="1" dirty="0">
                          <a:latin typeface="Cambria Math" panose="02040503050406030204" pitchFamily="18" charset="0"/>
                        </a:rPr>
                        <m:t>𝑌</m:t>
                      </m:r>
                      <m:r>
                        <a:rPr lang="en-US" altLang="en-US" sz="2400" i="1" dirty="0">
                          <a:latin typeface="Cambria Math" panose="02040503050406030204" pitchFamily="18" charset="0"/>
                        </a:rPr>
                        <m:t>) =11.12619 </m:t>
                      </m:r>
                    </m:oMath>
                  </m:oMathPara>
                </a14:m>
                <a:endParaRPr lang="en-US" altLang="en-US"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IN" sz="2400" i="1">
                          <a:latin typeface="Cambria Math" panose="02040503050406030204" pitchFamily="18" charset="0"/>
                          <a:ea typeface="Cambria Math" panose="02040503050406030204" pitchFamily="18" charset="0"/>
                        </a:rPr>
                        <m:t>𝜎</m:t>
                      </m:r>
                      <m:r>
                        <a:rPr lang="en-US" altLang="en-US" sz="2400" i="1" baseline="30000" dirty="0">
                          <a:latin typeface="Cambria Math" panose="02040503050406030204" pitchFamily="18" charset="0"/>
                        </a:rPr>
                        <m:t>2</m:t>
                      </m:r>
                      <m:r>
                        <a:rPr lang="en-US" altLang="en-US" sz="2400" i="1" baseline="-25000" dirty="0">
                          <a:latin typeface="Cambria Math" panose="02040503050406030204" pitchFamily="18" charset="0"/>
                        </a:rPr>
                        <m:t>𝑋</m:t>
                      </m:r>
                      <m:r>
                        <a:rPr lang="en-US" altLang="en-US" sz="2400" i="1" dirty="0">
                          <a:latin typeface="Cambria Math" panose="02040503050406030204" pitchFamily="18" charset="0"/>
                        </a:rPr>
                        <m:t> = 2.33</m:t>
                      </m:r>
                      <m:r>
                        <a:rPr lang="en-IN" altLang="en-US" sz="2400" i="1" dirty="0">
                          <a:latin typeface="Cambria Math" panose="02040503050406030204" pitchFamily="18" charset="0"/>
                        </a:rPr>
                        <m:t>4014</m:t>
                      </m:r>
                      <m:r>
                        <a:rPr lang="en-US" altLang="en-US" sz="2400" i="1" baseline="30000" dirty="0">
                          <a:latin typeface="Cambria Math" panose="02040503050406030204" pitchFamily="18" charset="0"/>
                        </a:rPr>
                        <m:t>2</m:t>
                      </m:r>
                      <m:r>
                        <a:rPr lang="en-US" altLang="en-US" sz="2400" i="1" dirty="0">
                          <a:latin typeface="Cambria Math" panose="02040503050406030204" pitchFamily="18" charset="0"/>
                        </a:rPr>
                        <m:t> = 5.447</m:t>
                      </m:r>
                      <m:r>
                        <a:rPr lang="en-IN" altLang="en-US" sz="2400" i="1" dirty="0">
                          <a:latin typeface="Cambria Math" panose="02040503050406030204" pitchFamily="18" charset="0"/>
                        </a:rPr>
                        <m:t>619</m:t>
                      </m:r>
                    </m:oMath>
                  </m:oMathPara>
                </a14:m>
                <a:endParaRPr lang="en-US" altLang="en-US"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en-US" sz="2400" i="1" dirty="0">
                          <a:latin typeface="Cambria Math" panose="02040503050406030204" pitchFamily="18" charset="0"/>
                        </a:rPr>
                        <m:t>𝑏</m:t>
                      </m:r>
                      <m:r>
                        <a:rPr lang="en-US" altLang="en-US" sz="2400" i="1" dirty="0">
                          <a:latin typeface="Cambria Math" panose="02040503050406030204" pitchFamily="18" charset="0"/>
                        </a:rPr>
                        <m:t> = 11.12619/5.447619 = 2.042395</m:t>
                      </m:r>
                    </m:oMath>
                  </m:oMathPara>
                </a14:m>
                <a:endParaRPr lang="en-US" altLang="en-US" sz="240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en-US" sz="2400" i="1" dirty="0">
                          <a:latin typeface="Cambria Math" panose="02040503050406030204" pitchFamily="18" charset="0"/>
                        </a:rPr>
                        <m:t>𝑎</m:t>
                      </m:r>
                      <m:r>
                        <a:rPr lang="en-US" altLang="en-US" sz="2400" i="1" dirty="0">
                          <a:latin typeface="Cambria Math" panose="02040503050406030204" pitchFamily="18" charset="0"/>
                        </a:rPr>
                        <m:t> = 14.52381 − 2.042395∗5.952381 = 2.366696</m:t>
                      </m:r>
                    </m:oMath>
                  </m:oMathPara>
                </a14:m>
                <a:endParaRPr lang="en-US" altLang="en-US" sz="2400" dirty="0">
                  <a:latin typeface="Times New Roman" panose="02020603050405020304" pitchFamily="18" charset="0"/>
                  <a:cs typeface="Times New Roman" panose="02020603050405020304" pitchFamily="18" charset="0"/>
                </a:endParaRPr>
              </a:p>
              <a:p>
                <a:endParaRPr lang="en-GB" sz="2400" dirty="0" smtClean="0">
                  <a:latin typeface="Times New Roman" panose="02020603050405020304" pitchFamily="18" charset="0"/>
                  <a:cs typeface="Times New Roman" panose="02020603050405020304" pitchFamily="18" charset="0"/>
                </a:endParaRPr>
              </a:p>
              <a:p>
                <a:endParaRPr lang="en-GB" sz="2400" dirty="0">
                  <a:latin typeface="Times New Roman" panose="02020603050405020304" pitchFamily="18" charset="0"/>
                  <a:cs typeface="Times New Roman" panose="02020603050405020304" pitchFamily="18" charset="0"/>
                </a:endParaRPr>
              </a:p>
              <a:p>
                <a:r>
                  <a:rPr lang="en-GB" sz="2400" dirty="0" smtClean="0">
                    <a:latin typeface="Times New Roman" panose="02020603050405020304" pitchFamily="18" charset="0"/>
                    <a:cs typeface="Times New Roman" panose="02020603050405020304" pitchFamily="18" charset="0"/>
                  </a:rPr>
                  <a:t>the </a:t>
                </a:r>
                <a:r>
                  <a:rPr lang="en-GB" sz="2400" dirty="0">
                    <a:latin typeface="Times New Roman" panose="02020603050405020304" pitchFamily="18" charset="0"/>
                    <a:cs typeface="Times New Roman" panose="02020603050405020304" pitchFamily="18" charset="0"/>
                  </a:rPr>
                  <a:t>equation of the least-squares line:</a:t>
                </a:r>
              </a:p>
              <a:p>
                <a:pPr marL="0" indent="0">
                  <a:buNone/>
                </a:pPr>
                <a:endParaRPr lang="en-US" altLang="en-US" sz="2400" dirty="0">
                  <a:latin typeface="Times New Roman" panose="02020603050405020304" pitchFamily="18" charset="0"/>
                  <a:cs typeface="Times New Roman" panose="02020603050405020304" pitchFamily="18" charset="0"/>
                </a:endParaRPr>
              </a:p>
            </p:txBody>
          </p:sp>
        </mc:Choice>
        <mc:Fallback xmlns="">
          <p:sp>
            <p:nvSpPr>
              <p:cNvPr id="80900" name="Rectangle 3"/>
              <p:cNvSpPr>
                <a:spLocks noGrp="1" noRot="1" noChangeAspect="1" noMove="1" noResize="1" noEditPoints="1" noAdjustHandles="1" noChangeArrowheads="1" noChangeShapeType="1" noTextEdit="1"/>
              </p:cNvSpPr>
              <p:nvPr>
                <p:ph sz="quarter" idx="1"/>
              </p:nvPr>
            </p:nvSpPr>
            <p:spPr>
              <a:xfrm>
                <a:off x="212347" y="1741723"/>
                <a:ext cx="8990380" cy="4796774"/>
              </a:xfrm>
              <a:blipFill rotWithShape="0">
                <a:blip r:embed="rId2"/>
                <a:stretch>
                  <a:fillRect l="-2102"/>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2" name="TextBox 1"/>
              <p:cNvSpPr txBox="1"/>
              <p:nvPr/>
            </p:nvSpPr>
            <p:spPr>
              <a:xfrm>
                <a:off x="2089150" y="5188377"/>
                <a:ext cx="5485656" cy="43053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IN" sz="2800" i="1">
                              <a:latin typeface="Cambria Math" panose="02040503050406030204" pitchFamily="18" charset="0"/>
                            </a:rPr>
                          </m:ctrlPr>
                        </m:accPr>
                        <m:e>
                          <m:r>
                            <a:rPr lang="en-IN" sz="2800" i="1">
                              <a:latin typeface="Cambria Math" panose="02040503050406030204" pitchFamily="18" charset="0"/>
                            </a:rPr>
                            <m:t>𝑦</m:t>
                          </m:r>
                        </m:e>
                      </m:acc>
                      <m:r>
                        <a:rPr lang="en-IN" sz="2800" i="1">
                          <a:latin typeface="Cambria Math" panose="02040503050406030204" pitchFamily="18" charset="0"/>
                        </a:rPr>
                        <m:t>=2.367+2.042 </m:t>
                      </m:r>
                      <m:r>
                        <a:rPr lang="en-IN" sz="2800" i="1">
                          <a:latin typeface="Cambria Math" panose="02040503050406030204" pitchFamily="18" charset="0"/>
                        </a:rPr>
                        <m:t>𝑥</m:t>
                      </m:r>
                    </m:oMath>
                  </m:oMathPara>
                </a14:m>
                <a:endParaRPr lang="en-IN" sz="2800" dirty="0"/>
              </a:p>
            </p:txBody>
          </p:sp>
        </mc:Choice>
        <mc:Fallback xmlns="">
          <p:sp>
            <p:nvSpPr>
              <p:cNvPr id="2" name="TextBox 1"/>
              <p:cNvSpPr txBox="1">
                <a:spLocks noRot="1" noChangeAspect="1" noMove="1" noResize="1" noEditPoints="1" noAdjustHandles="1" noChangeArrowheads="1" noChangeShapeType="1" noTextEdit="1"/>
              </p:cNvSpPr>
              <p:nvPr/>
            </p:nvSpPr>
            <p:spPr>
              <a:xfrm>
                <a:off x="2089150" y="5188377"/>
                <a:ext cx="5485656" cy="430530"/>
              </a:xfrm>
              <a:prstGeom prst="rect">
                <a:avLst/>
              </a:prstGeom>
              <a:blipFill rotWithShape="0">
                <a:blip r:embed="rId3"/>
                <a:stretch>
                  <a:fillRect/>
                </a:stretch>
              </a:blipFill>
            </p:spPr>
            <p:txBody>
              <a:bodyPr/>
              <a:lstStyle/>
              <a:p>
                <a:r>
                  <a:rPr lang="en-IN">
                    <a:noFill/>
                  </a:rPr>
                  <a:t> </a:t>
                </a:r>
              </a:p>
            </p:txBody>
          </p:sp>
        </mc:Fallback>
      </mc:AlternateContent>
      <p:sp>
        <p:nvSpPr>
          <p:cNvPr id="3" name="Rectangle 2"/>
          <p:cNvSpPr/>
          <p:nvPr/>
        </p:nvSpPr>
        <p:spPr>
          <a:xfrm>
            <a:off x="2698750" y="5005626"/>
            <a:ext cx="4181289" cy="8289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14" y="1151773"/>
            <a:ext cx="8424196" cy="4979329"/>
          </a:xfrm>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 </a:t>
            </a:r>
          </a:p>
        </p:txBody>
      </p:sp>
      <p:sp>
        <p:nvSpPr>
          <p:cNvPr id="9" name="Title 1"/>
          <p:cNvSpPr>
            <a:spLocks noGrp="1"/>
          </p:cNvSpPr>
          <p:nvPr>
            <p:ph type="title"/>
          </p:nvPr>
        </p:nvSpPr>
        <p:spPr>
          <a:xfrm>
            <a:off x="606460" y="695162"/>
            <a:ext cx="8753758" cy="643380"/>
          </a:xfrm>
        </p:spPr>
        <p:txBody>
          <a:bodyPr>
            <a:noAutofit/>
          </a:bodyPr>
          <a:lstStyle/>
          <a:p>
            <a:r>
              <a:rPr lang="en-US" sz="3600" dirty="0">
                <a:solidFill>
                  <a:srgbClr val="C00000"/>
                </a:solidFill>
                <a:latin typeface="+mn-lt"/>
              </a:rPr>
              <a:t>Five Step Regression Procedure: Overview</a:t>
            </a:r>
            <a:endParaRPr lang="en-IN" sz="3600" dirty="0">
              <a:solidFill>
                <a:srgbClr val="C00000"/>
              </a:solidFill>
              <a:latin typeface="+mn-lt"/>
              <a:cs typeface="Times New Roman" panose="02020603050405020304" pitchFamily="18" charset="0"/>
            </a:endParaRPr>
          </a:p>
        </p:txBody>
      </p:sp>
      <p:grpSp>
        <p:nvGrpSpPr>
          <p:cNvPr id="5" name="Group 4"/>
          <p:cNvGrpSpPr/>
          <p:nvPr/>
        </p:nvGrpSpPr>
        <p:grpSpPr bwMode="auto">
          <a:xfrm>
            <a:off x="1085703" y="1795153"/>
            <a:ext cx="6877705" cy="4452199"/>
            <a:chOff x="1404" y="1177"/>
            <a:chExt cx="3169" cy="3068"/>
          </a:xfrm>
        </p:grpSpPr>
        <p:sp>
          <p:nvSpPr>
            <p:cNvPr id="6" name="Rectangle 5"/>
            <p:cNvSpPr>
              <a:spLocks noChangeArrowheads="1"/>
            </p:cNvSpPr>
            <p:nvPr/>
          </p:nvSpPr>
          <p:spPr bwMode="auto">
            <a:xfrm>
              <a:off x="2833" y="1215"/>
              <a:ext cx="1740" cy="3026"/>
            </a:xfrm>
            <a:prstGeom prst="rect">
              <a:avLst/>
            </a:prstGeom>
            <a:noFill/>
            <a:ln w="9525">
              <a:noFill/>
              <a:miter lim="800000"/>
            </a:ln>
          </p:spPr>
          <p:txBody>
            <a:bodyPr/>
            <a:lstStyle/>
            <a:p>
              <a:endParaRPr lang="en-IN"/>
            </a:p>
          </p:txBody>
        </p:sp>
        <p:sp>
          <p:nvSpPr>
            <p:cNvPr id="7" name="Rectangle 6"/>
            <p:cNvSpPr>
              <a:spLocks noChangeArrowheads="1"/>
            </p:cNvSpPr>
            <p:nvPr/>
          </p:nvSpPr>
          <p:spPr bwMode="auto">
            <a:xfrm>
              <a:off x="3141" y="1233"/>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8" name="Rectangle 7"/>
            <p:cNvSpPr>
              <a:spLocks noChangeArrowheads="1"/>
            </p:cNvSpPr>
            <p:nvPr/>
          </p:nvSpPr>
          <p:spPr bwMode="auto">
            <a:xfrm>
              <a:off x="3257" y="1245"/>
              <a:ext cx="398" cy="127"/>
            </a:xfrm>
            <a:prstGeom prst="rect">
              <a:avLst/>
            </a:prstGeom>
            <a:noFill/>
            <a:ln w="9525">
              <a:noFill/>
              <a:miter lim="800000"/>
            </a:ln>
          </p:spPr>
          <p:txBody>
            <a:bodyPr wrap="none" lIns="0" tIns="0" rIns="0" bIns="0">
              <a:spAutoFit/>
            </a:bodyPr>
            <a:lstStyle/>
            <a:p>
              <a:pPr algn="l"/>
              <a:r>
                <a:rPr lang="en-US" sz="1200" b="0" dirty="0">
                  <a:solidFill>
                    <a:srgbClr val="000000"/>
                  </a:solidFill>
                  <a:latin typeface="Arial" panose="020B0604020202020204" pitchFamily="34" charset="0"/>
                </a:rPr>
                <a:t>Look at plots</a:t>
              </a:r>
              <a:endParaRPr lang="en-US" sz="1200" b="0" dirty="0"/>
            </a:p>
          </p:txBody>
        </p:sp>
        <p:sp>
          <p:nvSpPr>
            <p:cNvPr id="11" name="Rectangle 8"/>
            <p:cNvSpPr>
              <a:spLocks noChangeArrowheads="1"/>
            </p:cNvSpPr>
            <p:nvPr/>
          </p:nvSpPr>
          <p:spPr bwMode="auto">
            <a:xfrm>
              <a:off x="3141" y="1345"/>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12" name="Rectangle 9"/>
            <p:cNvSpPr>
              <a:spLocks noChangeArrowheads="1"/>
            </p:cNvSpPr>
            <p:nvPr/>
          </p:nvSpPr>
          <p:spPr bwMode="auto">
            <a:xfrm>
              <a:off x="3257" y="1357"/>
              <a:ext cx="873"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Look at descriptive statistics</a:t>
              </a:r>
              <a:endParaRPr lang="en-US" sz="1200" b="0"/>
            </a:p>
          </p:txBody>
        </p:sp>
        <p:sp>
          <p:nvSpPr>
            <p:cNvPr id="13" name="Rectangle 10"/>
            <p:cNvSpPr>
              <a:spLocks noChangeArrowheads="1"/>
            </p:cNvSpPr>
            <p:nvPr/>
          </p:nvSpPr>
          <p:spPr bwMode="auto">
            <a:xfrm>
              <a:off x="3141" y="1752"/>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14" name="Rectangle 11"/>
            <p:cNvSpPr>
              <a:spLocks noChangeArrowheads="1"/>
            </p:cNvSpPr>
            <p:nvPr/>
          </p:nvSpPr>
          <p:spPr bwMode="auto">
            <a:xfrm>
              <a:off x="3257" y="1764"/>
              <a:ext cx="654"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Linear or curvilinear?</a:t>
              </a:r>
              <a:endParaRPr lang="en-US" sz="1200" b="0"/>
            </a:p>
          </p:txBody>
        </p:sp>
        <p:sp>
          <p:nvSpPr>
            <p:cNvPr id="15" name="Rectangle 12"/>
            <p:cNvSpPr>
              <a:spLocks noChangeArrowheads="1"/>
            </p:cNvSpPr>
            <p:nvPr/>
          </p:nvSpPr>
          <p:spPr bwMode="auto">
            <a:xfrm>
              <a:off x="3141" y="1863"/>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16" name="Rectangle 13"/>
            <p:cNvSpPr>
              <a:spLocks noChangeArrowheads="1"/>
            </p:cNvSpPr>
            <p:nvPr/>
          </p:nvSpPr>
          <p:spPr bwMode="auto">
            <a:xfrm>
              <a:off x="3257" y="1875"/>
              <a:ext cx="601" cy="127"/>
            </a:xfrm>
            <a:prstGeom prst="rect">
              <a:avLst/>
            </a:prstGeom>
            <a:noFill/>
            <a:ln w="9525">
              <a:noFill/>
              <a:miter lim="800000"/>
            </a:ln>
          </p:spPr>
          <p:txBody>
            <a:bodyPr wrap="none" lIns="0" tIns="0" rIns="0" bIns="0">
              <a:spAutoFit/>
            </a:bodyPr>
            <a:lstStyle/>
            <a:p>
              <a:pPr algn="l"/>
              <a:r>
                <a:rPr lang="en-US" sz="1200" b="0" dirty="0">
                  <a:solidFill>
                    <a:srgbClr val="000000"/>
                  </a:solidFill>
                  <a:latin typeface="Arial" panose="020B0604020202020204" pitchFamily="34" charset="0"/>
                </a:rPr>
                <a:t>One X or more Xs?</a:t>
              </a:r>
              <a:endParaRPr lang="en-US" sz="1200" b="0" dirty="0"/>
            </a:p>
          </p:txBody>
        </p:sp>
        <p:sp>
          <p:nvSpPr>
            <p:cNvPr id="17" name="Rectangle 14"/>
            <p:cNvSpPr>
              <a:spLocks noChangeArrowheads="1"/>
            </p:cNvSpPr>
            <p:nvPr/>
          </p:nvSpPr>
          <p:spPr bwMode="auto">
            <a:xfrm>
              <a:off x="3141" y="1974"/>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18" name="Rectangle 15"/>
            <p:cNvSpPr>
              <a:spLocks noChangeArrowheads="1"/>
            </p:cNvSpPr>
            <p:nvPr/>
          </p:nvSpPr>
          <p:spPr bwMode="auto">
            <a:xfrm>
              <a:off x="3257" y="1986"/>
              <a:ext cx="356"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Transform?</a:t>
              </a:r>
              <a:endParaRPr lang="en-US" sz="1200" b="0"/>
            </a:p>
          </p:txBody>
        </p:sp>
        <p:sp>
          <p:nvSpPr>
            <p:cNvPr id="19" name="Rectangle 16"/>
            <p:cNvSpPr>
              <a:spLocks noChangeArrowheads="1"/>
            </p:cNvSpPr>
            <p:nvPr/>
          </p:nvSpPr>
          <p:spPr bwMode="auto">
            <a:xfrm>
              <a:off x="3141" y="2085"/>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20" name="Rectangle 17"/>
            <p:cNvSpPr>
              <a:spLocks noChangeArrowheads="1"/>
            </p:cNvSpPr>
            <p:nvPr/>
          </p:nvSpPr>
          <p:spPr bwMode="auto">
            <a:xfrm>
              <a:off x="3257" y="2097"/>
              <a:ext cx="712"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Discrete X, discrete Y?</a:t>
              </a:r>
              <a:endParaRPr lang="en-US" sz="1200" b="0"/>
            </a:p>
          </p:txBody>
        </p:sp>
        <p:sp>
          <p:nvSpPr>
            <p:cNvPr id="21" name="Rectangle 18"/>
            <p:cNvSpPr>
              <a:spLocks noChangeArrowheads="1"/>
            </p:cNvSpPr>
            <p:nvPr/>
          </p:nvSpPr>
          <p:spPr bwMode="auto">
            <a:xfrm>
              <a:off x="3141" y="2363"/>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22" name="Rectangle 19"/>
            <p:cNvSpPr>
              <a:spLocks noChangeArrowheads="1"/>
            </p:cNvSpPr>
            <p:nvPr/>
          </p:nvSpPr>
          <p:spPr bwMode="auto">
            <a:xfrm>
              <a:off x="3257" y="2375"/>
              <a:ext cx="553"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Do the regression</a:t>
              </a:r>
              <a:endParaRPr lang="en-US" sz="1200" b="0"/>
            </a:p>
          </p:txBody>
        </p:sp>
        <p:sp>
          <p:nvSpPr>
            <p:cNvPr id="23" name="Rectangle 20"/>
            <p:cNvSpPr>
              <a:spLocks noChangeArrowheads="1"/>
            </p:cNvSpPr>
            <p:nvPr/>
          </p:nvSpPr>
          <p:spPr bwMode="auto">
            <a:xfrm>
              <a:off x="3141" y="2948"/>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24" name="Rectangle 21"/>
            <p:cNvSpPr>
              <a:spLocks noChangeArrowheads="1"/>
            </p:cNvSpPr>
            <p:nvPr/>
          </p:nvSpPr>
          <p:spPr bwMode="auto">
            <a:xfrm>
              <a:off x="3257" y="2960"/>
              <a:ext cx="698"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Look at residuals plots</a:t>
              </a:r>
              <a:endParaRPr lang="en-US" sz="1200" b="0"/>
            </a:p>
          </p:txBody>
        </p:sp>
        <p:sp>
          <p:nvSpPr>
            <p:cNvPr id="25" name="Rectangle 22"/>
            <p:cNvSpPr>
              <a:spLocks noChangeArrowheads="1"/>
            </p:cNvSpPr>
            <p:nvPr/>
          </p:nvSpPr>
          <p:spPr bwMode="auto">
            <a:xfrm>
              <a:off x="3141" y="3059"/>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26" name="Rectangle 23"/>
            <p:cNvSpPr>
              <a:spLocks noChangeArrowheads="1"/>
            </p:cNvSpPr>
            <p:nvPr/>
          </p:nvSpPr>
          <p:spPr bwMode="auto">
            <a:xfrm>
              <a:off x="3257" y="3071"/>
              <a:ext cx="912"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Look at unusual observations</a:t>
              </a:r>
              <a:endParaRPr lang="en-US" sz="1200" b="0"/>
            </a:p>
          </p:txBody>
        </p:sp>
        <p:sp>
          <p:nvSpPr>
            <p:cNvPr id="27" name="Rectangle 24"/>
            <p:cNvSpPr>
              <a:spLocks noChangeArrowheads="1"/>
            </p:cNvSpPr>
            <p:nvPr/>
          </p:nvSpPr>
          <p:spPr bwMode="auto">
            <a:xfrm>
              <a:off x="3141" y="3170"/>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28" name="Rectangle 25"/>
            <p:cNvSpPr>
              <a:spLocks noChangeArrowheads="1"/>
            </p:cNvSpPr>
            <p:nvPr/>
          </p:nvSpPr>
          <p:spPr bwMode="auto">
            <a:xfrm>
              <a:off x="3257" y="3182"/>
              <a:ext cx="409"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Look at R-Sq</a:t>
              </a:r>
              <a:endParaRPr lang="en-US" sz="1200" b="0"/>
            </a:p>
          </p:txBody>
        </p:sp>
        <p:sp>
          <p:nvSpPr>
            <p:cNvPr id="29" name="Rectangle 26"/>
            <p:cNvSpPr>
              <a:spLocks noChangeArrowheads="1"/>
            </p:cNvSpPr>
            <p:nvPr/>
          </p:nvSpPr>
          <p:spPr bwMode="auto">
            <a:xfrm>
              <a:off x="3141" y="3281"/>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30" name="Rectangle 27"/>
            <p:cNvSpPr>
              <a:spLocks noChangeArrowheads="1"/>
            </p:cNvSpPr>
            <p:nvPr/>
          </p:nvSpPr>
          <p:spPr bwMode="auto">
            <a:xfrm>
              <a:off x="3257" y="3293"/>
              <a:ext cx="682"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Look at P-values for b</a:t>
              </a:r>
              <a:endParaRPr lang="en-US" sz="1200" b="0"/>
            </a:p>
          </p:txBody>
        </p:sp>
        <p:sp>
          <p:nvSpPr>
            <p:cNvPr id="32" name="Rectangle 29"/>
            <p:cNvSpPr>
              <a:spLocks noChangeArrowheads="1"/>
            </p:cNvSpPr>
            <p:nvPr/>
          </p:nvSpPr>
          <p:spPr bwMode="auto">
            <a:xfrm>
              <a:off x="3141" y="3810"/>
              <a:ext cx="47" cy="127"/>
            </a:xfrm>
            <a:prstGeom prst="rect">
              <a:avLst/>
            </a:prstGeom>
            <a:noFill/>
            <a:ln w="9525">
              <a:noFill/>
              <a:miter lim="800000"/>
            </a:ln>
          </p:spPr>
          <p:txBody>
            <a:bodyPr wrap="none" lIns="0" tIns="0" rIns="0" bIns="0">
              <a:spAutoFit/>
            </a:bodyPr>
            <a:lstStyle/>
            <a:p>
              <a:pPr algn="l"/>
              <a:r>
                <a:rPr lang="en-US" sz="1200" b="0">
                  <a:solidFill>
                    <a:srgbClr val="008000"/>
                  </a:solidFill>
                  <a:latin typeface="Wingdings" panose="05000000000000000000" pitchFamily="2" charset="2"/>
                </a:rPr>
                <a:t>Ÿ</a:t>
              </a:r>
              <a:endParaRPr lang="en-US" sz="1200" b="0"/>
            </a:p>
          </p:txBody>
        </p:sp>
        <p:sp>
          <p:nvSpPr>
            <p:cNvPr id="33" name="Rectangle 30"/>
            <p:cNvSpPr>
              <a:spLocks noChangeArrowheads="1"/>
            </p:cNvSpPr>
            <p:nvPr/>
          </p:nvSpPr>
          <p:spPr bwMode="auto">
            <a:xfrm>
              <a:off x="3257" y="3822"/>
              <a:ext cx="631"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Make predictions for</a:t>
              </a:r>
              <a:endParaRPr lang="en-US" sz="1200" b="0"/>
            </a:p>
          </p:txBody>
        </p:sp>
        <p:sp>
          <p:nvSpPr>
            <p:cNvPr id="34" name="Rectangle 31"/>
            <p:cNvSpPr>
              <a:spLocks noChangeArrowheads="1"/>
            </p:cNvSpPr>
            <p:nvPr/>
          </p:nvSpPr>
          <p:spPr bwMode="auto">
            <a:xfrm>
              <a:off x="3257" y="3915"/>
              <a:ext cx="600" cy="127"/>
            </a:xfrm>
            <a:prstGeom prst="rect">
              <a:avLst/>
            </a:prstGeom>
            <a:noFill/>
            <a:ln w="9525">
              <a:noFill/>
              <a:miter lim="800000"/>
            </a:ln>
          </p:spPr>
          <p:txBody>
            <a:bodyPr wrap="none" lIns="0" tIns="0" rIns="0" bIns="0">
              <a:spAutoFit/>
            </a:bodyPr>
            <a:lstStyle/>
            <a:p>
              <a:pPr algn="l"/>
              <a:r>
                <a:rPr lang="en-US" sz="1200" b="0">
                  <a:solidFill>
                    <a:srgbClr val="000000"/>
                  </a:solidFill>
                  <a:latin typeface="Arial" panose="020B0604020202020204" pitchFamily="34" charset="0"/>
                </a:rPr>
                <a:t>X-values of interest</a:t>
              </a:r>
              <a:endParaRPr lang="en-US" sz="1200" b="0"/>
            </a:p>
          </p:txBody>
        </p:sp>
        <p:grpSp>
          <p:nvGrpSpPr>
            <p:cNvPr id="35" name="Group 32"/>
            <p:cNvGrpSpPr/>
            <p:nvPr/>
          </p:nvGrpSpPr>
          <p:grpSpPr bwMode="auto">
            <a:xfrm>
              <a:off x="1404" y="1177"/>
              <a:ext cx="1499" cy="3068"/>
              <a:chOff x="1404" y="1177"/>
              <a:chExt cx="1499" cy="3068"/>
            </a:xfrm>
          </p:grpSpPr>
          <p:sp>
            <p:nvSpPr>
              <p:cNvPr id="36" name="Rectangle 33"/>
              <p:cNvSpPr>
                <a:spLocks noChangeArrowheads="1"/>
              </p:cNvSpPr>
              <p:nvPr/>
            </p:nvSpPr>
            <p:spPr bwMode="auto">
              <a:xfrm>
                <a:off x="2025" y="1177"/>
                <a:ext cx="829" cy="377"/>
              </a:xfrm>
              <a:prstGeom prst="rect">
                <a:avLst/>
              </a:prstGeom>
              <a:noFill/>
              <a:ln w="9525">
                <a:solidFill>
                  <a:srgbClr val="000000"/>
                </a:solidFill>
                <a:miter lim="800000"/>
              </a:ln>
            </p:spPr>
            <p:txBody>
              <a:bodyPr/>
              <a:lstStyle/>
              <a:p>
                <a:endParaRPr lang="en-IN"/>
              </a:p>
            </p:txBody>
          </p:sp>
          <p:sp>
            <p:nvSpPr>
              <p:cNvPr id="37" name="Rectangle 34"/>
              <p:cNvSpPr>
                <a:spLocks noChangeArrowheads="1"/>
              </p:cNvSpPr>
              <p:nvPr/>
            </p:nvSpPr>
            <p:spPr bwMode="auto">
              <a:xfrm>
                <a:off x="2144" y="1209"/>
                <a:ext cx="5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1.</a:t>
                </a:r>
                <a:endParaRPr lang="en-US" sz="2400" b="0"/>
              </a:p>
            </p:txBody>
          </p:sp>
          <p:sp>
            <p:nvSpPr>
              <p:cNvPr id="38" name="Rectangle 35"/>
              <p:cNvSpPr>
                <a:spLocks noChangeArrowheads="1"/>
              </p:cNvSpPr>
              <p:nvPr/>
            </p:nvSpPr>
            <p:spPr bwMode="auto">
              <a:xfrm>
                <a:off x="2234" y="1209"/>
                <a:ext cx="10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Get</a:t>
                </a:r>
                <a:endParaRPr lang="en-US" sz="2400" b="0"/>
              </a:p>
            </p:txBody>
          </p:sp>
          <p:sp>
            <p:nvSpPr>
              <p:cNvPr id="39" name="Rectangle 36"/>
              <p:cNvSpPr>
                <a:spLocks noChangeArrowheads="1"/>
              </p:cNvSpPr>
              <p:nvPr/>
            </p:nvSpPr>
            <p:spPr bwMode="auto">
              <a:xfrm>
                <a:off x="2234" y="1317"/>
                <a:ext cx="229"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Familiar</a:t>
                </a:r>
                <a:endParaRPr lang="en-US" sz="2400" b="0"/>
              </a:p>
            </p:txBody>
          </p:sp>
          <p:sp>
            <p:nvSpPr>
              <p:cNvPr id="40" name="Rectangle 37"/>
              <p:cNvSpPr>
                <a:spLocks noChangeArrowheads="1"/>
              </p:cNvSpPr>
              <p:nvPr/>
            </p:nvSpPr>
            <p:spPr bwMode="auto">
              <a:xfrm>
                <a:off x="2234" y="1425"/>
                <a:ext cx="282"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With Data</a:t>
                </a:r>
                <a:endParaRPr lang="en-US" sz="2400" b="0"/>
              </a:p>
            </p:txBody>
          </p:sp>
          <p:sp>
            <p:nvSpPr>
              <p:cNvPr id="41" name="Rectangle 38"/>
              <p:cNvSpPr>
                <a:spLocks noChangeArrowheads="1"/>
              </p:cNvSpPr>
              <p:nvPr/>
            </p:nvSpPr>
            <p:spPr bwMode="auto">
              <a:xfrm>
                <a:off x="2022" y="1768"/>
                <a:ext cx="836" cy="269"/>
              </a:xfrm>
              <a:prstGeom prst="rect">
                <a:avLst/>
              </a:prstGeom>
              <a:noFill/>
              <a:ln w="9525">
                <a:solidFill>
                  <a:srgbClr val="000000"/>
                </a:solidFill>
                <a:miter lim="800000"/>
              </a:ln>
            </p:spPr>
            <p:txBody>
              <a:bodyPr/>
              <a:lstStyle/>
              <a:p>
                <a:endParaRPr lang="en-IN"/>
              </a:p>
            </p:txBody>
          </p:sp>
          <p:sp>
            <p:nvSpPr>
              <p:cNvPr id="42" name="Rectangle 39"/>
              <p:cNvSpPr>
                <a:spLocks noChangeArrowheads="1"/>
              </p:cNvSpPr>
              <p:nvPr/>
            </p:nvSpPr>
            <p:spPr bwMode="auto">
              <a:xfrm>
                <a:off x="2141" y="1800"/>
                <a:ext cx="5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2.</a:t>
                </a:r>
                <a:endParaRPr lang="en-US" sz="2400" b="0"/>
              </a:p>
            </p:txBody>
          </p:sp>
          <p:sp>
            <p:nvSpPr>
              <p:cNvPr id="43" name="Rectangle 40"/>
              <p:cNvSpPr>
                <a:spLocks noChangeArrowheads="1"/>
              </p:cNvSpPr>
              <p:nvPr/>
            </p:nvSpPr>
            <p:spPr bwMode="auto">
              <a:xfrm>
                <a:off x="2230" y="1800"/>
                <a:ext cx="289"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Formulate</a:t>
                </a:r>
                <a:endParaRPr lang="en-US" sz="2400" b="0"/>
              </a:p>
            </p:txBody>
          </p:sp>
          <p:sp>
            <p:nvSpPr>
              <p:cNvPr id="44" name="Rectangle 41"/>
              <p:cNvSpPr>
                <a:spLocks noChangeArrowheads="1"/>
              </p:cNvSpPr>
              <p:nvPr/>
            </p:nvSpPr>
            <p:spPr bwMode="auto">
              <a:xfrm>
                <a:off x="2230" y="1908"/>
                <a:ext cx="175"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Model</a:t>
                </a:r>
                <a:endParaRPr lang="en-US" sz="2400" b="0"/>
              </a:p>
            </p:txBody>
          </p:sp>
          <p:sp>
            <p:nvSpPr>
              <p:cNvPr id="45" name="Rectangle 42"/>
              <p:cNvSpPr>
                <a:spLocks noChangeArrowheads="1"/>
              </p:cNvSpPr>
              <p:nvPr/>
            </p:nvSpPr>
            <p:spPr bwMode="auto">
              <a:xfrm>
                <a:off x="2018" y="2318"/>
                <a:ext cx="844" cy="270"/>
              </a:xfrm>
              <a:prstGeom prst="rect">
                <a:avLst/>
              </a:prstGeom>
              <a:noFill/>
              <a:ln w="9525">
                <a:solidFill>
                  <a:srgbClr val="000000"/>
                </a:solidFill>
                <a:miter lim="800000"/>
              </a:ln>
            </p:spPr>
            <p:txBody>
              <a:bodyPr/>
              <a:lstStyle/>
              <a:p>
                <a:endParaRPr lang="en-IN"/>
              </a:p>
            </p:txBody>
          </p:sp>
          <p:sp>
            <p:nvSpPr>
              <p:cNvPr id="46" name="Rectangle 43"/>
              <p:cNvSpPr>
                <a:spLocks noChangeArrowheads="1"/>
              </p:cNvSpPr>
              <p:nvPr/>
            </p:nvSpPr>
            <p:spPr bwMode="auto">
              <a:xfrm>
                <a:off x="2137" y="2351"/>
                <a:ext cx="5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3.</a:t>
                </a:r>
                <a:endParaRPr lang="en-US" sz="2400" b="0"/>
              </a:p>
            </p:txBody>
          </p:sp>
          <p:sp>
            <p:nvSpPr>
              <p:cNvPr id="47" name="Rectangle 44"/>
              <p:cNvSpPr>
                <a:spLocks noChangeArrowheads="1"/>
              </p:cNvSpPr>
              <p:nvPr/>
            </p:nvSpPr>
            <p:spPr bwMode="auto">
              <a:xfrm>
                <a:off x="2226" y="2351"/>
                <a:ext cx="26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Fit Model</a:t>
                </a:r>
                <a:endParaRPr lang="en-US" sz="2400" b="0"/>
              </a:p>
            </p:txBody>
          </p:sp>
          <p:sp>
            <p:nvSpPr>
              <p:cNvPr id="48" name="Rectangle 45"/>
              <p:cNvSpPr>
                <a:spLocks noChangeArrowheads="1"/>
              </p:cNvSpPr>
              <p:nvPr/>
            </p:nvSpPr>
            <p:spPr bwMode="auto">
              <a:xfrm>
                <a:off x="2226" y="2459"/>
                <a:ext cx="207"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to Data</a:t>
                </a:r>
                <a:endParaRPr lang="en-US" sz="2400" b="0"/>
              </a:p>
            </p:txBody>
          </p:sp>
          <p:sp>
            <p:nvSpPr>
              <p:cNvPr id="49" name="Rectangle 46"/>
              <p:cNvSpPr>
                <a:spLocks noChangeArrowheads="1"/>
              </p:cNvSpPr>
              <p:nvPr/>
            </p:nvSpPr>
            <p:spPr bwMode="auto">
              <a:xfrm>
                <a:off x="2027" y="3866"/>
                <a:ext cx="827" cy="378"/>
              </a:xfrm>
              <a:prstGeom prst="rect">
                <a:avLst/>
              </a:prstGeom>
              <a:noFill/>
              <a:ln w="9525">
                <a:solidFill>
                  <a:srgbClr val="000000"/>
                </a:solidFill>
                <a:miter lim="800000"/>
              </a:ln>
            </p:spPr>
            <p:txBody>
              <a:bodyPr/>
              <a:lstStyle/>
              <a:p>
                <a:endParaRPr lang="en-IN"/>
              </a:p>
            </p:txBody>
          </p:sp>
          <p:sp>
            <p:nvSpPr>
              <p:cNvPr id="50" name="Rectangle 47"/>
              <p:cNvSpPr>
                <a:spLocks noChangeArrowheads="1"/>
              </p:cNvSpPr>
              <p:nvPr/>
            </p:nvSpPr>
            <p:spPr bwMode="auto">
              <a:xfrm>
                <a:off x="2146" y="3899"/>
                <a:ext cx="5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5.</a:t>
                </a:r>
                <a:endParaRPr lang="en-US" sz="2400" b="0"/>
              </a:p>
            </p:txBody>
          </p:sp>
          <p:sp>
            <p:nvSpPr>
              <p:cNvPr id="51" name="Rectangle 48"/>
              <p:cNvSpPr>
                <a:spLocks noChangeArrowheads="1"/>
              </p:cNvSpPr>
              <p:nvPr/>
            </p:nvSpPr>
            <p:spPr bwMode="auto">
              <a:xfrm>
                <a:off x="2235" y="3899"/>
                <a:ext cx="193"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Report</a:t>
                </a:r>
                <a:endParaRPr lang="en-US" sz="2400" b="0"/>
              </a:p>
            </p:txBody>
          </p:sp>
          <p:sp>
            <p:nvSpPr>
              <p:cNvPr id="52" name="Rectangle 49"/>
              <p:cNvSpPr>
                <a:spLocks noChangeArrowheads="1"/>
              </p:cNvSpPr>
              <p:nvPr/>
            </p:nvSpPr>
            <p:spPr bwMode="auto">
              <a:xfrm>
                <a:off x="2235" y="4007"/>
                <a:ext cx="340" cy="116"/>
              </a:xfrm>
              <a:prstGeom prst="rect">
                <a:avLst/>
              </a:prstGeom>
              <a:noFill/>
              <a:ln w="9525">
                <a:noFill/>
                <a:miter lim="800000"/>
              </a:ln>
            </p:spPr>
            <p:txBody>
              <a:bodyPr lIns="0" tIns="0" rIns="0" bIns="0">
                <a:spAutoFit/>
              </a:bodyPr>
              <a:lstStyle/>
              <a:p>
                <a:pPr algn="l"/>
                <a:r>
                  <a:rPr lang="en-US" sz="1100" b="0">
                    <a:solidFill>
                      <a:srgbClr val="000000"/>
                    </a:solidFill>
                    <a:latin typeface="Arial" panose="020B0604020202020204" pitchFamily="34" charset="0"/>
                  </a:rPr>
                  <a:t>Results and</a:t>
                </a:r>
                <a:endParaRPr lang="en-US" sz="2400" b="0"/>
              </a:p>
            </p:txBody>
          </p:sp>
          <p:sp>
            <p:nvSpPr>
              <p:cNvPr id="53" name="Rectangle 50"/>
              <p:cNvSpPr>
                <a:spLocks noChangeArrowheads="1"/>
              </p:cNvSpPr>
              <p:nvPr/>
            </p:nvSpPr>
            <p:spPr bwMode="auto">
              <a:xfrm>
                <a:off x="2359" y="4129"/>
                <a:ext cx="446" cy="116"/>
              </a:xfrm>
              <a:prstGeom prst="rect">
                <a:avLst/>
              </a:prstGeom>
              <a:noFill/>
              <a:ln w="9525">
                <a:noFill/>
                <a:miter lim="800000"/>
              </a:ln>
            </p:spPr>
            <p:txBody>
              <a:bodyPr wrap="square" lIns="0" tIns="0" rIns="0" bIns="0">
                <a:spAutoFit/>
              </a:bodyPr>
              <a:lstStyle/>
              <a:p>
                <a:pPr algn="l"/>
                <a:r>
                  <a:rPr lang="en-US" sz="1100" b="0" dirty="0">
                    <a:solidFill>
                      <a:srgbClr val="000000"/>
                    </a:solidFill>
                    <a:latin typeface="Arial" panose="020B0604020202020204" pitchFamily="34" charset="0"/>
                  </a:rPr>
                  <a:t>Use Equation</a:t>
                </a:r>
                <a:endParaRPr lang="en-US" sz="2400" b="0" dirty="0"/>
              </a:p>
            </p:txBody>
          </p:sp>
          <p:grpSp>
            <p:nvGrpSpPr>
              <p:cNvPr id="54" name="Group 51"/>
              <p:cNvGrpSpPr/>
              <p:nvPr/>
            </p:nvGrpSpPr>
            <p:grpSpPr bwMode="auto">
              <a:xfrm>
                <a:off x="1974" y="2875"/>
                <a:ext cx="929" cy="751"/>
                <a:chOff x="1974" y="2875"/>
                <a:chExt cx="929" cy="751"/>
              </a:xfrm>
            </p:grpSpPr>
            <p:sp>
              <p:nvSpPr>
                <p:cNvPr id="84" name="Line 52"/>
                <p:cNvSpPr>
                  <a:spLocks noChangeShapeType="1"/>
                </p:cNvSpPr>
                <p:nvPr/>
              </p:nvSpPr>
              <p:spPr bwMode="auto">
                <a:xfrm flipH="1" flipV="1">
                  <a:off x="1976" y="3249"/>
                  <a:ext cx="465" cy="377"/>
                </a:xfrm>
                <a:prstGeom prst="line">
                  <a:avLst/>
                </a:prstGeom>
                <a:noFill/>
                <a:ln w="9525">
                  <a:solidFill>
                    <a:srgbClr val="000000"/>
                  </a:solidFill>
                  <a:round/>
                </a:ln>
              </p:spPr>
              <p:txBody>
                <a:bodyPr/>
                <a:lstStyle/>
                <a:p>
                  <a:endParaRPr lang="en-IN"/>
                </a:p>
              </p:txBody>
            </p:sp>
            <p:sp>
              <p:nvSpPr>
                <p:cNvPr id="85" name="Line 53"/>
                <p:cNvSpPr>
                  <a:spLocks noChangeShapeType="1"/>
                </p:cNvSpPr>
                <p:nvPr/>
              </p:nvSpPr>
              <p:spPr bwMode="auto">
                <a:xfrm flipV="1">
                  <a:off x="1974" y="2875"/>
                  <a:ext cx="465" cy="376"/>
                </a:xfrm>
                <a:prstGeom prst="line">
                  <a:avLst/>
                </a:prstGeom>
                <a:noFill/>
                <a:ln w="9525">
                  <a:solidFill>
                    <a:srgbClr val="000000"/>
                  </a:solidFill>
                  <a:round/>
                </a:ln>
              </p:spPr>
              <p:txBody>
                <a:bodyPr/>
                <a:lstStyle/>
                <a:p>
                  <a:endParaRPr lang="en-IN"/>
                </a:p>
              </p:txBody>
            </p:sp>
            <p:sp>
              <p:nvSpPr>
                <p:cNvPr id="86" name="Line 54"/>
                <p:cNvSpPr>
                  <a:spLocks noChangeShapeType="1"/>
                </p:cNvSpPr>
                <p:nvPr/>
              </p:nvSpPr>
              <p:spPr bwMode="auto">
                <a:xfrm flipH="1" flipV="1">
                  <a:off x="2434" y="2875"/>
                  <a:ext cx="465" cy="376"/>
                </a:xfrm>
                <a:prstGeom prst="line">
                  <a:avLst/>
                </a:prstGeom>
                <a:noFill/>
                <a:ln w="9525">
                  <a:solidFill>
                    <a:srgbClr val="000000"/>
                  </a:solidFill>
                  <a:round/>
                </a:ln>
              </p:spPr>
              <p:txBody>
                <a:bodyPr/>
                <a:lstStyle/>
                <a:p>
                  <a:endParaRPr lang="en-IN"/>
                </a:p>
              </p:txBody>
            </p:sp>
            <p:sp>
              <p:nvSpPr>
                <p:cNvPr id="87" name="Line 55"/>
                <p:cNvSpPr>
                  <a:spLocks noChangeShapeType="1"/>
                </p:cNvSpPr>
                <p:nvPr/>
              </p:nvSpPr>
              <p:spPr bwMode="auto">
                <a:xfrm flipV="1">
                  <a:off x="2439" y="3249"/>
                  <a:ext cx="464" cy="377"/>
                </a:xfrm>
                <a:prstGeom prst="line">
                  <a:avLst/>
                </a:prstGeom>
                <a:noFill/>
                <a:ln w="9525">
                  <a:solidFill>
                    <a:srgbClr val="000000"/>
                  </a:solidFill>
                  <a:round/>
                </a:ln>
              </p:spPr>
              <p:txBody>
                <a:bodyPr/>
                <a:lstStyle/>
                <a:p>
                  <a:endParaRPr lang="en-IN"/>
                </a:p>
              </p:txBody>
            </p:sp>
          </p:grpSp>
          <p:sp>
            <p:nvSpPr>
              <p:cNvPr id="55" name="Rectangle 56"/>
              <p:cNvSpPr>
                <a:spLocks noChangeArrowheads="1"/>
              </p:cNvSpPr>
              <p:nvPr/>
            </p:nvSpPr>
            <p:spPr bwMode="auto">
              <a:xfrm>
                <a:off x="2135" y="2946"/>
                <a:ext cx="610" cy="479"/>
              </a:xfrm>
              <a:prstGeom prst="rect">
                <a:avLst/>
              </a:prstGeom>
              <a:noFill/>
              <a:ln w="9525">
                <a:noFill/>
                <a:miter lim="800000"/>
              </a:ln>
            </p:spPr>
            <p:txBody>
              <a:bodyPr/>
              <a:lstStyle/>
              <a:p>
                <a:endParaRPr lang="en-IN"/>
              </a:p>
            </p:txBody>
          </p:sp>
          <p:sp>
            <p:nvSpPr>
              <p:cNvPr id="56" name="Rectangle 57"/>
              <p:cNvSpPr>
                <a:spLocks noChangeArrowheads="1"/>
              </p:cNvSpPr>
              <p:nvPr/>
            </p:nvSpPr>
            <p:spPr bwMode="auto">
              <a:xfrm>
                <a:off x="2397" y="2976"/>
                <a:ext cx="54"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4.</a:t>
                </a:r>
                <a:endParaRPr lang="en-US" sz="2400" b="0"/>
              </a:p>
            </p:txBody>
          </p:sp>
          <p:sp>
            <p:nvSpPr>
              <p:cNvPr id="57" name="Rectangle 58"/>
              <p:cNvSpPr>
                <a:spLocks noChangeArrowheads="1"/>
              </p:cNvSpPr>
              <p:nvPr/>
            </p:nvSpPr>
            <p:spPr bwMode="auto">
              <a:xfrm>
                <a:off x="2300" y="3083"/>
                <a:ext cx="200"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Check </a:t>
                </a:r>
                <a:endParaRPr lang="en-US" sz="2400" b="0"/>
              </a:p>
            </p:txBody>
          </p:sp>
          <p:sp>
            <p:nvSpPr>
              <p:cNvPr id="58" name="Rectangle 59"/>
              <p:cNvSpPr>
                <a:spLocks noChangeArrowheads="1"/>
              </p:cNvSpPr>
              <p:nvPr/>
            </p:nvSpPr>
            <p:spPr bwMode="auto">
              <a:xfrm>
                <a:off x="2230" y="3191"/>
                <a:ext cx="300"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Model and</a:t>
                </a:r>
                <a:endParaRPr lang="en-US" sz="2400" b="0"/>
              </a:p>
            </p:txBody>
          </p:sp>
          <p:sp>
            <p:nvSpPr>
              <p:cNvPr id="59" name="Rectangle 60"/>
              <p:cNvSpPr>
                <a:spLocks noChangeArrowheads="1"/>
              </p:cNvSpPr>
              <p:nvPr/>
            </p:nvSpPr>
            <p:spPr bwMode="auto">
              <a:xfrm>
                <a:off x="2182" y="3299"/>
                <a:ext cx="368" cy="116"/>
              </a:xfrm>
              <a:prstGeom prst="rect">
                <a:avLst/>
              </a:prstGeom>
              <a:noFill/>
              <a:ln w="9525">
                <a:noFill/>
                <a:miter lim="800000"/>
              </a:ln>
            </p:spPr>
            <p:txBody>
              <a:bodyPr wrap="none" lIns="0" tIns="0" rIns="0" bIns="0">
                <a:spAutoFit/>
              </a:bodyPr>
              <a:lstStyle/>
              <a:p>
                <a:pPr algn="l"/>
                <a:r>
                  <a:rPr lang="en-US" sz="1100" b="0">
                    <a:solidFill>
                      <a:srgbClr val="000000"/>
                    </a:solidFill>
                    <a:latin typeface="Arial" panose="020B0604020202020204" pitchFamily="34" charset="0"/>
                  </a:rPr>
                  <a:t>Assumptions</a:t>
                </a:r>
                <a:endParaRPr lang="en-US" sz="2400" b="0"/>
              </a:p>
            </p:txBody>
          </p:sp>
          <p:sp>
            <p:nvSpPr>
              <p:cNvPr id="60" name="Rectangle 61"/>
              <p:cNvSpPr>
                <a:spLocks noChangeArrowheads="1"/>
              </p:cNvSpPr>
              <p:nvPr/>
            </p:nvSpPr>
            <p:spPr bwMode="auto">
              <a:xfrm>
                <a:off x="2432" y="3609"/>
                <a:ext cx="426" cy="140"/>
              </a:xfrm>
              <a:prstGeom prst="rect">
                <a:avLst/>
              </a:prstGeom>
              <a:noFill/>
              <a:ln w="9525">
                <a:noFill/>
                <a:miter lim="800000"/>
              </a:ln>
            </p:spPr>
            <p:txBody>
              <a:bodyPr/>
              <a:lstStyle/>
              <a:p>
                <a:endParaRPr lang="en-IN"/>
              </a:p>
            </p:txBody>
          </p:sp>
          <p:sp>
            <p:nvSpPr>
              <p:cNvPr id="61" name="Rectangle 62"/>
              <p:cNvSpPr>
                <a:spLocks noChangeArrowheads="1"/>
              </p:cNvSpPr>
              <p:nvPr/>
            </p:nvSpPr>
            <p:spPr bwMode="auto">
              <a:xfrm>
                <a:off x="2479" y="3639"/>
                <a:ext cx="224" cy="106"/>
              </a:xfrm>
              <a:prstGeom prst="rect">
                <a:avLst/>
              </a:prstGeom>
              <a:noFill/>
              <a:ln w="9525">
                <a:noFill/>
                <a:miter lim="800000"/>
              </a:ln>
            </p:spPr>
            <p:txBody>
              <a:bodyPr wrap="none" lIns="0" tIns="0" rIns="0" bIns="0">
                <a:spAutoFit/>
              </a:bodyPr>
              <a:lstStyle/>
              <a:p>
                <a:pPr algn="l"/>
                <a:r>
                  <a:rPr lang="en-US" sz="1000" b="0">
                    <a:solidFill>
                      <a:srgbClr val="000000"/>
                    </a:solidFill>
                    <a:latin typeface="Arial" panose="020B0604020202020204" pitchFamily="34" charset="0"/>
                  </a:rPr>
                  <a:t>Good Fit</a:t>
                </a:r>
                <a:endParaRPr lang="en-US" sz="2400" b="0"/>
              </a:p>
            </p:txBody>
          </p:sp>
          <p:grpSp>
            <p:nvGrpSpPr>
              <p:cNvPr id="62" name="Group 63"/>
              <p:cNvGrpSpPr/>
              <p:nvPr/>
            </p:nvGrpSpPr>
            <p:grpSpPr bwMode="auto">
              <a:xfrm>
                <a:off x="2412" y="1555"/>
                <a:ext cx="54" cy="188"/>
                <a:chOff x="2412" y="1555"/>
                <a:chExt cx="54" cy="188"/>
              </a:xfrm>
            </p:grpSpPr>
            <p:sp>
              <p:nvSpPr>
                <p:cNvPr id="82" name="Line 64"/>
                <p:cNvSpPr>
                  <a:spLocks noChangeShapeType="1"/>
                </p:cNvSpPr>
                <p:nvPr/>
              </p:nvSpPr>
              <p:spPr bwMode="auto">
                <a:xfrm>
                  <a:off x="2439" y="1555"/>
                  <a:ext cx="1" cy="152"/>
                </a:xfrm>
                <a:prstGeom prst="line">
                  <a:avLst/>
                </a:prstGeom>
                <a:noFill/>
                <a:ln w="9525">
                  <a:solidFill>
                    <a:srgbClr val="000000"/>
                  </a:solidFill>
                  <a:round/>
                </a:ln>
              </p:spPr>
              <p:txBody>
                <a:bodyPr/>
                <a:lstStyle/>
                <a:p>
                  <a:endParaRPr lang="en-IN"/>
                </a:p>
              </p:txBody>
            </p:sp>
            <p:sp>
              <p:nvSpPr>
                <p:cNvPr id="83" name="Freeform 65"/>
                <p:cNvSpPr/>
                <p:nvPr/>
              </p:nvSpPr>
              <p:spPr bwMode="auto">
                <a:xfrm>
                  <a:off x="2412" y="1689"/>
                  <a:ext cx="54" cy="54"/>
                </a:xfrm>
                <a:custGeom>
                  <a:avLst/>
                  <a:gdLst>
                    <a:gd name="T0" fmla="*/ 0 w 108"/>
                    <a:gd name="T1" fmla="*/ 0 h 108"/>
                    <a:gd name="T2" fmla="*/ 1 w 108"/>
                    <a:gd name="T3" fmla="*/ 1 h 108"/>
                    <a:gd name="T4" fmla="*/ 1 w 108"/>
                    <a:gd name="T5" fmla="*/ 0 h 108"/>
                    <a:gd name="T6" fmla="*/ 1 w 108"/>
                    <a:gd name="T7" fmla="*/ 1 h 108"/>
                    <a:gd name="T8" fmla="*/ 0 w 108"/>
                    <a:gd name="T9" fmla="*/ 0 h 108"/>
                    <a:gd name="T10" fmla="*/ 0 60000 65536"/>
                    <a:gd name="T11" fmla="*/ 0 60000 65536"/>
                    <a:gd name="T12" fmla="*/ 0 60000 65536"/>
                    <a:gd name="T13" fmla="*/ 0 60000 65536"/>
                    <a:gd name="T14" fmla="*/ 0 60000 65536"/>
                    <a:gd name="T15" fmla="*/ 0 w 108"/>
                    <a:gd name="T16" fmla="*/ 0 h 108"/>
                    <a:gd name="T17" fmla="*/ 108 w 108"/>
                    <a:gd name="T18" fmla="*/ 108 h 108"/>
                  </a:gdLst>
                  <a:ahLst/>
                  <a:cxnLst>
                    <a:cxn ang="T10">
                      <a:pos x="T0" y="T1"/>
                    </a:cxn>
                    <a:cxn ang="T11">
                      <a:pos x="T2" y="T3"/>
                    </a:cxn>
                    <a:cxn ang="T12">
                      <a:pos x="T4" y="T5"/>
                    </a:cxn>
                    <a:cxn ang="T13">
                      <a:pos x="T6" y="T7"/>
                    </a:cxn>
                    <a:cxn ang="T14">
                      <a:pos x="T8" y="T9"/>
                    </a:cxn>
                  </a:cxnLst>
                  <a:rect l="T15" t="T16" r="T17" b="T18"/>
                  <a:pathLst>
                    <a:path w="108" h="108">
                      <a:moveTo>
                        <a:pt x="0" y="0"/>
                      </a:moveTo>
                      <a:lnTo>
                        <a:pt x="54" y="108"/>
                      </a:lnTo>
                      <a:lnTo>
                        <a:pt x="108" y="0"/>
                      </a:lnTo>
                      <a:lnTo>
                        <a:pt x="54" y="33"/>
                      </a:lnTo>
                      <a:lnTo>
                        <a:pt x="0" y="0"/>
                      </a:lnTo>
                      <a:close/>
                    </a:path>
                  </a:pathLst>
                </a:custGeom>
                <a:noFill/>
                <a:ln w="9525">
                  <a:noFill/>
                  <a:round/>
                </a:ln>
              </p:spPr>
              <p:txBody>
                <a:bodyPr/>
                <a:lstStyle/>
                <a:p>
                  <a:endParaRPr lang="en-IN"/>
                </a:p>
              </p:txBody>
            </p:sp>
          </p:grpSp>
          <p:grpSp>
            <p:nvGrpSpPr>
              <p:cNvPr id="63" name="Group 66"/>
              <p:cNvGrpSpPr/>
              <p:nvPr/>
            </p:nvGrpSpPr>
            <p:grpSpPr bwMode="auto">
              <a:xfrm>
                <a:off x="2414" y="3629"/>
                <a:ext cx="54" cy="201"/>
                <a:chOff x="2414" y="3629"/>
                <a:chExt cx="54" cy="201"/>
              </a:xfrm>
            </p:grpSpPr>
            <p:sp>
              <p:nvSpPr>
                <p:cNvPr id="80" name="Line 67"/>
                <p:cNvSpPr>
                  <a:spLocks noChangeShapeType="1"/>
                </p:cNvSpPr>
                <p:nvPr/>
              </p:nvSpPr>
              <p:spPr bwMode="auto">
                <a:xfrm>
                  <a:off x="2439" y="3629"/>
                  <a:ext cx="2" cy="166"/>
                </a:xfrm>
                <a:prstGeom prst="line">
                  <a:avLst/>
                </a:prstGeom>
                <a:noFill/>
                <a:ln w="9525">
                  <a:solidFill>
                    <a:srgbClr val="000000"/>
                  </a:solidFill>
                  <a:round/>
                </a:ln>
              </p:spPr>
              <p:txBody>
                <a:bodyPr/>
                <a:lstStyle/>
                <a:p>
                  <a:endParaRPr lang="en-IN"/>
                </a:p>
              </p:txBody>
            </p:sp>
            <p:sp>
              <p:nvSpPr>
                <p:cNvPr id="81" name="Freeform 68"/>
                <p:cNvSpPr/>
                <p:nvPr/>
              </p:nvSpPr>
              <p:spPr bwMode="auto">
                <a:xfrm>
                  <a:off x="2414" y="3775"/>
                  <a:ext cx="54" cy="55"/>
                </a:xfrm>
                <a:custGeom>
                  <a:avLst/>
                  <a:gdLst>
                    <a:gd name="T0" fmla="*/ 0 w 108"/>
                    <a:gd name="T1" fmla="*/ 1 h 109"/>
                    <a:gd name="T2" fmla="*/ 1 w 108"/>
                    <a:gd name="T3" fmla="*/ 1 h 109"/>
                    <a:gd name="T4" fmla="*/ 1 w 108"/>
                    <a:gd name="T5" fmla="*/ 0 h 109"/>
                    <a:gd name="T6" fmla="*/ 1 w 108"/>
                    <a:gd name="T7" fmla="*/ 1 h 109"/>
                    <a:gd name="T8" fmla="*/ 0 w 108"/>
                    <a:gd name="T9" fmla="*/ 1 h 109"/>
                    <a:gd name="T10" fmla="*/ 0 60000 65536"/>
                    <a:gd name="T11" fmla="*/ 0 60000 65536"/>
                    <a:gd name="T12" fmla="*/ 0 60000 65536"/>
                    <a:gd name="T13" fmla="*/ 0 60000 65536"/>
                    <a:gd name="T14" fmla="*/ 0 60000 65536"/>
                    <a:gd name="T15" fmla="*/ 0 w 108"/>
                    <a:gd name="T16" fmla="*/ 0 h 109"/>
                    <a:gd name="T17" fmla="*/ 108 w 108"/>
                    <a:gd name="T18" fmla="*/ 109 h 109"/>
                  </a:gdLst>
                  <a:ahLst/>
                  <a:cxnLst>
                    <a:cxn ang="T10">
                      <a:pos x="T0" y="T1"/>
                    </a:cxn>
                    <a:cxn ang="T11">
                      <a:pos x="T2" y="T3"/>
                    </a:cxn>
                    <a:cxn ang="T12">
                      <a:pos x="T4" y="T5"/>
                    </a:cxn>
                    <a:cxn ang="T13">
                      <a:pos x="T6" y="T7"/>
                    </a:cxn>
                    <a:cxn ang="T14">
                      <a:pos x="T8" y="T9"/>
                    </a:cxn>
                  </a:cxnLst>
                  <a:rect l="T15" t="T16" r="T17" b="T18"/>
                  <a:pathLst>
                    <a:path w="108" h="109">
                      <a:moveTo>
                        <a:pt x="0" y="3"/>
                      </a:moveTo>
                      <a:lnTo>
                        <a:pt x="56" y="109"/>
                      </a:lnTo>
                      <a:lnTo>
                        <a:pt x="108" y="0"/>
                      </a:lnTo>
                      <a:lnTo>
                        <a:pt x="55" y="35"/>
                      </a:lnTo>
                      <a:lnTo>
                        <a:pt x="0" y="3"/>
                      </a:lnTo>
                      <a:close/>
                    </a:path>
                  </a:pathLst>
                </a:custGeom>
                <a:noFill/>
                <a:ln w="9525">
                  <a:noFill/>
                  <a:round/>
                </a:ln>
              </p:spPr>
              <p:txBody>
                <a:bodyPr/>
                <a:lstStyle/>
                <a:p>
                  <a:endParaRPr lang="en-IN"/>
                </a:p>
              </p:txBody>
            </p:sp>
          </p:grpSp>
          <p:grpSp>
            <p:nvGrpSpPr>
              <p:cNvPr id="64" name="Group 69"/>
              <p:cNvGrpSpPr/>
              <p:nvPr/>
            </p:nvGrpSpPr>
            <p:grpSpPr bwMode="auto">
              <a:xfrm>
                <a:off x="1693" y="1865"/>
                <a:ext cx="331" cy="54"/>
                <a:chOff x="1693" y="1865"/>
                <a:chExt cx="331" cy="54"/>
              </a:xfrm>
            </p:grpSpPr>
            <p:sp>
              <p:nvSpPr>
                <p:cNvPr id="78" name="Line 70"/>
                <p:cNvSpPr>
                  <a:spLocks noChangeShapeType="1"/>
                </p:cNvSpPr>
                <p:nvPr/>
              </p:nvSpPr>
              <p:spPr bwMode="auto">
                <a:xfrm>
                  <a:off x="1693" y="1889"/>
                  <a:ext cx="296" cy="3"/>
                </a:xfrm>
                <a:prstGeom prst="line">
                  <a:avLst/>
                </a:prstGeom>
                <a:noFill/>
                <a:ln w="9525">
                  <a:solidFill>
                    <a:srgbClr val="000000"/>
                  </a:solidFill>
                  <a:round/>
                </a:ln>
              </p:spPr>
              <p:txBody>
                <a:bodyPr/>
                <a:lstStyle/>
                <a:p>
                  <a:endParaRPr lang="en-IN"/>
                </a:p>
              </p:txBody>
            </p:sp>
            <p:sp>
              <p:nvSpPr>
                <p:cNvPr id="79" name="Freeform 71"/>
                <p:cNvSpPr/>
                <p:nvPr/>
              </p:nvSpPr>
              <p:spPr bwMode="auto">
                <a:xfrm>
                  <a:off x="1970" y="1865"/>
                  <a:ext cx="54" cy="54"/>
                </a:xfrm>
                <a:custGeom>
                  <a:avLst/>
                  <a:gdLst>
                    <a:gd name="T0" fmla="*/ 0 w 108"/>
                    <a:gd name="T1" fmla="*/ 1 h 108"/>
                    <a:gd name="T2" fmla="*/ 1 w 108"/>
                    <a:gd name="T3" fmla="*/ 1 h 108"/>
                    <a:gd name="T4" fmla="*/ 0 w 108"/>
                    <a:gd name="T5" fmla="*/ 0 h 108"/>
                    <a:gd name="T6" fmla="*/ 1 w 108"/>
                    <a:gd name="T7" fmla="*/ 1 h 108"/>
                    <a:gd name="T8" fmla="*/ 0 w 108"/>
                    <a:gd name="T9" fmla="*/ 1 h 108"/>
                    <a:gd name="T10" fmla="*/ 0 60000 65536"/>
                    <a:gd name="T11" fmla="*/ 0 60000 65536"/>
                    <a:gd name="T12" fmla="*/ 0 60000 65536"/>
                    <a:gd name="T13" fmla="*/ 0 60000 65536"/>
                    <a:gd name="T14" fmla="*/ 0 60000 65536"/>
                    <a:gd name="T15" fmla="*/ 0 w 108"/>
                    <a:gd name="T16" fmla="*/ 0 h 108"/>
                    <a:gd name="T17" fmla="*/ 108 w 108"/>
                    <a:gd name="T18" fmla="*/ 108 h 108"/>
                  </a:gdLst>
                  <a:ahLst/>
                  <a:cxnLst>
                    <a:cxn ang="T10">
                      <a:pos x="T0" y="T1"/>
                    </a:cxn>
                    <a:cxn ang="T11">
                      <a:pos x="T2" y="T3"/>
                    </a:cxn>
                    <a:cxn ang="T12">
                      <a:pos x="T4" y="T5"/>
                    </a:cxn>
                    <a:cxn ang="T13">
                      <a:pos x="T6" y="T7"/>
                    </a:cxn>
                    <a:cxn ang="T14">
                      <a:pos x="T8" y="T9"/>
                    </a:cxn>
                  </a:cxnLst>
                  <a:rect l="T15" t="T16" r="T17" b="T18"/>
                  <a:pathLst>
                    <a:path w="108" h="108">
                      <a:moveTo>
                        <a:pt x="0" y="108"/>
                      </a:moveTo>
                      <a:lnTo>
                        <a:pt x="108" y="53"/>
                      </a:lnTo>
                      <a:lnTo>
                        <a:pt x="0" y="0"/>
                      </a:lnTo>
                      <a:lnTo>
                        <a:pt x="34" y="53"/>
                      </a:lnTo>
                      <a:lnTo>
                        <a:pt x="0" y="108"/>
                      </a:lnTo>
                      <a:close/>
                    </a:path>
                  </a:pathLst>
                </a:custGeom>
                <a:noFill/>
                <a:ln w="9525">
                  <a:noFill/>
                  <a:round/>
                </a:ln>
              </p:spPr>
              <p:txBody>
                <a:bodyPr/>
                <a:lstStyle/>
                <a:p>
                  <a:endParaRPr lang="en-IN"/>
                </a:p>
              </p:txBody>
            </p:sp>
          </p:grpSp>
          <p:sp>
            <p:nvSpPr>
              <p:cNvPr id="65" name="Line 72"/>
              <p:cNvSpPr>
                <a:spLocks noChangeShapeType="1"/>
              </p:cNvSpPr>
              <p:nvPr/>
            </p:nvSpPr>
            <p:spPr bwMode="auto">
              <a:xfrm flipH="1">
                <a:off x="1693" y="1892"/>
                <a:ext cx="4" cy="1177"/>
              </a:xfrm>
              <a:prstGeom prst="line">
                <a:avLst/>
              </a:prstGeom>
              <a:noFill/>
              <a:ln w="9525">
                <a:solidFill>
                  <a:srgbClr val="000000"/>
                </a:solidFill>
                <a:round/>
              </a:ln>
            </p:spPr>
            <p:txBody>
              <a:bodyPr/>
              <a:lstStyle/>
              <a:p>
                <a:endParaRPr lang="en-IN"/>
              </a:p>
            </p:txBody>
          </p:sp>
          <p:sp>
            <p:nvSpPr>
              <p:cNvPr id="66" name="Rectangle 73"/>
              <p:cNvSpPr>
                <a:spLocks noChangeArrowheads="1"/>
              </p:cNvSpPr>
              <p:nvPr/>
            </p:nvSpPr>
            <p:spPr bwMode="auto">
              <a:xfrm>
                <a:off x="1404" y="3062"/>
                <a:ext cx="490" cy="232"/>
              </a:xfrm>
              <a:prstGeom prst="rect">
                <a:avLst/>
              </a:prstGeom>
              <a:noFill/>
              <a:ln w="9525">
                <a:noFill/>
                <a:miter lim="800000"/>
              </a:ln>
            </p:spPr>
            <p:txBody>
              <a:bodyPr/>
              <a:lstStyle/>
              <a:p>
                <a:endParaRPr lang="en-IN"/>
              </a:p>
            </p:txBody>
          </p:sp>
          <p:sp>
            <p:nvSpPr>
              <p:cNvPr id="67" name="Rectangle 74"/>
              <p:cNvSpPr>
                <a:spLocks noChangeArrowheads="1"/>
              </p:cNvSpPr>
              <p:nvPr/>
            </p:nvSpPr>
            <p:spPr bwMode="auto">
              <a:xfrm>
                <a:off x="1548" y="3104"/>
                <a:ext cx="293" cy="106"/>
              </a:xfrm>
              <a:prstGeom prst="rect">
                <a:avLst/>
              </a:prstGeom>
              <a:noFill/>
              <a:ln w="9525">
                <a:noFill/>
                <a:miter lim="800000"/>
              </a:ln>
            </p:spPr>
            <p:txBody>
              <a:bodyPr wrap="none" lIns="0" tIns="0" rIns="0" bIns="0">
                <a:spAutoFit/>
              </a:bodyPr>
              <a:lstStyle/>
              <a:p>
                <a:pPr algn="l"/>
                <a:r>
                  <a:rPr lang="en-US" sz="1000" b="0" dirty="0">
                    <a:solidFill>
                      <a:srgbClr val="000000"/>
                    </a:solidFill>
                    <a:latin typeface="Arial" panose="020B0604020202020204" pitchFamily="34" charset="0"/>
                  </a:rPr>
                  <a:t>Inadequate</a:t>
                </a:r>
                <a:endParaRPr lang="en-US" sz="2400" b="0" dirty="0"/>
              </a:p>
            </p:txBody>
          </p:sp>
          <p:sp>
            <p:nvSpPr>
              <p:cNvPr id="68" name="Rectangle 75"/>
              <p:cNvSpPr>
                <a:spLocks noChangeArrowheads="1"/>
              </p:cNvSpPr>
              <p:nvPr/>
            </p:nvSpPr>
            <p:spPr bwMode="auto">
              <a:xfrm>
                <a:off x="1663" y="3224"/>
                <a:ext cx="65" cy="106"/>
              </a:xfrm>
              <a:prstGeom prst="rect">
                <a:avLst/>
              </a:prstGeom>
              <a:noFill/>
              <a:ln w="9525">
                <a:noFill/>
                <a:miter lim="800000"/>
              </a:ln>
            </p:spPr>
            <p:txBody>
              <a:bodyPr wrap="none" lIns="0" tIns="0" rIns="0" bIns="0">
                <a:spAutoFit/>
              </a:bodyPr>
              <a:lstStyle/>
              <a:p>
                <a:pPr algn="l"/>
                <a:r>
                  <a:rPr lang="en-US" sz="1000" b="0" dirty="0">
                    <a:solidFill>
                      <a:srgbClr val="000000"/>
                    </a:solidFill>
                    <a:latin typeface="Arial" panose="020B0604020202020204" pitchFamily="34" charset="0"/>
                  </a:rPr>
                  <a:t>Fit</a:t>
                </a:r>
                <a:endParaRPr lang="en-US" sz="2400" b="0" dirty="0"/>
              </a:p>
            </p:txBody>
          </p:sp>
          <p:grpSp>
            <p:nvGrpSpPr>
              <p:cNvPr id="69" name="Group 76"/>
              <p:cNvGrpSpPr/>
              <p:nvPr/>
            </p:nvGrpSpPr>
            <p:grpSpPr bwMode="auto">
              <a:xfrm>
                <a:off x="1790" y="3221"/>
                <a:ext cx="191" cy="54"/>
                <a:chOff x="1790" y="3221"/>
                <a:chExt cx="191" cy="54"/>
              </a:xfrm>
            </p:grpSpPr>
            <p:sp>
              <p:nvSpPr>
                <p:cNvPr id="76" name="Line 77"/>
                <p:cNvSpPr>
                  <a:spLocks noChangeShapeType="1"/>
                </p:cNvSpPr>
                <p:nvPr/>
              </p:nvSpPr>
              <p:spPr bwMode="auto">
                <a:xfrm flipH="1">
                  <a:off x="1825" y="3248"/>
                  <a:ext cx="156" cy="1"/>
                </a:xfrm>
                <a:prstGeom prst="line">
                  <a:avLst/>
                </a:prstGeom>
                <a:noFill/>
                <a:ln w="9525">
                  <a:solidFill>
                    <a:srgbClr val="000000"/>
                  </a:solidFill>
                  <a:round/>
                </a:ln>
              </p:spPr>
              <p:txBody>
                <a:bodyPr/>
                <a:lstStyle/>
                <a:p>
                  <a:endParaRPr lang="en-IN"/>
                </a:p>
              </p:txBody>
            </p:sp>
            <p:sp>
              <p:nvSpPr>
                <p:cNvPr id="77" name="Freeform 78"/>
                <p:cNvSpPr/>
                <p:nvPr/>
              </p:nvSpPr>
              <p:spPr bwMode="auto">
                <a:xfrm>
                  <a:off x="1790" y="3221"/>
                  <a:ext cx="54" cy="54"/>
                </a:xfrm>
                <a:custGeom>
                  <a:avLst/>
                  <a:gdLst>
                    <a:gd name="T0" fmla="*/ 1 w 108"/>
                    <a:gd name="T1" fmla="*/ 0 h 107"/>
                    <a:gd name="T2" fmla="*/ 0 w 108"/>
                    <a:gd name="T3" fmla="*/ 1 h 107"/>
                    <a:gd name="T4" fmla="*/ 1 w 108"/>
                    <a:gd name="T5" fmla="*/ 1 h 107"/>
                    <a:gd name="T6" fmla="*/ 1 w 108"/>
                    <a:gd name="T7" fmla="*/ 1 h 107"/>
                    <a:gd name="T8" fmla="*/ 1 w 108"/>
                    <a:gd name="T9" fmla="*/ 0 h 107"/>
                    <a:gd name="T10" fmla="*/ 0 60000 65536"/>
                    <a:gd name="T11" fmla="*/ 0 60000 65536"/>
                    <a:gd name="T12" fmla="*/ 0 60000 65536"/>
                    <a:gd name="T13" fmla="*/ 0 60000 65536"/>
                    <a:gd name="T14" fmla="*/ 0 60000 65536"/>
                    <a:gd name="T15" fmla="*/ 0 w 108"/>
                    <a:gd name="T16" fmla="*/ 0 h 107"/>
                    <a:gd name="T17" fmla="*/ 108 w 108"/>
                    <a:gd name="T18" fmla="*/ 107 h 107"/>
                  </a:gdLst>
                  <a:ahLst/>
                  <a:cxnLst>
                    <a:cxn ang="T10">
                      <a:pos x="T0" y="T1"/>
                    </a:cxn>
                    <a:cxn ang="T11">
                      <a:pos x="T2" y="T3"/>
                    </a:cxn>
                    <a:cxn ang="T12">
                      <a:pos x="T4" y="T5"/>
                    </a:cxn>
                    <a:cxn ang="T13">
                      <a:pos x="T6" y="T7"/>
                    </a:cxn>
                    <a:cxn ang="T14">
                      <a:pos x="T8" y="T9"/>
                    </a:cxn>
                  </a:cxnLst>
                  <a:rect l="T15" t="T16" r="T17" b="T18"/>
                  <a:pathLst>
                    <a:path w="108" h="107">
                      <a:moveTo>
                        <a:pt x="108" y="0"/>
                      </a:moveTo>
                      <a:lnTo>
                        <a:pt x="0" y="54"/>
                      </a:lnTo>
                      <a:lnTo>
                        <a:pt x="108" y="107"/>
                      </a:lnTo>
                      <a:lnTo>
                        <a:pt x="74" y="54"/>
                      </a:lnTo>
                      <a:lnTo>
                        <a:pt x="108" y="0"/>
                      </a:lnTo>
                      <a:close/>
                    </a:path>
                  </a:pathLst>
                </a:custGeom>
                <a:noFill/>
                <a:ln w="9525">
                  <a:noFill/>
                  <a:round/>
                </a:ln>
              </p:spPr>
              <p:txBody>
                <a:bodyPr/>
                <a:lstStyle/>
                <a:p>
                  <a:endParaRPr lang="en-IN"/>
                </a:p>
              </p:txBody>
            </p:sp>
          </p:grpSp>
          <p:grpSp>
            <p:nvGrpSpPr>
              <p:cNvPr id="70" name="Group 79"/>
              <p:cNvGrpSpPr/>
              <p:nvPr/>
            </p:nvGrpSpPr>
            <p:grpSpPr bwMode="auto">
              <a:xfrm>
                <a:off x="2414" y="2589"/>
                <a:ext cx="54" cy="201"/>
                <a:chOff x="2414" y="2589"/>
                <a:chExt cx="54" cy="201"/>
              </a:xfrm>
            </p:grpSpPr>
            <p:sp>
              <p:nvSpPr>
                <p:cNvPr id="74" name="Line 80"/>
                <p:cNvSpPr>
                  <a:spLocks noChangeShapeType="1"/>
                </p:cNvSpPr>
                <p:nvPr/>
              </p:nvSpPr>
              <p:spPr bwMode="auto">
                <a:xfrm>
                  <a:off x="2439" y="2589"/>
                  <a:ext cx="2" cy="166"/>
                </a:xfrm>
                <a:prstGeom prst="line">
                  <a:avLst/>
                </a:prstGeom>
                <a:noFill/>
                <a:ln w="9525">
                  <a:solidFill>
                    <a:srgbClr val="000000"/>
                  </a:solidFill>
                  <a:round/>
                </a:ln>
              </p:spPr>
              <p:txBody>
                <a:bodyPr/>
                <a:lstStyle/>
                <a:p>
                  <a:endParaRPr lang="en-IN"/>
                </a:p>
              </p:txBody>
            </p:sp>
            <p:sp>
              <p:nvSpPr>
                <p:cNvPr id="75" name="Freeform 81"/>
                <p:cNvSpPr/>
                <p:nvPr/>
              </p:nvSpPr>
              <p:spPr bwMode="auto">
                <a:xfrm>
                  <a:off x="2414" y="2735"/>
                  <a:ext cx="54" cy="55"/>
                </a:xfrm>
                <a:custGeom>
                  <a:avLst/>
                  <a:gdLst>
                    <a:gd name="T0" fmla="*/ 0 w 108"/>
                    <a:gd name="T1" fmla="*/ 1 h 109"/>
                    <a:gd name="T2" fmla="*/ 1 w 108"/>
                    <a:gd name="T3" fmla="*/ 1 h 109"/>
                    <a:gd name="T4" fmla="*/ 1 w 108"/>
                    <a:gd name="T5" fmla="*/ 0 h 109"/>
                    <a:gd name="T6" fmla="*/ 1 w 108"/>
                    <a:gd name="T7" fmla="*/ 1 h 109"/>
                    <a:gd name="T8" fmla="*/ 0 w 108"/>
                    <a:gd name="T9" fmla="*/ 1 h 109"/>
                    <a:gd name="T10" fmla="*/ 0 60000 65536"/>
                    <a:gd name="T11" fmla="*/ 0 60000 65536"/>
                    <a:gd name="T12" fmla="*/ 0 60000 65536"/>
                    <a:gd name="T13" fmla="*/ 0 60000 65536"/>
                    <a:gd name="T14" fmla="*/ 0 60000 65536"/>
                    <a:gd name="T15" fmla="*/ 0 w 108"/>
                    <a:gd name="T16" fmla="*/ 0 h 109"/>
                    <a:gd name="T17" fmla="*/ 108 w 108"/>
                    <a:gd name="T18" fmla="*/ 109 h 109"/>
                  </a:gdLst>
                  <a:ahLst/>
                  <a:cxnLst>
                    <a:cxn ang="T10">
                      <a:pos x="T0" y="T1"/>
                    </a:cxn>
                    <a:cxn ang="T11">
                      <a:pos x="T2" y="T3"/>
                    </a:cxn>
                    <a:cxn ang="T12">
                      <a:pos x="T4" y="T5"/>
                    </a:cxn>
                    <a:cxn ang="T13">
                      <a:pos x="T6" y="T7"/>
                    </a:cxn>
                    <a:cxn ang="T14">
                      <a:pos x="T8" y="T9"/>
                    </a:cxn>
                  </a:cxnLst>
                  <a:rect l="T15" t="T16" r="T17" b="T18"/>
                  <a:pathLst>
                    <a:path w="108" h="109">
                      <a:moveTo>
                        <a:pt x="0" y="3"/>
                      </a:moveTo>
                      <a:lnTo>
                        <a:pt x="56" y="109"/>
                      </a:lnTo>
                      <a:lnTo>
                        <a:pt x="108" y="0"/>
                      </a:lnTo>
                      <a:lnTo>
                        <a:pt x="55" y="35"/>
                      </a:lnTo>
                      <a:lnTo>
                        <a:pt x="0" y="3"/>
                      </a:lnTo>
                      <a:close/>
                    </a:path>
                  </a:pathLst>
                </a:custGeom>
                <a:noFill/>
                <a:ln w="9525">
                  <a:noFill/>
                  <a:round/>
                </a:ln>
              </p:spPr>
              <p:txBody>
                <a:bodyPr/>
                <a:lstStyle/>
                <a:p>
                  <a:endParaRPr lang="en-IN"/>
                </a:p>
              </p:txBody>
            </p:sp>
          </p:grpSp>
          <p:grpSp>
            <p:nvGrpSpPr>
              <p:cNvPr id="71" name="Group 82"/>
              <p:cNvGrpSpPr/>
              <p:nvPr/>
            </p:nvGrpSpPr>
            <p:grpSpPr bwMode="auto">
              <a:xfrm>
                <a:off x="2414" y="2038"/>
                <a:ext cx="54" cy="201"/>
                <a:chOff x="2414" y="2038"/>
                <a:chExt cx="54" cy="201"/>
              </a:xfrm>
            </p:grpSpPr>
            <p:sp>
              <p:nvSpPr>
                <p:cNvPr id="72" name="Line 83"/>
                <p:cNvSpPr>
                  <a:spLocks noChangeShapeType="1"/>
                </p:cNvSpPr>
                <p:nvPr/>
              </p:nvSpPr>
              <p:spPr bwMode="auto">
                <a:xfrm>
                  <a:off x="2439" y="2038"/>
                  <a:ext cx="2" cy="166"/>
                </a:xfrm>
                <a:prstGeom prst="line">
                  <a:avLst/>
                </a:prstGeom>
                <a:noFill/>
                <a:ln w="9525">
                  <a:solidFill>
                    <a:srgbClr val="000000"/>
                  </a:solidFill>
                  <a:round/>
                </a:ln>
              </p:spPr>
              <p:txBody>
                <a:bodyPr/>
                <a:lstStyle/>
                <a:p>
                  <a:endParaRPr lang="en-IN"/>
                </a:p>
              </p:txBody>
            </p:sp>
            <p:sp>
              <p:nvSpPr>
                <p:cNvPr id="73" name="Freeform 84"/>
                <p:cNvSpPr/>
                <p:nvPr/>
              </p:nvSpPr>
              <p:spPr bwMode="auto">
                <a:xfrm>
                  <a:off x="2414" y="2185"/>
                  <a:ext cx="54" cy="54"/>
                </a:xfrm>
                <a:custGeom>
                  <a:avLst/>
                  <a:gdLst>
                    <a:gd name="T0" fmla="*/ 0 w 108"/>
                    <a:gd name="T1" fmla="*/ 0 h 110"/>
                    <a:gd name="T2" fmla="*/ 1 w 108"/>
                    <a:gd name="T3" fmla="*/ 0 h 110"/>
                    <a:gd name="T4" fmla="*/ 1 w 108"/>
                    <a:gd name="T5" fmla="*/ 0 h 110"/>
                    <a:gd name="T6" fmla="*/ 1 w 108"/>
                    <a:gd name="T7" fmla="*/ 0 h 110"/>
                    <a:gd name="T8" fmla="*/ 0 w 108"/>
                    <a:gd name="T9" fmla="*/ 0 h 110"/>
                    <a:gd name="T10" fmla="*/ 0 60000 65536"/>
                    <a:gd name="T11" fmla="*/ 0 60000 65536"/>
                    <a:gd name="T12" fmla="*/ 0 60000 65536"/>
                    <a:gd name="T13" fmla="*/ 0 60000 65536"/>
                    <a:gd name="T14" fmla="*/ 0 60000 65536"/>
                    <a:gd name="T15" fmla="*/ 0 w 108"/>
                    <a:gd name="T16" fmla="*/ 0 h 110"/>
                    <a:gd name="T17" fmla="*/ 108 w 108"/>
                    <a:gd name="T18" fmla="*/ 110 h 110"/>
                  </a:gdLst>
                  <a:ahLst/>
                  <a:cxnLst>
                    <a:cxn ang="T10">
                      <a:pos x="T0" y="T1"/>
                    </a:cxn>
                    <a:cxn ang="T11">
                      <a:pos x="T2" y="T3"/>
                    </a:cxn>
                    <a:cxn ang="T12">
                      <a:pos x="T4" y="T5"/>
                    </a:cxn>
                    <a:cxn ang="T13">
                      <a:pos x="T6" y="T7"/>
                    </a:cxn>
                    <a:cxn ang="T14">
                      <a:pos x="T8" y="T9"/>
                    </a:cxn>
                  </a:cxnLst>
                  <a:rect l="T15" t="T16" r="T17" b="T18"/>
                  <a:pathLst>
                    <a:path w="108" h="110">
                      <a:moveTo>
                        <a:pt x="0" y="4"/>
                      </a:moveTo>
                      <a:lnTo>
                        <a:pt x="56" y="110"/>
                      </a:lnTo>
                      <a:lnTo>
                        <a:pt x="108" y="0"/>
                      </a:lnTo>
                      <a:lnTo>
                        <a:pt x="55" y="36"/>
                      </a:lnTo>
                      <a:lnTo>
                        <a:pt x="0" y="4"/>
                      </a:lnTo>
                      <a:close/>
                    </a:path>
                  </a:pathLst>
                </a:custGeom>
                <a:noFill/>
                <a:ln w="9525">
                  <a:noFill/>
                  <a:round/>
                </a:ln>
              </p:spPr>
              <p:txBody>
                <a:bodyPr/>
                <a:lstStyle/>
                <a:p>
                  <a:endParaRPr lang="en-IN"/>
                </a:p>
              </p:txBody>
            </p:sp>
          </p:grpSp>
        </p:grpSp>
      </p:gr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3150" y="658174"/>
            <a:ext cx="3424554" cy="627380"/>
          </a:xfrm>
          <a:prstGeom prst="rect">
            <a:avLst/>
          </a:prstGeom>
        </p:spPr>
        <p:txBody>
          <a:bodyPr vert="horz" wrap="square" lIns="0" tIns="12065" rIns="0" bIns="0" rtlCol="0">
            <a:spAutoFit/>
          </a:bodyPr>
          <a:lstStyle/>
          <a:p>
            <a:pPr marL="12700">
              <a:lnSpc>
                <a:spcPct val="100000"/>
              </a:lnSpc>
              <a:spcBef>
                <a:spcPts val="95"/>
              </a:spcBef>
            </a:pPr>
            <a:r>
              <a:rPr lang="en-IN" spc="-5" dirty="0" smtClean="0"/>
              <a:t>Cheatsheet</a:t>
            </a:r>
            <a:endParaRPr dirty="0"/>
          </a:p>
        </p:txBody>
      </p:sp>
      <p:pic>
        <p:nvPicPr>
          <p:cNvPr id="5" name="Picture 4"/>
          <p:cNvPicPr>
            <a:picLocks noChangeAspect="1"/>
          </p:cNvPicPr>
          <p:nvPr/>
        </p:nvPicPr>
        <p:blipFill>
          <a:blip r:embed="rId2"/>
          <a:stretch>
            <a:fillRect/>
          </a:stretch>
        </p:blipFill>
        <p:spPr>
          <a:xfrm>
            <a:off x="1098550" y="1308645"/>
            <a:ext cx="7179454" cy="5549355"/>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3150" y="658174"/>
            <a:ext cx="3424554" cy="627380"/>
          </a:xfrm>
          <a:prstGeom prst="rect">
            <a:avLst/>
          </a:prstGeom>
        </p:spPr>
        <p:txBody>
          <a:bodyPr vert="horz" wrap="square" lIns="0" tIns="12065" rIns="0" bIns="0" rtlCol="0">
            <a:spAutoFit/>
          </a:bodyPr>
          <a:lstStyle/>
          <a:p>
            <a:pPr marL="12700">
              <a:lnSpc>
                <a:spcPct val="100000"/>
              </a:lnSpc>
              <a:spcBef>
                <a:spcPts val="95"/>
              </a:spcBef>
            </a:pPr>
            <a:r>
              <a:rPr lang="en-IN" spc="-5" dirty="0" smtClean="0"/>
              <a:t>Cheatsheet</a:t>
            </a:r>
            <a:endParaRPr dirty="0"/>
          </a:p>
        </p:txBody>
      </p:sp>
      <p:pic>
        <p:nvPicPr>
          <p:cNvPr id="4" name="Picture 3"/>
          <p:cNvPicPr>
            <a:picLocks noChangeAspect="1"/>
          </p:cNvPicPr>
          <p:nvPr/>
        </p:nvPicPr>
        <p:blipFill>
          <a:blip r:embed="rId2"/>
          <a:stretch>
            <a:fillRect/>
          </a:stretch>
        </p:blipFill>
        <p:spPr>
          <a:xfrm>
            <a:off x="946150" y="1371600"/>
            <a:ext cx="7948349" cy="5105842"/>
          </a:xfrm>
          <a:prstGeom prst="rect">
            <a:avLst/>
          </a:prstGeom>
        </p:spPr>
      </p:pic>
      <p:sp>
        <p:nvSpPr>
          <p:cNvPr id="6" name="TextBox 5"/>
          <p:cNvSpPr txBox="1"/>
          <p:nvPr/>
        </p:nvSpPr>
        <p:spPr>
          <a:xfrm>
            <a:off x="8185150" y="6248400"/>
            <a:ext cx="762000" cy="369332"/>
          </a:xfrm>
          <a:prstGeom prst="rect">
            <a:avLst/>
          </a:prstGeom>
          <a:solidFill>
            <a:schemeClr val="bg1"/>
          </a:solidFill>
        </p:spPr>
        <p:txBody>
          <a:bodyPr wrap="square" rtlCol="0">
            <a:spAutoFit/>
          </a:bodyPr>
          <a:lstStyle/>
          <a:p>
            <a:endParaRPr lang="en-IN" dirty="0"/>
          </a:p>
        </p:txBody>
      </p:sp>
    </p:spTree>
    <p:extLst>
      <p:ext uri="{BB962C8B-B14F-4D97-AF65-F5344CB8AC3E}">
        <p14:creationId xmlns:p14="http://schemas.microsoft.com/office/powerpoint/2010/main" val="1981887042"/>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3150" y="658174"/>
            <a:ext cx="3424554" cy="627380"/>
          </a:xfrm>
          <a:prstGeom prst="rect">
            <a:avLst/>
          </a:prstGeom>
        </p:spPr>
        <p:txBody>
          <a:bodyPr vert="horz" wrap="square" lIns="0" tIns="12065" rIns="0" bIns="0" rtlCol="0">
            <a:spAutoFit/>
          </a:bodyPr>
          <a:lstStyle/>
          <a:p>
            <a:pPr marL="12700">
              <a:lnSpc>
                <a:spcPct val="100000"/>
              </a:lnSpc>
              <a:spcBef>
                <a:spcPts val="95"/>
              </a:spcBef>
            </a:pPr>
            <a:r>
              <a:rPr lang="en-IN" spc="-5" dirty="0" smtClean="0"/>
              <a:t>Cheatsheet</a:t>
            </a:r>
            <a:endParaRPr dirty="0"/>
          </a:p>
        </p:txBody>
      </p:sp>
      <p:pic>
        <p:nvPicPr>
          <p:cNvPr id="3" name="Picture 2"/>
          <p:cNvPicPr>
            <a:picLocks noChangeAspect="1"/>
          </p:cNvPicPr>
          <p:nvPr/>
        </p:nvPicPr>
        <p:blipFill>
          <a:blip r:embed="rId2"/>
          <a:stretch>
            <a:fillRect/>
          </a:stretch>
        </p:blipFill>
        <p:spPr>
          <a:xfrm>
            <a:off x="1860550" y="2133600"/>
            <a:ext cx="6324600" cy="3380971"/>
          </a:xfrm>
          <a:prstGeom prst="rect">
            <a:avLst/>
          </a:prstGeom>
        </p:spPr>
      </p:pic>
    </p:spTree>
    <p:extLst>
      <p:ext uri="{BB962C8B-B14F-4D97-AF65-F5344CB8AC3E}">
        <p14:creationId xmlns:p14="http://schemas.microsoft.com/office/powerpoint/2010/main" val="2860577392"/>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13150" y="658174"/>
            <a:ext cx="3424554" cy="627380"/>
          </a:xfrm>
          <a:prstGeom prst="rect">
            <a:avLst/>
          </a:prstGeom>
        </p:spPr>
        <p:txBody>
          <a:bodyPr vert="horz" wrap="square" lIns="0" tIns="12065" rIns="0" bIns="0" rtlCol="0">
            <a:spAutoFit/>
          </a:bodyPr>
          <a:lstStyle/>
          <a:p>
            <a:pPr marL="12700">
              <a:lnSpc>
                <a:spcPct val="100000"/>
              </a:lnSpc>
              <a:spcBef>
                <a:spcPts val="95"/>
              </a:spcBef>
            </a:pPr>
            <a:r>
              <a:rPr lang="en-IN" spc="-5" dirty="0" smtClean="0"/>
              <a:t>Cheatsheet</a:t>
            </a:r>
            <a:endParaRPr dirty="0"/>
          </a:p>
        </p:txBody>
      </p:sp>
      <p:pic>
        <p:nvPicPr>
          <p:cNvPr id="4" name="Picture 3"/>
          <p:cNvPicPr>
            <a:picLocks noChangeAspect="1"/>
          </p:cNvPicPr>
          <p:nvPr/>
        </p:nvPicPr>
        <p:blipFill>
          <a:blip r:embed="rId2"/>
          <a:stretch>
            <a:fillRect/>
          </a:stretch>
        </p:blipFill>
        <p:spPr>
          <a:xfrm>
            <a:off x="336550" y="1285554"/>
            <a:ext cx="8624851" cy="5526383"/>
          </a:xfrm>
          <a:prstGeom prst="rect">
            <a:avLst/>
          </a:prstGeom>
        </p:spPr>
      </p:pic>
    </p:spTree>
    <p:extLst>
      <p:ext uri="{BB962C8B-B14F-4D97-AF65-F5344CB8AC3E}">
        <p14:creationId xmlns:p14="http://schemas.microsoft.com/office/powerpoint/2010/main" val="374347324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17950" y="948309"/>
            <a:ext cx="3424554" cy="627380"/>
          </a:xfrm>
          <a:prstGeom prst="rect">
            <a:avLst/>
          </a:prstGeom>
        </p:spPr>
        <p:txBody>
          <a:bodyPr vert="horz" wrap="square" lIns="0" tIns="12065" rIns="0" bIns="0" rtlCol="0">
            <a:spAutoFit/>
          </a:bodyPr>
          <a:lstStyle/>
          <a:p>
            <a:pPr marL="12700">
              <a:lnSpc>
                <a:spcPct val="100000"/>
              </a:lnSpc>
              <a:spcBef>
                <a:spcPts val="95"/>
              </a:spcBef>
            </a:pPr>
            <a:r>
              <a:rPr spc="-5" dirty="0"/>
              <a:t>Reference</a:t>
            </a:r>
            <a:endParaRPr dirty="0"/>
          </a:p>
        </p:txBody>
      </p:sp>
      <p:sp>
        <p:nvSpPr>
          <p:cNvPr id="3" name="object 3"/>
          <p:cNvSpPr txBox="1"/>
          <p:nvPr/>
        </p:nvSpPr>
        <p:spPr>
          <a:xfrm>
            <a:off x="1174750" y="5562600"/>
            <a:ext cx="8534400" cy="230173"/>
          </a:xfrm>
          <a:prstGeom prst="rect">
            <a:avLst/>
          </a:prstGeom>
        </p:spPr>
        <p:txBody>
          <a:bodyPr vert="horz" wrap="square" lIns="0" tIns="12700" rIns="0" bIns="0" rtlCol="0">
            <a:spAutoFit/>
          </a:bodyPr>
          <a:lstStyle/>
          <a:p>
            <a:pPr marL="12700" marR="5080">
              <a:lnSpc>
                <a:spcPct val="100000"/>
              </a:lnSpc>
              <a:spcBef>
                <a:spcPts val="100"/>
              </a:spcBef>
            </a:pPr>
            <a:r>
              <a:rPr sz="1400" spc="-50" dirty="0">
                <a:solidFill>
                  <a:srgbClr val="006FC0"/>
                </a:solidFill>
                <a:latin typeface="Constantia" panose="02030602050306030303"/>
                <a:cs typeface="Constantia" panose="02030602050306030303"/>
              </a:rPr>
              <a:t>F</a:t>
            </a:r>
            <a:r>
              <a:rPr sz="1400" dirty="0">
                <a:solidFill>
                  <a:srgbClr val="006FC0"/>
                </a:solidFill>
                <a:latin typeface="Constantia" panose="02030602050306030303"/>
                <a:cs typeface="Constantia" panose="02030602050306030303"/>
              </a:rPr>
              <a:t>ound</a:t>
            </a:r>
            <a:r>
              <a:rPr sz="1400" spc="-5" dirty="0">
                <a:solidFill>
                  <a:srgbClr val="006FC0"/>
                </a:solidFill>
                <a:latin typeface="Constantia" panose="02030602050306030303"/>
                <a:cs typeface="Constantia" panose="02030602050306030303"/>
              </a:rPr>
              <a:t>a</a:t>
            </a:r>
            <a:r>
              <a:rPr sz="1400" dirty="0">
                <a:solidFill>
                  <a:srgbClr val="006FC0"/>
                </a:solidFill>
                <a:latin typeface="Constantia" panose="02030602050306030303"/>
                <a:cs typeface="Constantia" panose="02030602050306030303"/>
              </a:rPr>
              <a:t>t</a:t>
            </a:r>
            <a:r>
              <a:rPr sz="1400" spc="-10" dirty="0">
                <a:solidFill>
                  <a:srgbClr val="006FC0"/>
                </a:solidFill>
                <a:latin typeface="Constantia" panose="02030602050306030303"/>
                <a:cs typeface="Constantia" panose="02030602050306030303"/>
              </a:rPr>
              <a:t>i</a:t>
            </a:r>
            <a:r>
              <a:rPr sz="1400" dirty="0">
                <a:solidFill>
                  <a:srgbClr val="006FC0"/>
                </a:solidFill>
                <a:latin typeface="Constantia" panose="02030602050306030303"/>
                <a:cs typeface="Constantia" panose="02030602050306030303"/>
              </a:rPr>
              <a:t>o</a:t>
            </a:r>
            <a:r>
              <a:rPr sz="1400" spc="-5" dirty="0">
                <a:solidFill>
                  <a:srgbClr val="006FC0"/>
                </a:solidFill>
                <a:latin typeface="Constantia" panose="02030602050306030303"/>
                <a:cs typeface="Constantia" panose="02030602050306030303"/>
              </a:rPr>
              <a:t>n</a:t>
            </a:r>
            <a:r>
              <a:rPr sz="1400" dirty="0">
                <a:solidFill>
                  <a:srgbClr val="006FC0"/>
                </a:solidFill>
                <a:latin typeface="Constantia" panose="02030602050306030303"/>
                <a:cs typeface="Constantia" panose="02030602050306030303"/>
              </a:rPr>
              <a:t>s</a:t>
            </a:r>
            <a:r>
              <a:rPr sz="1400" spc="-55" dirty="0">
                <a:solidFill>
                  <a:srgbClr val="006FC0"/>
                </a:solidFill>
                <a:latin typeface="Constantia" panose="02030602050306030303"/>
                <a:cs typeface="Constantia" panose="02030602050306030303"/>
              </a:rPr>
              <a:t> </a:t>
            </a:r>
            <a:r>
              <a:rPr sz="1400" dirty="0">
                <a:solidFill>
                  <a:srgbClr val="006FC0"/>
                </a:solidFill>
                <a:latin typeface="Constantia" panose="02030602050306030303"/>
                <a:cs typeface="Constantia" panose="02030602050306030303"/>
              </a:rPr>
              <a:t>of</a:t>
            </a:r>
            <a:r>
              <a:rPr sz="1400" spc="35" dirty="0">
                <a:solidFill>
                  <a:srgbClr val="006FC0"/>
                </a:solidFill>
                <a:latin typeface="Constantia" panose="02030602050306030303"/>
                <a:cs typeface="Constantia" panose="02030602050306030303"/>
              </a:rPr>
              <a:t> </a:t>
            </a:r>
            <a:r>
              <a:rPr sz="1400" dirty="0">
                <a:solidFill>
                  <a:srgbClr val="006FC0"/>
                </a:solidFill>
                <a:latin typeface="Constantia" panose="02030602050306030303"/>
                <a:cs typeface="Constantia" panose="02030602050306030303"/>
              </a:rPr>
              <a:t>Sta</a:t>
            </a:r>
            <a:r>
              <a:rPr sz="1400" spc="-10" dirty="0">
                <a:solidFill>
                  <a:srgbClr val="006FC0"/>
                </a:solidFill>
                <a:latin typeface="Constantia" panose="02030602050306030303"/>
                <a:cs typeface="Constantia" panose="02030602050306030303"/>
              </a:rPr>
              <a:t>t</a:t>
            </a:r>
            <a:r>
              <a:rPr sz="1400" spc="-5" dirty="0">
                <a:solidFill>
                  <a:srgbClr val="006FC0"/>
                </a:solidFill>
                <a:latin typeface="Constantia" panose="02030602050306030303"/>
                <a:cs typeface="Constantia" panose="02030602050306030303"/>
              </a:rPr>
              <a:t>i</a:t>
            </a:r>
            <a:r>
              <a:rPr sz="1400" spc="-10" dirty="0">
                <a:solidFill>
                  <a:srgbClr val="006FC0"/>
                </a:solidFill>
                <a:latin typeface="Constantia" panose="02030602050306030303"/>
                <a:cs typeface="Constantia" panose="02030602050306030303"/>
              </a:rPr>
              <a:t>s</a:t>
            </a:r>
            <a:r>
              <a:rPr sz="1400" dirty="0">
                <a:solidFill>
                  <a:srgbClr val="006FC0"/>
                </a:solidFill>
                <a:latin typeface="Constantia" panose="02030602050306030303"/>
                <a:cs typeface="Constantia" panose="02030602050306030303"/>
              </a:rPr>
              <a:t>t</a:t>
            </a:r>
            <a:r>
              <a:rPr sz="1400" spc="-10" dirty="0">
                <a:solidFill>
                  <a:srgbClr val="006FC0"/>
                </a:solidFill>
                <a:latin typeface="Constantia" panose="02030602050306030303"/>
                <a:cs typeface="Constantia" panose="02030602050306030303"/>
              </a:rPr>
              <a:t>i</a:t>
            </a:r>
            <a:r>
              <a:rPr sz="1400" spc="-5" dirty="0">
                <a:solidFill>
                  <a:srgbClr val="006FC0"/>
                </a:solidFill>
                <a:latin typeface="Constantia" panose="02030602050306030303"/>
                <a:cs typeface="Constantia" panose="02030602050306030303"/>
              </a:rPr>
              <a:t>cs  for</a:t>
            </a:r>
            <a:r>
              <a:rPr sz="1400" spc="-50" dirty="0">
                <a:solidFill>
                  <a:srgbClr val="006FC0"/>
                </a:solidFill>
                <a:latin typeface="Constantia" panose="02030602050306030303"/>
                <a:cs typeface="Constantia" panose="02030602050306030303"/>
              </a:rPr>
              <a:t> </a:t>
            </a:r>
            <a:r>
              <a:rPr sz="1400" spc="-5" dirty="0">
                <a:solidFill>
                  <a:srgbClr val="006FC0"/>
                </a:solidFill>
                <a:latin typeface="Constantia" panose="02030602050306030303"/>
                <a:cs typeface="Constantia" panose="02030602050306030303"/>
              </a:rPr>
              <a:t>Data</a:t>
            </a:r>
            <a:r>
              <a:rPr lang="en-US" sz="1400" spc="-5" dirty="0">
                <a:solidFill>
                  <a:srgbClr val="006FC0"/>
                </a:solidFill>
                <a:latin typeface="Constantia" panose="02030602050306030303"/>
                <a:cs typeface="Constantia" panose="02030602050306030303"/>
              </a:rPr>
              <a:t> </a:t>
            </a:r>
            <a:r>
              <a:rPr sz="1400" spc="-5" dirty="0">
                <a:solidFill>
                  <a:srgbClr val="006FC0"/>
                </a:solidFill>
                <a:latin typeface="Constantia" panose="02030602050306030303"/>
                <a:cs typeface="Constantia" panose="02030602050306030303"/>
              </a:rPr>
              <a:t>Scientists</a:t>
            </a:r>
            <a:r>
              <a:rPr sz="1400" spc="-70" dirty="0">
                <a:solidFill>
                  <a:srgbClr val="006FC0"/>
                </a:solidFill>
                <a:latin typeface="Constantia" panose="02030602050306030303"/>
                <a:cs typeface="Constantia" panose="02030602050306030303"/>
              </a:rPr>
              <a:t> </a:t>
            </a:r>
            <a:r>
              <a:rPr sz="1400" dirty="0">
                <a:solidFill>
                  <a:srgbClr val="006FC0"/>
                </a:solidFill>
                <a:latin typeface="Constantia" panose="02030602050306030303"/>
                <a:cs typeface="Constantia" panose="02030602050306030303"/>
              </a:rPr>
              <a:t>With</a:t>
            </a:r>
            <a:r>
              <a:rPr sz="1400" spc="-40" dirty="0">
                <a:solidFill>
                  <a:srgbClr val="006FC0"/>
                </a:solidFill>
                <a:latin typeface="Constantia" panose="02030602050306030303"/>
                <a:cs typeface="Constantia" panose="02030602050306030303"/>
              </a:rPr>
              <a:t> </a:t>
            </a:r>
            <a:r>
              <a:rPr sz="1400" dirty="0">
                <a:solidFill>
                  <a:srgbClr val="006FC0"/>
                </a:solidFill>
                <a:latin typeface="Constantia" panose="02030602050306030303"/>
                <a:cs typeface="Constantia" panose="02030602050306030303"/>
              </a:rPr>
              <a:t>R</a:t>
            </a:r>
            <a:r>
              <a:rPr sz="1400" spc="-50" dirty="0">
                <a:solidFill>
                  <a:srgbClr val="006FC0"/>
                </a:solidFill>
                <a:latin typeface="Constantia" panose="02030602050306030303"/>
                <a:cs typeface="Constantia" panose="02030602050306030303"/>
              </a:rPr>
              <a:t> </a:t>
            </a:r>
            <a:r>
              <a:rPr sz="1400" dirty="0">
                <a:solidFill>
                  <a:srgbClr val="006FC0"/>
                </a:solidFill>
                <a:latin typeface="Constantia" panose="02030602050306030303"/>
                <a:cs typeface="Constantia" panose="02030602050306030303"/>
              </a:rPr>
              <a:t>and </a:t>
            </a:r>
            <a:r>
              <a:rPr sz="1400" spc="-335" dirty="0">
                <a:solidFill>
                  <a:srgbClr val="006FC0"/>
                </a:solidFill>
                <a:latin typeface="Constantia" panose="02030602050306030303"/>
                <a:cs typeface="Constantia" panose="02030602050306030303"/>
              </a:rPr>
              <a:t> </a:t>
            </a:r>
            <a:r>
              <a:rPr sz="1400" spc="-5" dirty="0" smtClean="0">
                <a:solidFill>
                  <a:srgbClr val="006FC0"/>
                </a:solidFill>
                <a:latin typeface="Constantia" panose="02030602050306030303"/>
                <a:cs typeface="Constantia" panose="02030602050306030303"/>
              </a:rPr>
              <a:t>Python</a:t>
            </a:r>
            <a:r>
              <a:rPr lang="en-IN" sz="1400" spc="-5" dirty="0" smtClean="0">
                <a:solidFill>
                  <a:srgbClr val="006FC0"/>
                </a:solidFill>
                <a:latin typeface="Constantia" panose="02030602050306030303"/>
                <a:cs typeface="Constantia" panose="02030602050306030303"/>
              </a:rPr>
              <a:t> </a:t>
            </a:r>
            <a:r>
              <a:rPr sz="1400" spc="-5" dirty="0" smtClean="0">
                <a:solidFill>
                  <a:srgbClr val="006FC0"/>
                </a:solidFill>
                <a:latin typeface="Constantia" panose="02030602050306030303"/>
                <a:cs typeface="Constantia" panose="02030602050306030303"/>
              </a:rPr>
              <a:t>By</a:t>
            </a:r>
            <a:r>
              <a:rPr sz="1400" spc="-65" dirty="0" smtClean="0">
                <a:solidFill>
                  <a:srgbClr val="006FC0"/>
                </a:solidFill>
                <a:latin typeface="Constantia" panose="02030602050306030303"/>
                <a:cs typeface="Constantia" panose="02030602050306030303"/>
              </a:rPr>
              <a:t> </a:t>
            </a:r>
            <a:r>
              <a:rPr sz="1400" spc="-5" dirty="0">
                <a:solidFill>
                  <a:srgbClr val="006FC0"/>
                </a:solidFill>
                <a:latin typeface="Constantia" panose="02030602050306030303"/>
                <a:cs typeface="Constantia" panose="02030602050306030303"/>
              </a:rPr>
              <a:t>Alan</a:t>
            </a:r>
            <a:r>
              <a:rPr sz="1400" spc="-55" dirty="0">
                <a:solidFill>
                  <a:srgbClr val="006FC0"/>
                </a:solidFill>
                <a:latin typeface="Constantia" panose="02030602050306030303"/>
                <a:cs typeface="Constantia" panose="02030602050306030303"/>
              </a:rPr>
              <a:t> </a:t>
            </a:r>
            <a:r>
              <a:rPr sz="1400" spc="-10" dirty="0">
                <a:solidFill>
                  <a:srgbClr val="006FC0"/>
                </a:solidFill>
                <a:latin typeface="Constantia" panose="02030602050306030303"/>
                <a:cs typeface="Constantia" panose="02030602050306030303"/>
              </a:rPr>
              <a:t>Agresti,</a:t>
            </a:r>
            <a:r>
              <a:rPr sz="1400" spc="10" dirty="0">
                <a:solidFill>
                  <a:srgbClr val="006FC0"/>
                </a:solidFill>
                <a:latin typeface="Constantia" panose="02030602050306030303"/>
                <a:cs typeface="Constantia" panose="02030602050306030303"/>
              </a:rPr>
              <a:t> </a:t>
            </a:r>
            <a:r>
              <a:rPr sz="1400" spc="-5" dirty="0">
                <a:solidFill>
                  <a:srgbClr val="006FC0"/>
                </a:solidFill>
                <a:latin typeface="Constantia" panose="02030602050306030303"/>
                <a:cs typeface="Constantia" panose="02030602050306030303"/>
              </a:rPr>
              <a:t>Maria </a:t>
            </a:r>
            <a:r>
              <a:rPr sz="1400" spc="-335" dirty="0">
                <a:solidFill>
                  <a:srgbClr val="006FC0"/>
                </a:solidFill>
                <a:latin typeface="Constantia" panose="02030602050306030303"/>
                <a:cs typeface="Constantia" panose="02030602050306030303"/>
              </a:rPr>
              <a:t> </a:t>
            </a:r>
            <a:r>
              <a:rPr sz="1400" spc="-10" dirty="0">
                <a:solidFill>
                  <a:srgbClr val="006FC0"/>
                </a:solidFill>
                <a:latin typeface="Constantia" panose="02030602050306030303"/>
                <a:cs typeface="Constantia" panose="02030602050306030303"/>
              </a:rPr>
              <a:t>Kateri</a:t>
            </a:r>
            <a:r>
              <a:rPr sz="1400" spc="15" dirty="0">
                <a:solidFill>
                  <a:srgbClr val="006FC0"/>
                </a:solidFill>
                <a:latin typeface="Constantia" panose="02030602050306030303"/>
                <a:cs typeface="Constantia" panose="02030602050306030303"/>
              </a:rPr>
              <a:t> </a:t>
            </a:r>
            <a:r>
              <a:rPr sz="1400" dirty="0">
                <a:latin typeface="Constantia" panose="02030602050306030303"/>
                <a:cs typeface="Constantia" panose="02030602050306030303"/>
              </a:rPr>
              <a:t>(2022)</a:t>
            </a:r>
          </a:p>
        </p:txBody>
      </p:sp>
      <p:pic>
        <p:nvPicPr>
          <p:cNvPr id="4" name="object 4"/>
          <p:cNvPicPr/>
          <p:nvPr/>
        </p:nvPicPr>
        <p:blipFill>
          <a:blip r:embed="rId2" cstate="print"/>
          <a:stretch>
            <a:fillRect/>
          </a:stretch>
        </p:blipFill>
        <p:spPr>
          <a:xfrm>
            <a:off x="3613150" y="1707007"/>
            <a:ext cx="2699829" cy="3592957"/>
          </a:xfrm>
          <a:prstGeom prst="rect">
            <a:avLst/>
          </a:prstGeom>
        </p:spPr>
      </p:pic>
      <p:sp>
        <p:nvSpPr>
          <p:cNvPr id="10" name="Text Box 10"/>
          <p:cNvSpPr txBox="1"/>
          <p:nvPr/>
        </p:nvSpPr>
        <p:spPr>
          <a:xfrm>
            <a:off x="3155950" y="6055409"/>
            <a:ext cx="3966845" cy="368300"/>
          </a:xfrm>
          <a:prstGeom prst="rect">
            <a:avLst/>
          </a:prstGeom>
          <a:noFill/>
        </p:spPr>
        <p:txBody>
          <a:bodyPr wrap="square" rtlCol="0" anchor="t">
            <a:spAutoFit/>
          </a:bodyPr>
          <a:lstStyle/>
          <a:p>
            <a:r>
              <a:rPr lang="en-US">
                <a:hlinkClick r:id="rId3"/>
              </a:rPr>
              <a:t>https://artofstat.com/web-apps</a:t>
            </a:r>
            <a:endParaRPr lang="en-US"/>
          </a:p>
        </p:txBody>
      </p:sp>
    </p:spTree>
    <p:extLst>
      <p:ext uri="{BB962C8B-B14F-4D97-AF65-F5344CB8AC3E}">
        <p14:creationId xmlns:p14="http://schemas.microsoft.com/office/powerpoint/2010/main" val="4184672369"/>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31950" y="914400"/>
            <a:ext cx="7391400" cy="627736"/>
          </a:xfrm>
          <a:prstGeom prst="rect">
            <a:avLst/>
          </a:prstGeom>
        </p:spPr>
        <p:txBody>
          <a:bodyPr vert="horz" wrap="square" lIns="0" tIns="12065" rIns="0" bIns="0" rtlCol="0">
            <a:spAutoFit/>
          </a:bodyPr>
          <a:lstStyle/>
          <a:p>
            <a:pPr marL="12700">
              <a:lnSpc>
                <a:spcPct val="100000"/>
              </a:lnSpc>
              <a:spcBef>
                <a:spcPts val="95"/>
              </a:spcBef>
            </a:pPr>
            <a:r>
              <a:rPr lang="en-IN" spc="-5" dirty="0" smtClean="0"/>
              <a:t>Data Science &amp; ML </a:t>
            </a:r>
            <a:r>
              <a:rPr spc="-5" dirty="0" smtClean="0"/>
              <a:t>Reference</a:t>
            </a:r>
            <a:endParaRPr dirty="0"/>
          </a:p>
        </p:txBody>
      </p:sp>
      <p:pic>
        <p:nvPicPr>
          <p:cNvPr id="5" name="Picture 4"/>
          <p:cNvPicPr>
            <a:picLocks noChangeAspect="1"/>
          </p:cNvPicPr>
          <p:nvPr/>
        </p:nvPicPr>
        <p:blipFill>
          <a:blip r:embed="rId2"/>
          <a:stretch>
            <a:fillRect/>
          </a:stretch>
        </p:blipFill>
        <p:spPr>
          <a:xfrm>
            <a:off x="869950" y="1676400"/>
            <a:ext cx="3266509" cy="4921487"/>
          </a:xfrm>
          <a:prstGeom prst="rect">
            <a:avLst/>
          </a:prstGeom>
        </p:spPr>
      </p:pic>
      <p:pic>
        <p:nvPicPr>
          <p:cNvPr id="10246" name="Picture 6" descr="The StatQuest Illustrated Guide To Machine Learning: Starmer, Josh:  9798986924007: Amazon.com: Boo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4350" y="1664855"/>
            <a:ext cx="3171825" cy="4933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14480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5" y="0"/>
            <a:ext cx="9363710" cy="6858000"/>
            <a:chOff x="-1025" y="0"/>
            <a:chExt cx="9363710" cy="6858000"/>
          </a:xfrm>
        </p:grpSpPr>
        <p:pic>
          <p:nvPicPr>
            <p:cNvPr id="3" name="object 3"/>
            <p:cNvPicPr/>
            <p:nvPr/>
          </p:nvPicPr>
          <p:blipFill>
            <a:blip r:embed="rId2" cstate="print"/>
            <a:stretch>
              <a:fillRect/>
            </a:stretch>
          </p:blipFill>
          <p:spPr>
            <a:xfrm>
              <a:off x="0" y="0"/>
              <a:ext cx="9361932" cy="6858000"/>
            </a:xfrm>
            <a:prstGeom prst="rect">
              <a:avLst/>
            </a:prstGeom>
          </p:spPr>
        </p:pic>
        <p:pic>
          <p:nvPicPr>
            <p:cNvPr id="4" name="object 4"/>
            <p:cNvPicPr/>
            <p:nvPr/>
          </p:nvPicPr>
          <p:blipFill>
            <a:blip r:embed="rId3" cstate="print"/>
            <a:stretch>
              <a:fillRect/>
            </a:stretch>
          </p:blipFill>
          <p:spPr>
            <a:xfrm>
              <a:off x="0" y="359"/>
              <a:ext cx="9361931" cy="1028700"/>
            </a:xfrm>
            <a:prstGeom prst="rect">
              <a:avLst/>
            </a:prstGeom>
          </p:spPr>
        </p:pic>
        <p:pic>
          <p:nvPicPr>
            <p:cNvPr id="5" name="object 5"/>
            <p:cNvPicPr/>
            <p:nvPr/>
          </p:nvPicPr>
          <p:blipFill>
            <a:blip r:embed="rId4" cstate="print"/>
            <a:stretch>
              <a:fillRect/>
            </a:stretch>
          </p:blipFill>
          <p:spPr>
            <a:xfrm>
              <a:off x="4505467" y="0"/>
              <a:ext cx="4856463" cy="599948"/>
            </a:xfrm>
            <a:prstGeom prst="rect">
              <a:avLst/>
            </a:prstGeom>
          </p:spPr>
        </p:pic>
        <p:pic>
          <p:nvPicPr>
            <p:cNvPr id="6" name="object 6"/>
            <p:cNvPicPr/>
            <p:nvPr/>
          </p:nvPicPr>
          <p:blipFill>
            <a:blip r:embed="rId5" cstate="print"/>
            <a:stretch>
              <a:fillRect/>
            </a:stretch>
          </p:blipFill>
          <p:spPr>
            <a:xfrm>
              <a:off x="0" y="0"/>
              <a:ext cx="9287417" cy="1025778"/>
            </a:xfrm>
            <a:prstGeom prst="rect">
              <a:avLst/>
            </a:prstGeom>
          </p:spPr>
        </p:pic>
        <p:pic>
          <p:nvPicPr>
            <p:cNvPr id="7" name="object 7"/>
            <p:cNvPicPr/>
            <p:nvPr/>
          </p:nvPicPr>
          <p:blipFill>
            <a:blip r:embed="rId6" cstate="print"/>
            <a:stretch>
              <a:fillRect/>
            </a:stretch>
          </p:blipFill>
          <p:spPr>
            <a:xfrm>
              <a:off x="-1025" y="47117"/>
              <a:ext cx="9363592" cy="912240"/>
            </a:xfrm>
            <a:prstGeom prst="rect">
              <a:avLst/>
            </a:prstGeom>
          </p:spPr>
        </p:pic>
      </p:grpSp>
      <p:sp>
        <p:nvSpPr>
          <p:cNvPr id="8" name="object 8"/>
          <p:cNvSpPr txBox="1">
            <a:spLocks noGrp="1"/>
          </p:cNvSpPr>
          <p:nvPr>
            <p:ph type="title"/>
          </p:nvPr>
        </p:nvSpPr>
        <p:spPr>
          <a:xfrm>
            <a:off x="553313" y="909955"/>
            <a:ext cx="2140585" cy="513715"/>
          </a:xfrm>
          <a:prstGeom prst="rect">
            <a:avLst/>
          </a:prstGeom>
        </p:spPr>
        <p:txBody>
          <a:bodyPr vert="horz" wrap="square" lIns="0" tIns="13335" rIns="0" bIns="0" rtlCol="0">
            <a:spAutoFit/>
          </a:bodyPr>
          <a:lstStyle/>
          <a:p>
            <a:pPr marL="12700">
              <a:lnSpc>
                <a:spcPct val="100000"/>
              </a:lnSpc>
              <a:spcBef>
                <a:spcPts val="105"/>
              </a:spcBef>
            </a:pPr>
            <a:r>
              <a:rPr sz="3200" spc="-60" dirty="0">
                <a:solidFill>
                  <a:srgbClr val="C00000"/>
                </a:solidFill>
              </a:rPr>
              <a:t>Type</a:t>
            </a:r>
            <a:r>
              <a:rPr sz="3200" spc="-50" dirty="0">
                <a:solidFill>
                  <a:srgbClr val="C00000"/>
                </a:solidFill>
              </a:rPr>
              <a:t> </a:t>
            </a:r>
            <a:r>
              <a:rPr sz="3200" dirty="0">
                <a:solidFill>
                  <a:srgbClr val="C00000"/>
                </a:solidFill>
              </a:rPr>
              <a:t>of</a:t>
            </a:r>
            <a:r>
              <a:rPr sz="3200" spc="-50" dirty="0">
                <a:solidFill>
                  <a:srgbClr val="C00000"/>
                </a:solidFill>
              </a:rPr>
              <a:t> </a:t>
            </a:r>
            <a:r>
              <a:rPr sz="3200" dirty="0">
                <a:solidFill>
                  <a:srgbClr val="C00000"/>
                </a:solidFill>
              </a:rPr>
              <a:t>Data</a:t>
            </a:r>
            <a:endParaRPr sz="3200"/>
          </a:p>
        </p:txBody>
      </p:sp>
      <p:sp>
        <p:nvSpPr>
          <p:cNvPr id="9" name="object 9"/>
          <p:cNvSpPr txBox="1"/>
          <p:nvPr/>
        </p:nvSpPr>
        <p:spPr>
          <a:xfrm>
            <a:off x="644753" y="1576171"/>
            <a:ext cx="8410575" cy="3927475"/>
          </a:xfrm>
          <a:prstGeom prst="rect">
            <a:avLst/>
          </a:prstGeom>
        </p:spPr>
        <p:txBody>
          <a:bodyPr vert="horz" wrap="square" lIns="0" tIns="73660" rIns="0" bIns="0" rtlCol="0">
            <a:spAutoFit/>
          </a:bodyPr>
          <a:lstStyle/>
          <a:p>
            <a:pPr marL="12700">
              <a:lnSpc>
                <a:spcPct val="100000"/>
              </a:lnSpc>
              <a:spcBef>
                <a:spcPts val="580"/>
              </a:spcBef>
            </a:pPr>
            <a:r>
              <a:rPr sz="2000" b="1" spc="-20" dirty="0">
                <a:latin typeface="Times New Roman" panose="02020603050405020304"/>
                <a:cs typeface="Times New Roman" panose="02020603050405020304"/>
              </a:rPr>
              <a:t>Variables:</a:t>
            </a:r>
            <a:endParaRPr sz="2000">
              <a:latin typeface="Times New Roman" panose="02020603050405020304"/>
              <a:cs typeface="Times New Roman" panose="02020603050405020304"/>
            </a:endParaRPr>
          </a:p>
          <a:p>
            <a:pPr marL="927100">
              <a:lnSpc>
                <a:spcPct val="100000"/>
              </a:lnSpc>
              <a:spcBef>
                <a:spcPts val="480"/>
              </a:spcBef>
            </a:pPr>
            <a:r>
              <a:rPr sz="2000" dirty="0">
                <a:latin typeface="Times New Roman" panose="02020603050405020304"/>
                <a:cs typeface="Times New Roman" panose="02020603050405020304"/>
              </a:rPr>
              <a:t>A</a:t>
            </a:r>
            <a:r>
              <a:rPr sz="2000" spc="-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characteristic</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that </a:t>
            </a:r>
            <a:r>
              <a:rPr sz="2000" spc="-5" dirty="0">
                <a:latin typeface="Times New Roman" panose="02020603050405020304"/>
                <a:cs typeface="Times New Roman" panose="02020603050405020304"/>
              </a:rPr>
              <a:t>varies</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from</a:t>
            </a:r>
            <a:r>
              <a:rPr sz="2000" spc="5" dirty="0">
                <a:latin typeface="Times New Roman" panose="02020603050405020304"/>
                <a:cs typeface="Times New Roman" panose="02020603050405020304"/>
              </a:rPr>
              <a:t> one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person</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2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thing</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another</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called</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endParaRPr sz="2000">
              <a:latin typeface="Times New Roman" panose="02020603050405020304"/>
              <a:cs typeface="Times New Roman" panose="02020603050405020304"/>
            </a:endParaRPr>
          </a:p>
          <a:p>
            <a:pPr marL="12700">
              <a:lnSpc>
                <a:spcPct val="100000"/>
              </a:lnSpc>
            </a:pPr>
            <a:r>
              <a:rPr sz="2000" dirty="0">
                <a:latin typeface="Times New Roman" panose="02020603050405020304"/>
                <a:cs typeface="Times New Roman" panose="02020603050405020304"/>
              </a:rPr>
              <a:t>variable.</a:t>
            </a:r>
            <a:endParaRPr sz="2000">
              <a:latin typeface="Times New Roman" panose="02020603050405020304"/>
              <a:cs typeface="Times New Roman" panose="02020603050405020304"/>
            </a:endParaRPr>
          </a:p>
          <a:p>
            <a:pPr marL="927100">
              <a:lnSpc>
                <a:spcPct val="100000"/>
              </a:lnSpc>
              <a:spcBef>
                <a:spcPts val="480"/>
              </a:spcBef>
            </a:pPr>
            <a:r>
              <a:rPr sz="2000" spc="-5" dirty="0">
                <a:latin typeface="Times New Roman" panose="02020603050405020304"/>
                <a:cs typeface="Times New Roman" panose="02020603050405020304"/>
              </a:rPr>
              <a:t>Example: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height,</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weight,</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sex,</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marital</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status</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a:p>
            <a:pPr marL="12700">
              <a:lnSpc>
                <a:spcPct val="100000"/>
              </a:lnSpc>
              <a:spcBef>
                <a:spcPts val="480"/>
              </a:spcBef>
            </a:pPr>
            <a:r>
              <a:rPr sz="2000" b="1" dirty="0">
                <a:latin typeface="Times New Roman" panose="02020603050405020304"/>
                <a:cs typeface="Times New Roman" panose="02020603050405020304"/>
              </a:rPr>
              <a:t>Quantitative</a:t>
            </a:r>
            <a:r>
              <a:rPr sz="2000" b="1" spc="-6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(or</a:t>
            </a:r>
            <a:r>
              <a:rPr sz="2000" b="1" spc="-6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Numerical)</a:t>
            </a:r>
            <a:r>
              <a:rPr sz="2000" b="1" spc="-75"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Variable:</a:t>
            </a:r>
            <a:endParaRPr sz="2000">
              <a:latin typeface="Times New Roman" panose="02020603050405020304"/>
              <a:cs typeface="Times New Roman" panose="02020603050405020304"/>
            </a:endParaRPr>
          </a:p>
          <a:p>
            <a:pPr marL="991235" marR="123825" indent="-64135">
              <a:lnSpc>
                <a:spcPct val="120000"/>
              </a:lnSpc>
            </a:pPr>
            <a:r>
              <a:rPr sz="2000" dirty="0">
                <a:latin typeface="Times New Roman" panose="02020603050405020304"/>
                <a:cs typeface="Times New Roman" panose="02020603050405020304"/>
              </a:rPr>
              <a:t>A</a:t>
            </a:r>
            <a:r>
              <a:rPr sz="2000" spc="-120" dirty="0">
                <a:latin typeface="Times New Roman" panose="02020603050405020304"/>
                <a:cs typeface="Times New Roman" panose="02020603050405020304"/>
              </a:rPr>
              <a:t> </a:t>
            </a:r>
            <a:r>
              <a:rPr sz="2000" dirty="0">
                <a:latin typeface="Times New Roman" panose="02020603050405020304"/>
                <a:cs typeface="Times New Roman" panose="02020603050405020304"/>
              </a:rPr>
              <a:t>variable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numerical</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quantitative)</a:t>
            </a:r>
            <a:r>
              <a:rPr sz="2000" spc="-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if each </a:t>
            </a:r>
            <a:r>
              <a:rPr sz="2000" dirty="0">
                <a:latin typeface="Times New Roman" panose="02020603050405020304"/>
                <a:cs typeface="Times New Roman" panose="02020603050405020304"/>
              </a:rPr>
              <a:t>observation</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15" dirty="0">
                <a:latin typeface="Times New Roman" panose="02020603050405020304"/>
                <a:cs typeface="Times New Roman" panose="02020603050405020304"/>
              </a:rPr>
              <a:t> number.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Example: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height,</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weight</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a:p>
            <a:pPr marL="12700">
              <a:lnSpc>
                <a:spcPct val="100000"/>
              </a:lnSpc>
              <a:spcBef>
                <a:spcPts val="480"/>
              </a:spcBef>
            </a:pPr>
            <a:r>
              <a:rPr sz="2000" b="1" dirty="0">
                <a:latin typeface="Times New Roman" panose="02020603050405020304"/>
                <a:cs typeface="Times New Roman" panose="02020603050405020304"/>
              </a:rPr>
              <a:t>Qualitative</a:t>
            </a:r>
            <a:r>
              <a:rPr sz="2000" b="1" spc="-5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(or</a:t>
            </a:r>
            <a:r>
              <a:rPr sz="2000" b="1" spc="-6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Categorical)</a:t>
            </a:r>
            <a:r>
              <a:rPr sz="2000" b="1" spc="-100"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Variable:</a:t>
            </a:r>
            <a:endParaRPr sz="2000">
              <a:latin typeface="Times New Roman" panose="02020603050405020304"/>
              <a:cs typeface="Times New Roman" panose="02020603050405020304"/>
            </a:endParaRPr>
          </a:p>
          <a:p>
            <a:pPr marL="12700" marR="5080" indent="914400">
              <a:lnSpc>
                <a:spcPct val="100000"/>
              </a:lnSpc>
              <a:spcBef>
                <a:spcPts val="485"/>
              </a:spcBef>
            </a:pPr>
            <a:r>
              <a:rPr sz="2000" dirty="0">
                <a:latin typeface="Times New Roman" panose="02020603050405020304"/>
                <a:cs typeface="Times New Roman" panose="02020603050405020304"/>
              </a:rPr>
              <a:t>A</a:t>
            </a:r>
            <a:r>
              <a:rPr sz="2000" spc="-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variable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categorical</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(or</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qualitative)</a:t>
            </a:r>
            <a:r>
              <a:rPr sz="2000" spc="4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if</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individual</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observations</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are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categorical</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responses.</a:t>
            </a:r>
            <a:endParaRPr sz="2000">
              <a:latin typeface="Times New Roman" panose="02020603050405020304"/>
              <a:cs typeface="Times New Roman" panose="02020603050405020304"/>
            </a:endParaRPr>
          </a:p>
          <a:p>
            <a:pPr marL="927100">
              <a:lnSpc>
                <a:spcPct val="100000"/>
              </a:lnSpc>
              <a:spcBef>
                <a:spcPts val="480"/>
              </a:spcBef>
            </a:pPr>
            <a:r>
              <a:rPr sz="2000" spc="-5" dirty="0">
                <a:latin typeface="Times New Roman" panose="02020603050405020304"/>
                <a:cs typeface="Times New Roman" panose="02020603050405020304"/>
              </a:rPr>
              <a:t>Example: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sex,</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marital status</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03350" y="5562600"/>
            <a:ext cx="6960998" cy="387927"/>
          </a:xfrm>
          <a:prstGeom prst="rect">
            <a:avLst/>
          </a:prstGeom>
        </p:spPr>
        <p:txBody>
          <a:bodyPr vert="horz" wrap="square" lIns="0" tIns="53975" rIns="0" bIns="0" rtlCol="0">
            <a:spAutoFit/>
          </a:bodyPr>
          <a:lstStyle/>
          <a:p>
            <a:pPr marL="12700" marR="5080">
              <a:lnSpc>
                <a:spcPts val="2590"/>
              </a:lnSpc>
              <a:spcBef>
                <a:spcPts val="425"/>
              </a:spcBef>
            </a:pPr>
            <a:r>
              <a:rPr sz="2400" spc="-85" dirty="0">
                <a:solidFill>
                  <a:srgbClr val="0A5ED6"/>
                </a:solidFill>
                <a:latin typeface="Constantia" panose="02030602050306030303"/>
                <a:cs typeface="Constantia" panose="02030602050306030303"/>
              </a:rPr>
              <a:t>F</a:t>
            </a:r>
            <a:r>
              <a:rPr sz="2400" dirty="0">
                <a:solidFill>
                  <a:srgbClr val="0A5ED6"/>
                </a:solidFill>
                <a:latin typeface="Constantia" panose="02030602050306030303"/>
                <a:cs typeface="Constantia" panose="02030602050306030303"/>
              </a:rPr>
              <a:t>or</a:t>
            </a:r>
            <a:r>
              <a:rPr sz="2400" spc="-135" dirty="0">
                <a:solidFill>
                  <a:srgbClr val="0A5ED6"/>
                </a:solidFill>
                <a:latin typeface="Constantia" panose="02030602050306030303"/>
                <a:cs typeface="Constantia" panose="02030602050306030303"/>
              </a:rPr>
              <a:t> </a:t>
            </a:r>
            <a:r>
              <a:rPr sz="2400" dirty="0">
                <a:solidFill>
                  <a:srgbClr val="0A5ED6"/>
                </a:solidFill>
                <a:latin typeface="Constantia" panose="02030602050306030303"/>
                <a:cs typeface="Constantia" panose="02030602050306030303"/>
              </a:rPr>
              <a:t>a</a:t>
            </a:r>
            <a:r>
              <a:rPr sz="2400" spc="-45" dirty="0">
                <a:solidFill>
                  <a:srgbClr val="0A5ED6"/>
                </a:solidFill>
                <a:latin typeface="Constantia" panose="02030602050306030303"/>
                <a:cs typeface="Constantia" panose="02030602050306030303"/>
              </a:rPr>
              <a:t>n</a:t>
            </a:r>
            <a:r>
              <a:rPr sz="2400" dirty="0">
                <a:solidFill>
                  <a:srgbClr val="0A5ED6"/>
                </a:solidFill>
                <a:latin typeface="Constantia" panose="02030602050306030303"/>
                <a:cs typeface="Constantia" panose="02030602050306030303"/>
              </a:rPr>
              <a:t>y</a:t>
            </a:r>
            <a:r>
              <a:rPr sz="2400" spc="-114" dirty="0">
                <a:solidFill>
                  <a:srgbClr val="0A5ED6"/>
                </a:solidFill>
                <a:latin typeface="Constantia" panose="02030602050306030303"/>
                <a:cs typeface="Constantia" panose="02030602050306030303"/>
              </a:rPr>
              <a:t> </a:t>
            </a:r>
            <a:r>
              <a:rPr sz="2400" spc="-5" dirty="0">
                <a:solidFill>
                  <a:srgbClr val="0A5ED6"/>
                </a:solidFill>
                <a:latin typeface="Constantia" panose="02030602050306030303"/>
                <a:cs typeface="Constantia" panose="02030602050306030303"/>
              </a:rPr>
              <a:t>q</a:t>
            </a:r>
            <a:r>
              <a:rPr sz="2400" dirty="0">
                <a:solidFill>
                  <a:srgbClr val="0A5ED6"/>
                </a:solidFill>
                <a:latin typeface="Constantia" panose="02030602050306030303"/>
                <a:cs typeface="Constantia" panose="02030602050306030303"/>
              </a:rPr>
              <a:t>ue</a:t>
            </a:r>
            <a:r>
              <a:rPr sz="2400" spc="40" dirty="0">
                <a:solidFill>
                  <a:srgbClr val="0A5ED6"/>
                </a:solidFill>
                <a:latin typeface="Constantia" panose="02030602050306030303"/>
                <a:cs typeface="Constantia" panose="02030602050306030303"/>
              </a:rPr>
              <a:t>r</a:t>
            </a:r>
            <a:r>
              <a:rPr sz="2400" dirty="0">
                <a:solidFill>
                  <a:srgbClr val="0A5ED6"/>
                </a:solidFill>
                <a:latin typeface="Constantia" panose="02030602050306030303"/>
                <a:cs typeface="Constantia" panose="02030602050306030303"/>
              </a:rPr>
              <a:t>y</a:t>
            </a:r>
            <a:r>
              <a:rPr sz="2400" spc="-140" dirty="0">
                <a:solidFill>
                  <a:srgbClr val="0A5ED6"/>
                </a:solidFill>
                <a:latin typeface="Constantia" panose="02030602050306030303"/>
                <a:cs typeface="Constantia" panose="02030602050306030303"/>
              </a:rPr>
              <a:t> </a:t>
            </a:r>
            <a:r>
              <a:rPr sz="2400" spc="-5" dirty="0">
                <a:solidFill>
                  <a:srgbClr val="0A5ED6"/>
                </a:solidFill>
                <a:latin typeface="Constantia" panose="02030602050306030303"/>
                <a:cs typeface="Constantia" panose="02030602050306030303"/>
              </a:rPr>
              <a:t>d</a:t>
            </a:r>
            <a:r>
              <a:rPr sz="2400" spc="-40" dirty="0">
                <a:solidFill>
                  <a:srgbClr val="0A5ED6"/>
                </a:solidFill>
                <a:latin typeface="Constantia" panose="02030602050306030303"/>
                <a:cs typeface="Constantia" panose="02030602050306030303"/>
              </a:rPr>
              <a:t>r</a:t>
            </a:r>
            <a:r>
              <a:rPr sz="2400" dirty="0">
                <a:solidFill>
                  <a:srgbClr val="0A5ED6"/>
                </a:solidFill>
                <a:latin typeface="Constantia" panose="02030602050306030303"/>
                <a:cs typeface="Constantia" panose="02030602050306030303"/>
              </a:rPr>
              <a:t>op</a:t>
            </a:r>
            <a:r>
              <a:rPr sz="2400" spc="-114" dirty="0">
                <a:solidFill>
                  <a:srgbClr val="0A5ED6"/>
                </a:solidFill>
                <a:latin typeface="Constantia" panose="02030602050306030303"/>
                <a:cs typeface="Constantia" panose="02030602050306030303"/>
              </a:rPr>
              <a:t> </a:t>
            </a:r>
            <a:r>
              <a:rPr sz="2400" dirty="0">
                <a:solidFill>
                  <a:srgbClr val="0A5ED6"/>
                </a:solidFill>
                <a:latin typeface="Constantia" panose="02030602050306030303"/>
                <a:cs typeface="Constantia" panose="02030602050306030303"/>
              </a:rPr>
              <a:t>an</a:t>
            </a:r>
            <a:r>
              <a:rPr sz="2400" spc="-105" dirty="0">
                <a:solidFill>
                  <a:srgbClr val="0A5ED6"/>
                </a:solidFill>
                <a:latin typeface="Constantia" panose="02030602050306030303"/>
                <a:cs typeface="Constantia" panose="02030602050306030303"/>
              </a:rPr>
              <a:t> </a:t>
            </a:r>
            <a:r>
              <a:rPr sz="2400" dirty="0">
                <a:solidFill>
                  <a:srgbClr val="0A5ED6"/>
                </a:solidFill>
                <a:latin typeface="Constantia" panose="02030602050306030303"/>
                <a:cs typeface="Constantia" panose="02030602050306030303"/>
              </a:rPr>
              <a:t>email</a:t>
            </a:r>
            <a:r>
              <a:rPr sz="2400" spc="-75" dirty="0">
                <a:solidFill>
                  <a:srgbClr val="0A5ED6"/>
                </a:solidFill>
                <a:latin typeface="Constantia" panose="02030602050306030303"/>
                <a:cs typeface="Constantia" panose="02030602050306030303"/>
              </a:rPr>
              <a:t> </a:t>
            </a:r>
            <a:r>
              <a:rPr sz="2400" dirty="0">
                <a:solidFill>
                  <a:srgbClr val="0A5ED6"/>
                </a:solidFill>
                <a:latin typeface="Constantia" panose="02030602050306030303"/>
                <a:cs typeface="Constantia" panose="02030602050306030303"/>
              </a:rPr>
              <a:t>at  </a:t>
            </a:r>
            <a:r>
              <a:rPr lang="en-US" sz="2400" spc="-10" dirty="0">
                <a:solidFill>
                  <a:srgbClr val="0A5ED6"/>
                </a:solidFill>
                <a:latin typeface="Constantia" panose="02030602050306030303"/>
                <a:cs typeface="Constantia" panose="02030602050306030303"/>
                <a:hlinkClick r:id="rId2"/>
              </a:rPr>
              <a:t>tanujitisi@gmail.com</a:t>
            </a:r>
          </a:p>
        </p:txBody>
      </p:sp>
      <p:pic>
        <p:nvPicPr>
          <p:cNvPr id="3" name="object 3"/>
          <p:cNvPicPr/>
          <p:nvPr/>
        </p:nvPicPr>
        <p:blipFill>
          <a:blip r:embed="rId3" cstate="print"/>
          <a:stretch>
            <a:fillRect/>
          </a:stretch>
        </p:blipFill>
        <p:spPr>
          <a:xfrm>
            <a:off x="0" y="1100327"/>
            <a:ext cx="9361931" cy="41148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32612" y="1074546"/>
            <a:ext cx="2140585" cy="513715"/>
          </a:xfrm>
          <a:prstGeom prst="rect">
            <a:avLst/>
          </a:prstGeom>
        </p:spPr>
        <p:txBody>
          <a:bodyPr vert="horz" wrap="square" lIns="0" tIns="13335" rIns="0" bIns="0" rtlCol="0">
            <a:spAutoFit/>
          </a:bodyPr>
          <a:lstStyle/>
          <a:p>
            <a:pPr marL="12700">
              <a:lnSpc>
                <a:spcPct val="100000"/>
              </a:lnSpc>
              <a:spcBef>
                <a:spcPts val="105"/>
              </a:spcBef>
            </a:pPr>
            <a:r>
              <a:rPr sz="3200" spc="-60" dirty="0">
                <a:solidFill>
                  <a:srgbClr val="C00000"/>
                </a:solidFill>
              </a:rPr>
              <a:t>Type</a:t>
            </a:r>
            <a:r>
              <a:rPr sz="3200" spc="-50" dirty="0">
                <a:solidFill>
                  <a:srgbClr val="C00000"/>
                </a:solidFill>
              </a:rPr>
              <a:t> </a:t>
            </a:r>
            <a:r>
              <a:rPr sz="3200" dirty="0">
                <a:solidFill>
                  <a:srgbClr val="C00000"/>
                </a:solidFill>
              </a:rPr>
              <a:t>of</a:t>
            </a:r>
            <a:r>
              <a:rPr sz="3200" spc="-50" dirty="0">
                <a:solidFill>
                  <a:srgbClr val="C00000"/>
                </a:solidFill>
              </a:rPr>
              <a:t> </a:t>
            </a:r>
            <a:r>
              <a:rPr sz="3200" dirty="0">
                <a:solidFill>
                  <a:srgbClr val="C00000"/>
                </a:solidFill>
              </a:rPr>
              <a:t>Data</a:t>
            </a:r>
            <a:endParaRPr sz="3200"/>
          </a:p>
        </p:txBody>
      </p:sp>
      <p:sp>
        <p:nvSpPr>
          <p:cNvPr id="3" name="object 3"/>
          <p:cNvSpPr txBox="1"/>
          <p:nvPr/>
        </p:nvSpPr>
        <p:spPr>
          <a:xfrm>
            <a:off x="524052" y="1949297"/>
            <a:ext cx="8459470" cy="3561715"/>
          </a:xfrm>
          <a:prstGeom prst="rect">
            <a:avLst/>
          </a:prstGeom>
        </p:spPr>
        <p:txBody>
          <a:bodyPr vert="horz" wrap="square" lIns="0" tIns="73660" rIns="0" bIns="0" rtlCol="0">
            <a:spAutoFit/>
          </a:bodyPr>
          <a:lstStyle/>
          <a:p>
            <a:pPr marL="12700">
              <a:lnSpc>
                <a:spcPct val="100000"/>
              </a:lnSpc>
              <a:spcBef>
                <a:spcPts val="580"/>
              </a:spcBef>
            </a:pPr>
            <a:r>
              <a:rPr sz="2000" b="1" dirty="0">
                <a:latin typeface="Times New Roman" panose="02020603050405020304"/>
                <a:cs typeface="Times New Roman" panose="02020603050405020304"/>
              </a:rPr>
              <a:t>Quantitative</a:t>
            </a:r>
            <a:r>
              <a:rPr sz="2000" b="1" spc="-4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variable</a:t>
            </a:r>
            <a:r>
              <a:rPr sz="2000" b="1"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also</a:t>
            </a:r>
            <a:r>
              <a:rPr sz="2000" dirty="0">
                <a:latin typeface="Times New Roman" panose="02020603050405020304"/>
                <a:cs typeface="Times New Roman" panose="02020603050405020304"/>
              </a:rPr>
              <a:t> be </a:t>
            </a:r>
            <a:r>
              <a:rPr sz="2000" spc="-5" dirty="0">
                <a:latin typeface="Times New Roman" panose="02020603050405020304"/>
                <a:cs typeface="Times New Roman" panose="02020603050405020304"/>
              </a:rPr>
              <a:t>classified</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either</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discrete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continuous.</a:t>
            </a:r>
            <a:endParaRPr sz="2000">
              <a:latin typeface="Times New Roman" panose="02020603050405020304"/>
              <a:cs typeface="Times New Roman" panose="02020603050405020304"/>
            </a:endParaRPr>
          </a:p>
          <a:p>
            <a:pPr marL="12700">
              <a:lnSpc>
                <a:spcPct val="100000"/>
              </a:lnSpc>
              <a:spcBef>
                <a:spcPts val="480"/>
              </a:spcBef>
            </a:pPr>
            <a:r>
              <a:rPr sz="2000" b="1" spc="-5" dirty="0">
                <a:latin typeface="Times New Roman" panose="02020603050405020304"/>
                <a:cs typeface="Times New Roman" panose="02020603050405020304"/>
              </a:rPr>
              <a:t>Discrete</a:t>
            </a:r>
            <a:r>
              <a:rPr sz="2000" b="1" spc="-90"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Variable:</a:t>
            </a:r>
            <a:endParaRPr sz="2000">
              <a:latin typeface="Times New Roman" panose="02020603050405020304"/>
              <a:cs typeface="Times New Roman" panose="02020603050405020304"/>
            </a:endParaRPr>
          </a:p>
          <a:p>
            <a:pPr marL="926465">
              <a:lnSpc>
                <a:spcPct val="100000"/>
              </a:lnSpc>
              <a:spcBef>
                <a:spcPts val="480"/>
              </a:spcBef>
            </a:pPr>
            <a:r>
              <a:rPr sz="2000" dirty="0">
                <a:latin typeface="Times New Roman" panose="02020603050405020304"/>
                <a:cs typeface="Times New Roman" panose="02020603050405020304"/>
              </a:rPr>
              <a:t>A</a:t>
            </a:r>
            <a:r>
              <a:rPr sz="2000" spc="-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variable is discrete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if</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it</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has </a:t>
            </a:r>
            <a:r>
              <a:rPr sz="2000" dirty="0">
                <a:latin typeface="Times New Roman" panose="02020603050405020304"/>
                <a:cs typeface="Times New Roman" panose="02020603050405020304"/>
              </a:rPr>
              <a:t>only</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countable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number</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distinct</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possible</a:t>
            </a:r>
            <a:endParaRPr sz="2000">
              <a:latin typeface="Times New Roman" panose="02020603050405020304"/>
              <a:cs typeface="Times New Roman" panose="02020603050405020304"/>
            </a:endParaRPr>
          </a:p>
          <a:p>
            <a:pPr marL="12700">
              <a:lnSpc>
                <a:spcPct val="100000"/>
              </a:lnSpc>
            </a:pPr>
            <a:r>
              <a:rPr sz="2000" dirty="0">
                <a:latin typeface="Times New Roman" panose="02020603050405020304"/>
                <a:cs typeface="Times New Roman" panose="02020603050405020304"/>
              </a:rPr>
              <a:t>values</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a variable</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discrete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if</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it</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 assume </a:t>
            </a:r>
            <a:r>
              <a:rPr sz="2000" dirty="0">
                <a:latin typeface="Times New Roman" panose="02020603050405020304"/>
                <a:cs typeface="Times New Roman" panose="02020603050405020304"/>
              </a:rPr>
              <a:t>only</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a finite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numbers</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values.</a:t>
            </a:r>
            <a:endParaRPr sz="2000">
              <a:latin typeface="Times New Roman" panose="02020603050405020304"/>
              <a:cs typeface="Times New Roman" panose="02020603050405020304"/>
            </a:endParaRPr>
          </a:p>
          <a:p>
            <a:pPr marL="926465">
              <a:lnSpc>
                <a:spcPct val="100000"/>
              </a:lnSpc>
              <a:spcBef>
                <a:spcPts val="480"/>
              </a:spcBef>
            </a:pPr>
            <a:r>
              <a:rPr sz="2000" spc="-5" dirty="0">
                <a:latin typeface="Times New Roman" panose="02020603050405020304"/>
                <a:cs typeface="Times New Roman" panose="02020603050405020304"/>
              </a:rPr>
              <a:t>Example: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Number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defects.</a:t>
            </a:r>
            <a:endParaRPr sz="2000">
              <a:latin typeface="Times New Roman" panose="02020603050405020304"/>
              <a:cs typeface="Times New Roman" panose="02020603050405020304"/>
            </a:endParaRPr>
          </a:p>
          <a:p>
            <a:pPr marL="12700">
              <a:lnSpc>
                <a:spcPct val="100000"/>
              </a:lnSpc>
              <a:spcBef>
                <a:spcPts val="480"/>
              </a:spcBef>
            </a:pPr>
            <a:r>
              <a:rPr sz="2000" b="1" dirty="0">
                <a:latin typeface="Times New Roman" panose="02020603050405020304"/>
                <a:cs typeface="Times New Roman" panose="02020603050405020304"/>
              </a:rPr>
              <a:t>Continuous</a:t>
            </a:r>
            <a:r>
              <a:rPr sz="2000" b="1" spc="-95" dirty="0">
                <a:latin typeface="Times New Roman" panose="02020603050405020304"/>
                <a:cs typeface="Times New Roman" panose="02020603050405020304"/>
              </a:rPr>
              <a:t> </a:t>
            </a:r>
            <a:r>
              <a:rPr sz="2000" b="1" spc="-20" dirty="0">
                <a:latin typeface="Times New Roman" panose="02020603050405020304"/>
                <a:cs typeface="Times New Roman" panose="02020603050405020304"/>
              </a:rPr>
              <a:t>Variable:</a:t>
            </a:r>
            <a:endParaRPr sz="2000">
              <a:latin typeface="Times New Roman" panose="02020603050405020304"/>
              <a:cs typeface="Times New Roman" panose="02020603050405020304"/>
            </a:endParaRPr>
          </a:p>
          <a:p>
            <a:pPr marL="12700" marR="5080" indent="913765">
              <a:lnSpc>
                <a:spcPct val="100000"/>
              </a:lnSpc>
              <a:spcBef>
                <a:spcPts val="480"/>
              </a:spcBef>
            </a:pPr>
            <a:r>
              <a:rPr sz="2000" dirty="0">
                <a:latin typeface="Times New Roman" panose="02020603050405020304"/>
                <a:cs typeface="Times New Roman" panose="02020603050405020304"/>
              </a:rPr>
              <a:t>A</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numerical</a:t>
            </a:r>
            <a:r>
              <a:rPr sz="2000" spc="1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variable</a:t>
            </a:r>
            <a:r>
              <a:rPr sz="2000" spc="1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spc="17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called</a:t>
            </a:r>
            <a:r>
              <a:rPr sz="2000" spc="1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continuous</a:t>
            </a:r>
            <a:r>
              <a:rPr sz="2000" spc="1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variables</a:t>
            </a:r>
            <a:r>
              <a:rPr sz="2000" spc="1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if</a:t>
            </a:r>
            <a:r>
              <a:rPr sz="2000" spc="1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a:t>
            </a:r>
            <a:r>
              <a:rPr sz="2000" spc="165" dirty="0">
                <a:latin typeface="Times New Roman" panose="02020603050405020304"/>
                <a:cs typeface="Times New Roman" panose="02020603050405020304"/>
              </a:rPr>
              <a:t> </a:t>
            </a:r>
            <a:r>
              <a:rPr sz="2000" dirty="0">
                <a:latin typeface="Times New Roman" panose="02020603050405020304"/>
                <a:cs typeface="Times New Roman" panose="02020603050405020304"/>
              </a:rPr>
              <a:t>set</a:t>
            </a:r>
            <a:r>
              <a:rPr sz="2000" spc="1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1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possible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values</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forms</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 </a:t>
            </a:r>
            <a:r>
              <a:rPr sz="2000" dirty="0">
                <a:latin typeface="Times New Roman" panose="02020603050405020304"/>
                <a:cs typeface="Times New Roman" panose="02020603050405020304"/>
              </a:rPr>
              <a:t>entire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interval</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on</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numerical</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line.</a:t>
            </a:r>
            <a:endParaRPr sz="2000">
              <a:latin typeface="Times New Roman" panose="02020603050405020304"/>
              <a:cs typeface="Times New Roman" panose="02020603050405020304"/>
            </a:endParaRPr>
          </a:p>
          <a:p>
            <a:pPr marL="926465">
              <a:lnSpc>
                <a:spcPct val="100000"/>
              </a:lnSpc>
              <a:spcBef>
                <a:spcPts val="480"/>
              </a:spcBef>
            </a:pPr>
            <a:r>
              <a:rPr sz="2000" spc="-5" dirty="0">
                <a:latin typeface="Times New Roman" panose="02020603050405020304"/>
                <a:cs typeface="Times New Roman" panose="02020603050405020304"/>
              </a:rPr>
              <a:t>Example: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Length,</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temperature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etc.</a:t>
            </a:r>
            <a:endParaRPr sz="2000">
              <a:latin typeface="Times New Roman" panose="02020603050405020304"/>
              <a:cs typeface="Times New Roman" panose="02020603050405020304"/>
            </a:endParaRPr>
          </a:p>
          <a:p>
            <a:pPr marL="12700">
              <a:lnSpc>
                <a:spcPct val="100000"/>
              </a:lnSpc>
              <a:spcBef>
                <a:spcPts val="485"/>
              </a:spcBef>
            </a:pPr>
            <a:r>
              <a:rPr sz="2000" b="1" spc="5" dirty="0">
                <a:latin typeface="Times New Roman" panose="02020603050405020304"/>
                <a:cs typeface="Times New Roman" panose="02020603050405020304"/>
              </a:rPr>
              <a:t>Data:</a:t>
            </a:r>
            <a:r>
              <a:rPr sz="2000" b="1" spc="-1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collection</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observations</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on</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one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more </a:t>
            </a:r>
            <a:r>
              <a:rPr sz="2000" dirty="0">
                <a:latin typeface="Times New Roman" panose="02020603050405020304"/>
                <a:cs typeface="Times New Roman" panose="02020603050405020304"/>
              </a:rPr>
              <a:t>variables</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called</a:t>
            </a:r>
            <a:r>
              <a:rPr sz="2000" dirty="0">
                <a:latin typeface="Times New Roman" panose="02020603050405020304"/>
                <a:cs typeface="Times New Roman" panose="02020603050405020304"/>
              </a:rPr>
              <a:t> data.</a:t>
            </a:r>
            <a:endParaRPr sz="20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79" y="764793"/>
            <a:ext cx="4213225" cy="635000"/>
          </a:xfrm>
          <a:prstGeom prst="rect">
            <a:avLst/>
          </a:prstGeom>
        </p:spPr>
        <p:txBody>
          <a:bodyPr vert="horz" wrap="square" lIns="0" tIns="12065" rIns="0" bIns="0" rtlCol="0">
            <a:spAutoFit/>
          </a:bodyPr>
          <a:lstStyle/>
          <a:p>
            <a:pPr marL="12700">
              <a:lnSpc>
                <a:spcPct val="100000"/>
              </a:lnSpc>
              <a:spcBef>
                <a:spcPts val="95"/>
              </a:spcBef>
            </a:pPr>
            <a:r>
              <a:rPr spc="-5" dirty="0"/>
              <a:t>Data</a:t>
            </a:r>
            <a:r>
              <a:rPr spc="-40" dirty="0"/>
              <a:t> </a:t>
            </a:r>
            <a:r>
              <a:rPr spc="-5" dirty="0"/>
              <a:t>Summarization</a:t>
            </a:r>
          </a:p>
        </p:txBody>
      </p:sp>
      <p:sp>
        <p:nvSpPr>
          <p:cNvPr id="3" name="object 3"/>
          <p:cNvSpPr txBox="1"/>
          <p:nvPr/>
        </p:nvSpPr>
        <p:spPr>
          <a:xfrm>
            <a:off x="546912" y="1959305"/>
            <a:ext cx="8126730" cy="331470"/>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5000"/>
              <a:buFont typeface="Segoe UI Symbol" panose="020B0502040204020203"/>
              <a:buChar char="⚫"/>
              <a:tabLst>
                <a:tab pos="286385" algn="l"/>
                <a:tab pos="287020" algn="l"/>
              </a:tabLst>
            </a:pPr>
            <a:r>
              <a:rPr sz="2000" spc="-75" dirty="0">
                <a:latin typeface="Times New Roman" panose="02020603050405020304"/>
                <a:cs typeface="Times New Roman" panose="02020603050405020304"/>
              </a:rPr>
              <a:t>To</a:t>
            </a:r>
            <a:r>
              <a:rPr sz="2000" dirty="0">
                <a:latin typeface="Times New Roman" panose="02020603050405020304"/>
                <a:cs typeface="Times New Roman" panose="02020603050405020304"/>
              </a:rPr>
              <a:t> identify</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typical</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characteristics</a:t>
            </a:r>
            <a:r>
              <a:rPr sz="2000" spc="-7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have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an</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overall</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picture).</a:t>
            </a:r>
            <a:endParaRPr sz="2000">
              <a:latin typeface="Times New Roman" panose="02020603050405020304"/>
              <a:cs typeface="Times New Roman" panose="02020603050405020304"/>
            </a:endParaRPr>
          </a:p>
        </p:txBody>
      </p:sp>
      <p:sp>
        <p:nvSpPr>
          <p:cNvPr id="4" name="object 4"/>
          <p:cNvSpPr txBox="1"/>
          <p:nvPr/>
        </p:nvSpPr>
        <p:spPr>
          <a:xfrm>
            <a:off x="7069328" y="3057270"/>
            <a:ext cx="1746885" cy="330835"/>
          </a:xfrm>
          <a:prstGeom prst="rect">
            <a:avLst/>
          </a:prstGeom>
        </p:spPr>
        <p:txBody>
          <a:bodyPr vert="horz" wrap="square" lIns="0" tIns="13335" rIns="0" bIns="0" rtlCol="0">
            <a:spAutoFit/>
          </a:bodyPr>
          <a:lstStyle/>
          <a:p>
            <a:pPr marL="12700">
              <a:lnSpc>
                <a:spcPct val="100000"/>
              </a:lnSpc>
              <a:spcBef>
                <a:spcPts val="105"/>
              </a:spcBef>
              <a:tabLst>
                <a:tab pos="591185" algn="l"/>
                <a:tab pos="1155065" algn="l"/>
              </a:tabLst>
            </a:pPr>
            <a:r>
              <a:rPr sz="2000" spc="-5" dirty="0">
                <a:latin typeface="Times New Roman" panose="02020603050405020304"/>
                <a:cs typeface="Times New Roman" panose="02020603050405020304"/>
              </a:rPr>
              <a:t>int</a:t>
            </a:r>
            <a:r>
              <a:rPr sz="2000" dirty="0">
                <a:latin typeface="Times New Roman" panose="02020603050405020304"/>
                <a:cs typeface="Times New Roman" panose="02020603050405020304"/>
              </a:rPr>
              <a:t>o	</a:t>
            </a:r>
            <a:r>
              <a:rPr sz="2000" spc="-20" dirty="0">
                <a:latin typeface="Times New Roman" panose="02020603050405020304"/>
                <a:cs typeface="Times New Roman" panose="02020603050405020304"/>
              </a:rPr>
              <a:t>t</a:t>
            </a:r>
            <a:r>
              <a:rPr sz="2000" dirty="0">
                <a:latin typeface="Times New Roman" panose="02020603050405020304"/>
                <a:cs typeface="Times New Roman" panose="02020603050405020304"/>
              </a:rPr>
              <a:t>wo	bro</a:t>
            </a:r>
            <a:r>
              <a:rPr sz="2000" spc="-10" dirty="0">
                <a:latin typeface="Times New Roman" panose="02020603050405020304"/>
                <a:cs typeface="Times New Roman" panose="02020603050405020304"/>
              </a:rPr>
              <a:t>a</a:t>
            </a:r>
            <a:r>
              <a:rPr sz="2000" dirty="0">
                <a:latin typeface="Times New Roman" panose="02020603050405020304"/>
                <a:cs typeface="Times New Roman" panose="02020603050405020304"/>
              </a:rPr>
              <a:t>d</a:t>
            </a:r>
            <a:endParaRPr sz="2000">
              <a:latin typeface="Times New Roman" panose="02020603050405020304"/>
              <a:cs typeface="Times New Roman" panose="02020603050405020304"/>
            </a:endParaRPr>
          </a:p>
        </p:txBody>
      </p:sp>
      <p:sp>
        <p:nvSpPr>
          <p:cNvPr id="5" name="object 5"/>
          <p:cNvSpPr txBox="1"/>
          <p:nvPr/>
        </p:nvSpPr>
        <p:spPr>
          <a:xfrm>
            <a:off x="546912" y="2508631"/>
            <a:ext cx="6421120" cy="1184910"/>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5000"/>
              <a:buFont typeface="Segoe UI Symbol" panose="020B0502040204020203"/>
              <a:buChar char="⚫"/>
              <a:tabLst>
                <a:tab pos="286385" algn="l"/>
                <a:tab pos="287020" algn="l"/>
              </a:tabLst>
            </a:pPr>
            <a:r>
              <a:rPr sz="2000" spc="-75" dirty="0">
                <a:latin typeface="Times New Roman" panose="02020603050405020304"/>
                <a:cs typeface="Times New Roman" panose="02020603050405020304"/>
              </a:rPr>
              <a:t>To</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identify</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which</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be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treated</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as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noise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or</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outliers.</a:t>
            </a:r>
            <a:endParaRPr sz="2000">
              <a:latin typeface="Times New Roman" panose="02020603050405020304"/>
              <a:cs typeface="Times New Roman" panose="02020603050405020304"/>
            </a:endParaRPr>
          </a:p>
          <a:p>
            <a:pPr marL="287020" indent="-274320">
              <a:lnSpc>
                <a:spcPct val="100000"/>
              </a:lnSpc>
              <a:spcBef>
                <a:spcPts val="1915"/>
              </a:spcBef>
              <a:buClr>
                <a:srgbClr val="0AD0D9"/>
              </a:buClr>
              <a:buSzPct val="95000"/>
              <a:buFont typeface="Segoe UI Symbol" panose="020B0502040204020203"/>
              <a:buChar char="⚫"/>
              <a:tabLst>
                <a:tab pos="286385" algn="l"/>
                <a:tab pos="287020" algn="l"/>
                <a:tab pos="867410" algn="l"/>
                <a:tab pos="1474470" algn="l"/>
                <a:tab pos="3164840" algn="l"/>
                <a:tab pos="4434205" algn="l"/>
                <a:tab pos="4969510" algn="l"/>
                <a:tab pos="5394325" algn="l"/>
              </a:tabLst>
            </a:pPr>
            <a:r>
              <a:rPr sz="2000" dirty="0">
                <a:latin typeface="Times New Roman" panose="02020603050405020304"/>
                <a:cs typeface="Times New Roman" panose="02020603050405020304"/>
              </a:rPr>
              <a:t>The	data	</a:t>
            </a:r>
            <a:r>
              <a:rPr sz="2000" spc="-5" dirty="0">
                <a:latin typeface="Times New Roman" panose="02020603050405020304"/>
                <a:cs typeface="Times New Roman" panose="02020603050405020304"/>
              </a:rPr>
              <a:t>summarization	techniques	can	</a:t>
            </a:r>
            <a:r>
              <a:rPr sz="2000" dirty="0">
                <a:latin typeface="Times New Roman" panose="02020603050405020304"/>
                <a:cs typeface="Times New Roman" panose="02020603050405020304"/>
              </a:rPr>
              <a:t>be	</a:t>
            </a:r>
            <a:r>
              <a:rPr sz="2000" spc="-5" dirty="0">
                <a:latin typeface="Times New Roman" panose="02020603050405020304"/>
                <a:cs typeface="Times New Roman" panose="02020603050405020304"/>
              </a:rPr>
              <a:t>classified</a:t>
            </a:r>
            <a:endParaRPr sz="2000">
              <a:latin typeface="Times New Roman" panose="02020603050405020304"/>
              <a:cs typeface="Times New Roman" panose="02020603050405020304"/>
            </a:endParaRPr>
          </a:p>
          <a:p>
            <a:pPr marL="287020">
              <a:lnSpc>
                <a:spcPct val="100000"/>
              </a:lnSpc>
            </a:pPr>
            <a:r>
              <a:rPr sz="2000" dirty="0">
                <a:latin typeface="Times New Roman" panose="02020603050405020304"/>
                <a:cs typeface="Times New Roman" panose="02020603050405020304"/>
              </a:rPr>
              <a:t>categories:</a:t>
            </a:r>
            <a:endParaRPr sz="2000">
              <a:latin typeface="Times New Roman" panose="02020603050405020304"/>
              <a:cs typeface="Times New Roman" panose="02020603050405020304"/>
            </a:endParaRPr>
          </a:p>
        </p:txBody>
      </p:sp>
      <p:sp>
        <p:nvSpPr>
          <p:cNvPr id="6" name="object 6"/>
          <p:cNvSpPr txBox="1"/>
          <p:nvPr/>
        </p:nvSpPr>
        <p:spPr>
          <a:xfrm>
            <a:off x="1095552" y="3909440"/>
            <a:ext cx="2669540" cy="1142365"/>
          </a:xfrm>
          <a:prstGeom prst="rect">
            <a:avLst/>
          </a:prstGeom>
        </p:spPr>
        <p:txBody>
          <a:bodyPr vert="horz" wrap="square" lIns="0" tIns="12065" rIns="0" bIns="0" rtlCol="0">
            <a:spAutoFit/>
          </a:bodyPr>
          <a:lstStyle/>
          <a:p>
            <a:pPr marL="355600" indent="-343535">
              <a:lnSpc>
                <a:spcPct val="100000"/>
              </a:lnSpc>
              <a:spcBef>
                <a:spcPts val="95"/>
              </a:spcBef>
              <a:buClr>
                <a:srgbClr val="0AD0D9"/>
              </a:buClr>
              <a:buSzPct val="95000"/>
              <a:buFont typeface="Segoe UI Symbol" panose="020B0502040204020203"/>
              <a:buChar char="⚫"/>
              <a:tabLst>
                <a:tab pos="355600" algn="l"/>
                <a:tab pos="356235" algn="l"/>
              </a:tabLst>
            </a:pPr>
            <a:r>
              <a:rPr sz="1900" spc="-5" dirty="0">
                <a:latin typeface="Times New Roman" panose="02020603050405020304"/>
                <a:cs typeface="Times New Roman" panose="02020603050405020304"/>
              </a:rPr>
              <a:t>Measures of</a:t>
            </a:r>
            <a:r>
              <a:rPr sz="1900" spc="-15" dirty="0">
                <a:latin typeface="Times New Roman" panose="02020603050405020304"/>
                <a:cs typeface="Times New Roman" panose="02020603050405020304"/>
              </a:rPr>
              <a:t> </a:t>
            </a:r>
            <a:r>
              <a:rPr sz="1900" b="1" spc="-5" dirty="0">
                <a:solidFill>
                  <a:srgbClr val="A40020"/>
                </a:solidFill>
                <a:latin typeface="Times New Roman" panose="02020603050405020304"/>
                <a:cs typeface="Times New Roman" panose="02020603050405020304"/>
              </a:rPr>
              <a:t>location</a:t>
            </a:r>
            <a:endParaRPr sz="1900">
              <a:latin typeface="Times New Roman" panose="02020603050405020304"/>
              <a:cs typeface="Times New Roman" panose="02020603050405020304"/>
            </a:endParaRPr>
          </a:p>
          <a:p>
            <a:pPr>
              <a:lnSpc>
                <a:spcPct val="100000"/>
              </a:lnSpc>
              <a:spcBef>
                <a:spcPts val="55"/>
              </a:spcBef>
              <a:buClr>
                <a:srgbClr val="0AD0D9"/>
              </a:buClr>
              <a:buFont typeface="Segoe UI Symbol" panose="020B0502040204020203"/>
              <a:buChar char="⚫"/>
            </a:pPr>
            <a:endParaRPr sz="1600">
              <a:latin typeface="Times New Roman" panose="02020603050405020304"/>
              <a:cs typeface="Times New Roman" panose="02020603050405020304"/>
            </a:endParaRPr>
          </a:p>
          <a:p>
            <a:pPr marL="355600" indent="-343535">
              <a:lnSpc>
                <a:spcPct val="100000"/>
              </a:lnSpc>
              <a:buClr>
                <a:srgbClr val="0AD0D9"/>
              </a:buClr>
              <a:buSzPct val="95000"/>
              <a:buFont typeface="Segoe UI Symbol" panose="020B0502040204020203"/>
              <a:buChar char="⚫"/>
              <a:tabLst>
                <a:tab pos="355600" algn="l"/>
                <a:tab pos="356235" algn="l"/>
              </a:tabLst>
            </a:pPr>
            <a:r>
              <a:rPr sz="1900" spc="-5" dirty="0">
                <a:latin typeface="Times New Roman" panose="02020603050405020304"/>
                <a:cs typeface="Times New Roman" panose="02020603050405020304"/>
              </a:rPr>
              <a:t>Measures</a:t>
            </a:r>
            <a:r>
              <a:rPr sz="1900" spc="-2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25" dirty="0">
                <a:latin typeface="Times New Roman" panose="02020603050405020304"/>
                <a:cs typeface="Times New Roman" panose="02020603050405020304"/>
              </a:rPr>
              <a:t> </a:t>
            </a:r>
            <a:r>
              <a:rPr sz="1900" b="1" spc="-5" dirty="0">
                <a:solidFill>
                  <a:srgbClr val="A40020"/>
                </a:solidFill>
                <a:latin typeface="Times New Roman" panose="02020603050405020304"/>
                <a:cs typeface="Times New Roman" panose="02020603050405020304"/>
              </a:rPr>
              <a:t>dispersion</a:t>
            </a:r>
          </a:p>
          <a:p>
            <a:pPr marL="12065" indent="0">
              <a:lnSpc>
                <a:spcPct val="100000"/>
              </a:lnSpc>
              <a:buClr>
                <a:srgbClr val="0AD0D9"/>
              </a:buClr>
              <a:buSzPct val="95000"/>
              <a:buFont typeface="Segoe UI Symbol" panose="020B0502040204020203"/>
              <a:buNone/>
              <a:tabLst>
                <a:tab pos="355600" algn="l"/>
                <a:tab pos="356235" algn="l"/>
              </a:tabLst>
            </a:pPr>
            <a:endParaRPr sz="19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014" y="906607"/>
            <a:ext cx="8424196" cy="1049850"/>
          </a:xfrm>
        </p:spPr>
        <p:txBody>
          <a:bodyPr>
            <a:normAutofit/>
          </a:bodyPr>
          <a:lstStyle/>
          <a:p>
            <a:pPr algn="l"/>
            <a:r>
              <a:rPr lang="en-US" dirty="0">
                <a:solidFill>
                  <a:srgbClr val="A50021"/>
                </a:solidFill>
                <a:latin typeface="Times New Roman" panose="02020603050405020304" pitchFamily="18" charset="0"/>
                <a:cs typeface="Times New Roman" panose="02020603050405020304" pitchFamily="18" charset="0"/>
              </a:rPr>
              <a:t>Measurement of location</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83252" y="1653781"/>
            <a:ext cx="8424196" cy="4388525"/>
          </a:xfrm>
        </p:spPr>
        <p:txBody>
          <a:bodyPr>
            <a:noAutofit/>
          </a:bodyPr>
          <a:lstStyle/>
          <a:p>
            <a:pPr marL="274320" lvl="1" indent="-274320" algn="just">
              <a:buClr>
                <a:schemeClr val="accent3"/>
              </a:buClr>
              <a:buSzPct val="95000"/>
            </a:pPr>
            <a:r>
              <a:rPr lang="en-US" sz="2000" dirty="0">
                <a:latin typeface="Times New Roman" panose="02020603050405020304" pitchFamily="18" charset="0"/>
                <a:cs typeface="Times New Roman" panose="02020603050405020304" pitchFamily="18" charset="0"/>
              </a:rPr>
              <a:t>It is also alternatively called as </a:t>
            </a:r>
            <a:r>
              <a:rPr lang="en-US" sz="2000" dirty="0">
                <a:solidFill>
                  <a:srgbClr val="A50021"/>
                </a:solidFill>
                <a:latin typeface="Times New Roman" panose="02020603050405020304" pitchFamily="18" charset="0"/>
                <a:cs typeface="Times New Roman" panose="02020603050405020304" pitchFamily="18" charset="0"/>
              </a:rPr>
              <a:t>measuring the central tendency</a:t>
            </a:r>
            <a:r>
              <a:rPr lang="en-US" sz="2000" dirty="0">
                <a:latin typeface="Times New Roman" panose="02020603050405020304" pitchFamily="18" charset="0"/>
                <a:cs typeface="Times New Roman" panose="02020603050405020304" pitchFamily="18" charset="0"/>
              </a:rPr>
              <a:t>.</a:t>
            </a:r>
          </a:p>
          <a:p>
            <a:pPr marL="548640" lvl="2" indent="-274320" algn="just">
              <a:buClr>
                <a:schemeClr val="accent3"/>
              </a:buClr>
              <a:buSzPct val="95000"/>
            </a:pPr>
            <a:r>
              <a:rPr lang="en-US" sz="1700" dirty="0">
                <a:latin typeface="Times New Roman" panose="02020603050405020304" pitchFamily="18" charset="0"/>
                <a:cs typeface="Times New Roman" panose="02020603050405020304" pitchFamily="18" charset="0"/>
              </a:rPr>
              <a:t>A function of the sample values that summarizes the location information into a single number is known as a measure of location. </a:t>
            </a:r>
          </a:p>
          <a:p>
            <a:pPr marL="2103120" lvl="8" indent="-274320" algn="just">
              <a:buSzPct val="95000"/>
            </a:pPr>
            <a:endParaRPr lang="en-US" sz="1000" dirty="0">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US" sz="2000" dirty="0">
                <a:latin typeface="Times New Roman" panose="02020603050405020304" pitchFamily="18" charset="0"/>
                <a:cs typeface="Times New Roman" panose="02020603050405020304" pitchFamily="18" charset="0"/>
              </a:rPr>
              <a:t>The most popular measures of location are</a:t>
            </a:r>
          </a:p>
          <a:p>
            <a:pPr marL="1165860" lvl="4" indent="-342900" algn="just">
              <a:buSzPct val="95000"/>
            </a:pPr>
            <a:r>
              <a:rPr lang="en-US" sz="1800" dirty="0">
                <a:solidFill>
                  <a:srgbClr val="A50021"/>
                </a:solidFill>
                <a:latin typeface="Times New Roman" panose="02020603050405020304" pitchFamily="18" charset="0"/>
                <a:ea typeface="+mj-ea"/>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ean</a:t>
            </a:r>
          </a:p>
          <a:p>
            <a:pPr marL="1165860" lvl="4" indent="-342900" algn="just">
              <a:buSzPct val="95000"/>
            </a:pPr>
            <a:r>
              <a:rPr lang="en-US" sz="1800" dirty="0">
                <a:solidFill>
                  <a:srgbClr val="A50021"/>
                </a:solidFill>
                <a:latin typeface="Times New Roman" panose="02020603050405020304" pitchFamily="18" charset="0"/>
                <a:ea typeface="+mj-ea"/>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edian</a:t>
            </a:r>
          </a:p>
          <a:p>
            <a:pPr marL="1165860" lvl="4" indent="-342900" algn="just">
              <a:buSzPct val="95000"/>
            </a:pPr>
            <a:r>
              <a:rPr lang="en-US" sz="1800" dirty="0">
                <a:solidFill>
                  <a:srgbClr val="A50021"/>
                </a:solidFill>
                <a:latin typeface="Times New Roman" panose="02020603050405020304" pitchFamily="18" charset="0"/>
                <a:ea typeface="+mj-ea"/>
                <a:cs typeface="Times New Roman" panose="02020603050405020304" pitchFamily="18" charset="0"/>
              </a:rPr>
              <a:t>M</a:t>
            </a:r>
            <a:r>
              <a:rPr lang="en-US" sz="1800" dirty="0">
                <a:latin typeface="Times New Roman" panose="02020603050405020304" pitchFamily="18" charset="0"/>
                <a:cs typeface="Times New Roman" panose="02020603050405020304" pitchFamily="18" charset="0"/>
              </a:rPr>
              <a:t>ode </a:t>
            </a:r>
          </a:p>
          <a:p>
            <a:pPr marL="2171700" lvl="8" indent="-342900" algn="just">
              <a:buSzPct val="95000"/>
            </a:pPr>
            <a:endParaRPr lang="en-US" sz="1300" dirty="0">
              <a:latin typeface="Times New Roman" panose="02020603050405020304" pitchFamily="18" charset="0"/>
              <a:cs typeface="Times New Roman" panose="02020603050405020304" pitchFamily="18" charset="0"/>
            </a:endParaRPr>
          </a:p>
          <a:p>
            <a:pPr marL="342900" lvl="1" indent="-342900" algn="just">
              <a:buSzPct val="95000"/>
            </a:pPr>
            <a:r>
              <a:rPr lang="en-US" sz="2000" dirty="0">
                <a:latin typeface="Times New Roman" panose="02020603050405020304" pitchFamily="18" charset="0"/>
                <a:cs typeface="Times New Roman" panose="02020603050405020304" pitchFamily="18" charset="0"/>
              </a:rPr>
              <a:t>These can be measured in three ways</a:t>
            </a:r>
          </a:p>
          <a:p>
            <a:pPr marL="891540" lvl="3" indent="-342900" algn="just">
              <a:buSzPct val="95000"/>
            </a:pPr>
            <a:r>
              <a:rPr lang="en-US" sz="1800" dirty="0">
                <a:latin typeface="Times New Roman" panose="02020603050405020304" pitchFamily="18" charset="0"/>
                <a:cs typeface="Times New Roman" panose="02020603050405020304" pitchFamily="18" charset="0"/>
              </a:rPr>
              <a:t>Distributive measure</a:t>
            </a:r>
          </a:p>
          <a:p>
            <a:pPr marL="891540" lvl="3" indent="-342900" algn="just">
              <a:buSzPct val="95000"/>
            </a:pPr>
            <a:r>
              <a:rPr lang="en-US" sz="1800" dirty="0">
                <a:latin typeface="Times New Roman" panose="02020603050405020304" pitchFamily="18" charset="0"/>
                <a:cs typeface="Times New Roman" panose="02020603050405020304" pitchFamily="18" charset="0"/>
              </a:rPr>
              <a:t>Algebraic measure</a:t>
            </a:r>
          </a:p>
          <a:p>
            <a:pPr marL="891540" lvl="3" indent="-342900" algn="just">
              <a:buSzPct val="95000"/>
            </a:pPr>
            <a:r>
              <a:rPr lang="en-US" sz="1800" dirty="0">
                <a:latin typeface="Times New Roman" panose="02020603050405020304" pitchFamily="18" charset="0"/>
                <a:cs typeface="Times New Roman" panose="02020603050405020304" pitchFamily="18" charset="0"/>
              </a:rPr>
              <a:t>Holistic measure</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950" y="762000"/>
            <a:ext cx="8423910" cy="633095"/>
          </a:xfrm>
        </p:spPr>
        <p:txBody>
          <a:bodyPr>
            <a:normAutofit fontScale="90000"/>
          </a:bodyPr>
          <a:lstStyle/>
          <a:p>
            <a:pPr algn="l"/>
            <a:r>
              <a:rPr lang="en-US" dirty="0">
                <a:solidFill>
                  <a:srgbClr val="A50021"/>
                </a:solidFill>
                <a:latin typeface="Times New Roman" panose="02020603050405020304" pitchFamily="18" charset="0"/>
                <a:cs typeface="Times New Roman" panose="02020603050405020304" pitchFamily="18" charset="0"/>
              </a:rPr>
              <a:t>Simple mean / Arithmetic Mean / Average</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812800" y="1511935"/>
                <a:ext cx="7733030" cy="172021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marL="274320" lvl="2" algn="just">
                  <a:buClr>
                    <a:schemeClr val="accent3"/>
                  </a:buClr>
                  <a:buSzPct val="95000"/>
                </a:pPr>
                <a:r>
                  <a:rPr lang="en-US" dirty="0">
                    <a:solidFill>
                      <a:schemeClr val="tx1"/>
                    </a:solidFill>
                    <a:latin typeface="Times New Roman" panose="02020603050405020304" pitchFamily="18" charset="0"/>
                    <a:cs typeface="Times New Roman" panose="02020603050405020304" pitchFamily="18" charset="0"/>
                  </a:rPr>
                  <a:t>If </a:t>
                </a:r>
                <a14:m>
                  <m:oMath xmlns:m="http://schemas.openxmlformats.org/officeDocument/2006/math">
                    <m:sSub>
                      <m:sSubPr>
                        <m:ctrlPr>
                          <a:rPr lang="en-US"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𝑥</m:t>
                        </m:r>
                      </m:e>
                      <m:sub>
                        <m:r>
                          <a:rPr lang="en-IN" i="1">
                            <a:solidFill>
                              <a:schemeClr val="tx1"/>
                            </a:solidFill>
                            <a:latin typeface="Cambria Math" panose="02040503050406030204" pitchFamily="18" charset="0"/>
                            <a:cs typeface="Times New Roman" panose="02020603050405020304" pitchFamily="18" charset="0"/>
                          </a:rPr>
                          <m:t>1</m:t>
                        </m:r>
                      </m:sub>
                    </m:sSub>
                  </m:oMath>
                </a14:m>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cs typeface="Times New Roman" panose="02020603050405020304" pitchFamily="18" charset="0"/>
                  </a:rPr>
                  <a:t> </a:t>
                </a:r>
                <a14:m>
                  <m:oMath xmlns:m="http://schemas.openxmlformats.org/officeDocument/2006/math">
                    <m:sSub>
                      <m:sSubPr>
                        <m:ctrlPr>
                          <a:rPr lang="en-US"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𝑥</m:t>
                        </m:r>
                      </m:e>
                      <m:sub>
                        <m:r>
                          <a:rPr lang="en-IN" i="1">
                            <a:solidFill>
                              <a:schemeClr val="tx1"/>
                            </a:solidFill>
                            <a:latin typeface="Cambria Math" panose="02040503050406030204" pitchFamily="18" charset="0"/>
                            <a:cs typeface="Times New Roman" panose="02020603050405020304" pitchFamily="18" charset="0"/>
                          </a:rPr>
                          <m:t>2</m:t>
                        </m:r>
                      </m:sub>
                    </m:sSub>
                  </m:oMath>
                </a14:m>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cs typeface="Times New Roman" panose="02020603050405020304" pitchFamily="18" charset="0"/>
                  </a:rPr>
                  <a:t> </a:t>
                </a:r>
                <a14:m>
                  <m:oMath xmlns:m="http://schemas.openxmlformats.org/officeDocument/2006/math">
                    <m:sSub>
                      <m:sSubPr>
                        <m:ctrlPr>
                          <a:rPr lang="en-US"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𝑥</m:t>
                        </m:r>
                      </m:e>
                      <m:sub>
                        <m:r>
                          <a:rPr lang="en-IN" i="1">
                            <a:solidFill>
                              <a:schemeClr val="tx1"/>
                            </a:solidFill>
                            <a:latin typeface="Cambria Math" panose="02040503050406030204" pitchFamily="18" charset="0"/>
                            <a:cs typeface="Times New Roman" panose="02020603050405020304" pitchFamily="18" charset="0"/>
                          </a:rPr>
                          <m:t>3</m:t>
                        </m:r>
                      </m:sub>
                    </m:sSub>
                  </m:oMath>
                </a14:m>
                <a:r>
                  <a:rPr lang="en-US" dirty="0">
                    <a:solidFill>
                      <a:schemeClr val="tx1"/>
                    </a:solidFill>
                    <a:latin typeface="Times New Roman" panose="02020603050405020304" pitchFamily="18" charset="0"/>
                    <a:cs typeface="Times New Roman" panose="02020603050405020304" pitchFamily="18" charset="0"/>
                  </a:rPr>
                  <a:t>,…..,</a:t>
                </a:r>
                <a:r>
                  <a:rPr lang="en-US" dirty="0">
                    <a:solidFill>
                      <a:schemeClr val="tx1"/>
                    </a:solidFill>
                    <a:cs typeface="Times New Roman" panose="02020603050405020304" pitchFamily="18" charset="0"/>
                  </a:rPr>
                  <a:t> </a:t>
                </a:r>
                <a14:m>
                  <m:oMath xmlns:m="http://schemas.openxmlformats.org/officeDocument/2006/math">
                    <m:sSub>
                      <m:sSubPr>
                        <m:ctrlPr>
                          <a:rPr lang="en-US" i="1">
                            <a:solidFill>
                              <a:schemeClr val="tx1"/>
                            </a:solidFill>
                            <a:latin typeface="Cambria Math" panose="02040503050406030204" pitchFamily="18" charset="0"/>
                            <a:cs typeface="Times New Roman" panose="02020603050405020304" pitchFamily="18" charset="0"/>
                          </a:rPr>
                        </m:ctrlPr>
                      </m:sSubPr>
                      <m:e>
                        <m:r>
                          <a:rPr lang="en-IN" i="1">
                            <a:solidFill>
                              <a:schemeClr val="tx1"/>
                            </a:solidFill>
                            <a:latin typeface="Cambria Math" panose="02040503050406030204" pitchFamily="18" charset="0"/>
                            <a:cs typeface="Times New Roman" panose="02020603050405020304" pitchFamily="18" charset="0"/>
                          </a:rPr>
                          <m:t>𝑥</m:t>
                        </m:r>
                      </m:e>
                      <m:sub>
                        <m:r>
                          <a:rPr lang="en-IN" i="1">
                            <a:solidFill>
                              <a:schemeClr val="tx1"/>
                            </a:solidFill>
                            <a:latin typeface="Cambria Math" panose="02040503050406030204" pitchFamily="18" charset="0"/>
                            <a:cs typeface="Times New Roman" panose="02020603050405020304" pitchFamily="18" charset="0"/>
                          </a:rPr>
                          <m:t>𝑛</m:t>
                        </m:r>
                      </m:sub>
                    </m:sSub>
                  </m:oMath>
                </a14:m>
                <a:r>
                  <a:rPr lang="en-US" dirty="0">
                    <a:solidFill>
                      <a:schemeClr val="tx1"/>
                    </a:solidFill>
                    <a:latin typeface="Times New Roman" panose="02020603050405020304" pitchFamily="18" charset="0"/>
                    <a:cs typeface="Times New Roman" panose="02020603050405020304" pitchFamily="18" charset="0"/>
                  </a:rPr>
                  <a:t> are the sample values, the simple mean is defined as</a:t>
                </a:r>
              </a:p>
              <a:p>
                <a:pPr marL="274320" lvl="2" indent="0" algn="ctr">
                  <a:buClr>
                    <a:schemeClr val="accent3"/>
                  </a:buClr>
                  <a:buSzPct val="95000"/>
                  <a:buNone/>
                </a:pPr>
                <a14:m>
                  <m:oMathPara xmlns:m="http://schemas.openxmlformats.org/officeDocument/2006/math">
                    <m:oMathParaPr>
                      <m:jc m:val="centerGroup"/>
                    </m:oMathParaPr>
                    <m:oMath xmlns:m="http://schemas.openxmlformats.org/officeDocument/2006/math">
                      <m:acc>
                        <m:accPr>
                          <m:chr m:val="̅"/>
                          <m:ctrlPr>
                            <a:rPr lang="en-US" b="1" i="1">
                              <a:solidFill>
                                <a:schemeClr val="tx1"/>
                              </a:solidFill>
                              <a:latin typeface="Cambria Math" panose="02040503050406030204" pitchFamily="18" charset="0"/>
                              <a:cs typeface="Times New Roman" panose="02020603050405020304" pitchFamily="18" charset="0"/>
                            </a:rPr>
                          </m:ctrlPr>
                        </m:accPr>
                        <m:e>
                          <m:r>
                            <a:rPr lang="en-US" b="1" i="1" smtClean="0">
                              <a:solidFill>
                                <a:schemeClr val="tx1"/>
                              </a:solidFill>
                              <a:latin typeface="Cambria Math" panose="02040503050406030204"/>
                              <a:cs typeface="Times New Roman" panose="02020603050405020304" pitchFamily="18" charset="0"/>
                            </a:rPr>
                            <m:t>𝒙</m:t>
                          </m:r>
                        </m:e>
                      </m:acc>
                      <m:r>
                        <a:rPr lang="en-IN" b="1">
                          <a:solidFill>
                            <a:schemeClr val="tx1"/>
                          </a:solidFill>
                          <a:latin typeface="Cambria Math" panose="02040503050406030204" pitchFamily="18" charset="0"/>
                          <a:cs typeface="Times New Roman" panose="02020603050405020304" pitchFamily="18" charset="0"/>
                        </a:rPr>
                        <m:t>=</m:t>
                      </m:r>
                      <m:f>
                        <m:fPr>
                          <m:ctrlPr>
                            <a:rPr lang="en-IN" b="1" i="1">
                              <a:solidFill>
                                <a:schemeClr val="tx1"/>
                              </a:solidFill>
                              <a:latin typeface="Cambria Math" panose="02040503050406030204" pitchFamily="18" charset="0"/>
                              <a:cs typeface="Times New Roman" panose="02020603050405020304" pitchFamily="18" charset="0"/>
                            </a:rPr>
                          </m:ctrlPr>
                        </m:fPr>
                        <m:num>
                          <m:r>
                            <a:rPr lang="en-IN" b="1">
                              <a:solidFill>
                                <a:schemeClr val="tx1"/>
                              </a:solidFill>
                              <a:latin typeface="Cambria Math" panose="02040503050406030204" pitchFamily="18" charset="0"/>
                              <a:cs typeface="Times New Roman" panose="02020603050405020304" pitchFamily="18" charset="0"/>
                            </a:rPr>
                            <m:t>𝟏</m:t>
                          </m:r>
                        </m:num>
                        <m:den>
                          <m:r>
                            <a:rPr lang="en-IN" b="1" i="1">
                              <a:solidFill>
                                <a:schemeClr val="tx1"/>
                              </a:solidFill>
                              <a:latin typeface="Cambria Math" panose="02040503050406030204" pitchFamily="18" charset="0"/>
                              <a:cs typeface="Times New Roman" panose="02020603050405020304" pitchFamily="18" charset="0"/>
                            </a:rPr>
                            <m:t>𝒏</m:t>
                          </m:r>
                        </m:den>
                      </m:f>
                      <m:r>
                        <a:rPr lang="en-IN" b="1">
                          <a:solidFill>
                            <a:schemeClr val="tx1"/>
                          </a:solidFill>
                          <a:latin typeface="Cambria Math" panose="02040503050406030204" pitchFamily="18" charset="0"/>
                          <a:cs typeface="Times New Roman" panose="02020603050405020304" pitchFamily="18" charset="0"/>
                        </a:rPr>
                        <m:t> </m:t>
                      </m:r>
                      <m:nary>
                        <m:naryPr>
                          <m:chr m:val="∑"/>
                          <m:limLoc m:val="undOvr"/>
                          <m:ctrlPr>
                            <a:rPr lang="en-IN" b="1" i="1">
                              <a:solidFill>
                                <a:schemeClr val="tx1"/>
                              </a:solidFill>
                              <a:latin typeface="Cambria Math" panose="02040503050406030204" pitchFamily="18" charset="0"/>
                            </a:rPr>
                          </m:ctrlPr>
                        </m:naryPr>
                        <m:sub>
                          <m:r>
                            <a:rPr lang="en-IN" b="1" i="1">
                              <a:solidFill>
                                <a:schemeClr val="tx1"/>
                              </a:solidFill>
                              <a:latin typeface="Cambria Math" panose="02040503050406030204" pitchFamily="18" charset="0"/>
                            </a:rPr>
                            <m:t>𝒊</m:t>
                          </m:r>
                          <m:r>
                            <a:rPr lang="en-IN" b="1">
                              <a:solidFill>
                                <a:schemeClr val="tx1"/>
                              </a:solidFill>
                              <a:latin typeface="Cambria Math" panose="02040503050406030204" pitchFamily="18" charset="0"/>
                            </a:rPr>
                            <m:t>=</m:t>
                          </m:r>
                          <m:r>
                            <a:rPr lang="en-IN" b="1">
                              <a:solidFill>
                                <a:schemeClr val="tx1"/>
                              </a:solidFill>
                              <a:latin typeface="Cambria Math" panose="02040503050406030204" pitchFamily="18" charset="0"/>
                            </a:rPr>
                            <m:t>𝟏</m:t>
                          </m:r>
                        </m:sub>
                        <m:sup>
                          <m:r>
                            <a:rPr lang="en-IN" b="1" i="1">
                              <a:solidFill>
                                <a:schemeClr val="tx1"/>
                              </a:solidFill>
                              <a:latin typeface="Cambria Math" panose="02040503050406030204" pitchFamily="18" charset="0"/>
                            </a:rPr>
                            <m:t>𝒏</m:t>
                          </m:r>
                        </m:sup>
                        <m:e>
                          <m:r>
                            <m:rPr>
                              <m:nor/>
                            </m:rPr>
                            <a:rPr lang="en-IN" b="1">
                              <a:solidFill>
                                <a:schemeClr val="tx1"/>
                              </a:solidFill>
                              <a:latin typeface="Times New Roman" panose="02020603050405020304" pitchFamily="18" charset="0"/>
                              <a:cs typeface="Times New Roman" panose="02020603050405020304" pitchFamily="18" charset="0"/>
                            </a:rPr>
                            <m:t> </m:t>
                          </m:r>
                          <m:r>
                            <m:rPr>
                              <m:nor/>
                            </m:rPr>
                            <a:rPr lang="en-IN" b="1" i="1">
                              <a:solidFill>
                                <a:schemeClr val="tx1"/>
                              </a:solidFill>
                              <a:latin typeface="Times New Roman" panose="02020603050405020304" pitchFamily="18" charset="0"/>
                              <a:cs typeface="Times New Roman" panose="02020603050405020304" pitchFamily="18" charset="0"/>
                            </a:rPr>
                            <m:t>x</m:t>
                          </m:r>
                          <m:r>
                            <m:rPr>
                              <m:nor/>
                            </m:rPr>
                            <a:rPr lang="en-IN" b="1" baseline="-25000">
                              <a:solidFill>
                                <a:schemeClr val="tx1"/>
                              </a:solidFill>
                              <a:latin typeface="Times New Roman" panose="02020603050405020304" pitchFamily="18" charset="0"/>
                              <a:cs typeface="Times New Roman" panose="02020603050405020304" pitchFamily="18" charset="0"/>
                            </a:rPr>
                            <m:t>i</m:t>
                          </m:r>
                        </m:e>
                      </m:nary>
                    </m:oMath>
                  </m:oMathPara>
                </a14:m>
                <a:endParaRPr lang="en-IN" b="1" baseline="-25000" dirty="0">
                  <a:solidFill>
                    <a:schemeClr val="tx1"/>
                  </a:solidFill>
                  <a:latin typeface="Cambria Math" panose="02040503050406030204" pitchFamily="18" charset="0"/>
                  <a:cs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812800" y="1511935"/>
                <a:ext cx="7733030" cy="1720215"/>
              </a:xfrm>
              <a:prstGeom prst="rect">
                <a:avLst/>
              </a:prstGeom>
              <a:blipFill rotWithShape="1">
                <a:blip r:embed="rId2"/>
                <a:stretch>
                  <a:fillRect l="-985" t="-4430" r="-985" b="-4430"/>
                </a:stretch>
              </a:blip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
        <p:nvSpPr>
          <p:cNvPr id="8" name="Rounded Rectangle 7"/>
          <p:cNvSpPr/>
          <p:nvPr/>
        </p:nvSpPr>
        <p:spPr>
          <a:xfrm>
            <a:off x="812800" y="1511935"/>
            <a:ext cx="7733030" cy="42608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r>
              <a:rPr lang="en-US" sz="2000" dirty="0">
                <a:solidFill>
                  <a:schemeClr val="tx1"/>
                </a:solidFill>
                <a:latin typeface="Times New Roman" panose="02020603050405020304"/>
                <a:cs typeface="Times New Roman" panose="02020603050405020304"/>
              </a:rPr>
              <a:t>Definition : </a:t>
            </a:r>
            <a:r>
              <a:rPr lang="en-US" sz="2000" b="1" dirty="0">
                <a:solidFill>
                  <a:schemeClr val="tx1"/>
                </a:solidFill>
                <a:latin typeface="Times New Roman" panose="02020603050405020304"/>
                <a:cs typeface="Times New Roman" panose="02020603050405020304"/>
              </a:rPr>
              <a:t>Simple mean</a:t>
            </a:r>
            <a:endParaRPr lang="en-IN" sz="2000" b="1" dirty="0">
              <a:solidFill>
                <a:schemeClr val="tx1"/>
              </a:solidFill>
              <a:latin typeface="Times New Roman" panose="02020603050405020304"/>
              <a:cs typeface="Times New Roman" panose="02020603050405020304"/>
            </a:endParaRPr>
          </a:p>
        </p:txBody>
      </p:sp>
      <p:sp>
        <p:nvSpPr>
          <p:cNvPr id="4" name="Rectangle 6"/>
          <p:cNvSpPr/>
          <p:nvPr/>
        </p:nvSpPr>
        <p:spPr>
          <a:xfrm>
            <a:off x="787400" y="3772535"/>
            <a:ext cx="7733030" cy="2432685"/>
          </a:xfrm>
          <a:prstGeom prst="rect">
            <a:avLst/>
          </a:prstGeom>
          <a:gradFill flip="none" rotWithShape="1">
            <a:gsLst>
              <a:gs pos="0">
                <a:srgbClr val="8488C4"/>
              </a:gs>
              <a:gs pos="53000">
                <a:srgbClr val="D4DEFF"/>
              </a:gs>
              <a:gs pos="83000">
                <a:srgbClr val="D4DEFF"/>
              </a:gs>
              <a:gs pos="100000">
                <a:srgbClr val="96AB94"/>
              </a:gs>
            </a:gsLst>
            <a:lin ang="5400000" scaled="0"/>
            <a:tileRect/>
          </a:gra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60070" lvl="2" indent="-285750" algn="just">
              <a:buClr>
                <a:srgbClr val="002060"/>
              </a:buClr>
              <a:buSzPct val="900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sym typeface="+mn-ea"/>
              </a:rPr>
              <a:t>It cannot be used if we are dealing with qualitative data.</a:t>
            </a:r>
            <a:endParaRPr lang="en-IN" dirty="0">
              <a:solidFill>
                <a:schemeClr val="tx1"/>
              </a:solidFill>
              <a:latin typeface="Times New Roman" panose="02020603050405020304" pitchFamily="18" charset="0"/>
              <a:cs typeface="Times New Roman" panose="02020603050405020304" pitchFamily="18" charset="0"/>
            </a:endParaRPr>
          </a:p>
          <a:p>
            <a:pPr marL="560070" lvl="2" indent="-285750" algn="just">
              <a:buClr>
                <a:srgbClr val="002060"/>
              </a:buClr>
              <a:buSzPct val="900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sym typeface="+mn-ea"/>
              </a:rPr>
              <a:t>It cannot be obtained if a single observation is missing.</a:t>
            </a:r>
            <a:endParaRPr lang="en-IN" dirty="0">
              <a:solidFill>
                <a:schemeClr val="tx1"/>
              </a:solidFill>
              <a:latin typeface="Times New Roman" panose="02020603050405020304" pitchFamily="18" charset="0"/>
              <a:cs typeface="Times New Roman" panose="02020603050405020304" pitchFamily="18" charset="0"/>
            </a:endParaRPr>
          </a:p>
          <a:p>
            <a:pPr marL="560070" lvl="2" indent="-285750" algn="just">
              <a:buClr>
                <a:srgbClr val="002060"/>
              </a:buClr>
              <a:buSzPct val="900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sym typeface="+mn-ea"/>
              </a:rPr>
              <a:t>It affected very much by extreme values.</a:t>
            </a:r>
            <a:endParaRPr lang="en-IN" dirty="0">
              <a:solidFill>
                <a:schemeClr val="tx1"/>
              </a:solidFill>
              <a:latin typeface="Times New Roman" panose="02020603050405020304" pitchFamily="18" charset="0"/>
              <a:cs typeface="Times New Roman" panose="02020603050405020304" pitchFamily="18" charset="0"/>
            </a:endParaRPr>
          </a:p>
          <a:p>
            <a:pPr marL="560070" lvl="2" indent="-285750" algn="just">
              <a:buClr>
                <a:srgbClr val="002060"/>
              </a:buClr>
              <a:buSzPct val="90000"/>
              <a:buFont typeface="Arial" panose="020B0604020202020204" pitchFamily="34" charset="0"/>
              <a:buChar char="•"/>
            </a:pPr>
            <a:r>
              <a:rPr lang="en-IN" dirty="0">
                <a:solidFill>
                  <a:schemeClr val="tx1"/>
                </a:solidFill>
                <a:latin typeface="Times New Roman" panose="02020603050405020304" pitchFamily="18" charset="0"/>
                <a:cs typeface="Times New Roman" panose="02020603050405020304" pitchFamily="18" charset="0"/>
                <a:sym typeface="+mn-ea"/>
              </a:rPr>
              <a:t>It may lead to wrong conclusions if the details of the data from which it is computed are not given.</a:t>
            </a:r>
          </a:p>
        </p:txBody>
      </p:sp>
      <p:sp>
        <p:nvSpPr>
          <p:cNvPr id="5" name="Rounded Rectangle 4"/>
          <p:cNvSpPr/>
          <p:nvPr/>
        </p:nvSpPr>
        <p:spPr>
          <a:xfrm>
            <a:off x="787400" y="3772535"/>
            <a:ext cx="7733030" cy="42608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r>
              <a:rPr lang="en-US" sz="2000" dirty="0">
                <a:solidFill>
                  <a:schemeClr val="tx1"/>
                </a:solidFill>
                <a:latin typeface="Times New Roman" panose="02020603050405020304"/>
                <a:cs typeface="Times New Roman" panose="02020603050405020304"/>
              </a:rPr>
              <a:t>Disadvantages of </a:t>
            </a:r>
            <a:r>
              <a:rPr lang="en-US" sz="2000" b="1" dirty="0">
                <a:solidFill>
                  <a:schemeClr val="tx1"/>
                </a:solidFill>
                <a:latin typeface="Times New Roman" panose="02020603050405020304"/>
                <a:cs typeface="Times New Roman" panose="02020603050405020304"/>
              </a:rPr>
              <a:t>Simple mean</a:t>
            </a:r>
            <a:endParaRPr lang="en-IN" sz="2000" b="1" dirty="0">
              <a:solidFill>
                <a:schemeClr val="tx1"/>
              </a:solidFill>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61010" y="817245"/>
            <a:ext cx="3651885" cy="50546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C00000"/>
                </a:solidFill>
              </a:rPr>
              <a:t>Me</a:t>
            </a:r>
            <a:r>
              <a:rPr sz="3200" spc="5" dirty="0">
                <a:solidFill>
                  <a:srgbClr val="C00000"/>
                </a:solidFill>
              </a:rPr>
              <a:t>d</a:t>
            </a:r>
            <a:r>
              <a:rPr sz="3200" dirty="0">
                <a:solidFill>
                  <a:srgbClr val="C00000"/>
                </a:solidFill>
              </a:rPr>
              <a:t>ian</a:t>
            </a:r>
            <a:endParaRPr lang="en-US" sz="3200" dirty="0">
              <a:solidFill>
                <a:srgbClr val="C00000"/>
              </a:solidFill>
            </a:endParaRPr>
          </a:p>
        </p:txBody>
      </p:sp>
      <p:sp>
        <p:nvSpPr>
          <p:cNvPr id="3" name="object 3"/>
          <p:cNvSpPr txBox="1"/>
          <p:nvPr/>
        </p:nvSpPr>
        <p:spPr>
          <a:xfrm>
            <a:off x="367690" y="1414398"/>
            <a:ext cx="8565515" cy="1009650"/>
          </a:xfrm>
          <a:prstGeom prst="rect">
            <a:avLst/>
          </a:prstGeom>
        </p:spPr>
        <p:txBody>
          <a:bodyPr vert="horz" wrap="square" lIns="0" tIns="12700" rIns="0" bIns="0" rtlCol="0">
            <a:spAutoFit/>
          </a:bodyPr>
          <a:lstStyle/>
          <a:p>
            <a:pPr marL="287020" marR="5080" indent="-274320">
              <a:lnSpc>
                <a:spcPct val="100000"/>
              </a:lnSpc>
              <a:spcBef>
                <a:spcPts val="100"/>
              </a:spcBef>
              <a:buClr>
                <a:srgbClr val="0AD0D9"/>
              </a:buClr>
              <a:buSzPct val="94000"/>
              <a:buFont typeface="Segoe UI Symbol" panose="020B0502040204020203"/>
              <a:buChar char="⚫"/>
              <a:tabLst>
                <a:tab pos="287020" algn="l"/>
              </a:tabLst>
            </a:pPr>
            <a:r>
              <a:rPr sz="2000" dirty="0">
                <a:latin typeface="Times New Roman" panose="02020603050405020304"/>
                <a:cs typeface="Times New Roman" panose="02020603050405020304"/>
              </a:rPr>
              <a:t>Median</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 a</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distribution</a:t>
            </a:r>
            <a:r>
              <a:rPr sz="2000" spc="-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dirty="0">
                <a:latin typeface="Times New Roman" panose="02020603050405020304"/>
                <a:cs typeface="Times New Roman" panose="02020603050405020304"/>
              </a:rPr>
              <a:t> 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variable</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which divides</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it </a:t>
            </a:r>
            <a:r>
              <a:rPr sz="2000" spc="-585" dirty="0">
                <a:latin typeface="Times New Roman" panose="02020603050405020304"/>
                <a:cs typeface="Times New Roman" panose="02020603050405020304"/>
              </a:rPr>
              <a:t> </a:t>
            </a:r>
            <a:r>
              <a:rPr sz="2000" dirty="0">
                <a:latin typeface="Times New Roman" panose="02020603050405020304"/>
                <a:cs typeface="Times New Roman" panose="02020603050405020304"/>
              </a:rPr>
              <a:t>into</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two equal</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parts.</a:t>
            </a:r>
            <a:endParaRPr sz="2000">
              <a:latin typeface="Times New Roman" panose="02020603050405020304"/>
              <a:cs typeface="Times New Roman" panose="02020603050405020304"/>
            </a:endParaRPr>
          </a:p>
          <a:p>
            <a:pPr marL="287020" indent="-274320">
              <a:lnSpc>
                <a:spcPct val="100000"/>
              </a:lnSpc>
              <a:spcBef>
                <a:spcPts val="575"/>
              </a:spcBef>
              <a:buClr>
                <a:srgbClr val="0AD0D9"/>
              </a:buClr>
              <a:buSzPct val="94000"/>
              <a:buFont typeface="Segoe UI Symbol" panose="020B0502040204020203"/>
              <a:buChar char="⚫"/>
              <a:tabLst>
                <a:tab pos="287020" algn="l"/>
              </a:tabLst>
            </a:pPr>
            <a:r>
              <a:rPr sz="2000" dirty="0">
                <a:latin typeface="Times New Roman" panose="02020603050405020304"/>
                <a:cs typeface="Times New Roman" panose="02020603050405020304"/>
              </a:rPr>
              <a:t>Median</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not</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at</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all</a:t>
            </a:r>
            <a:r>
              <a:rPr sz="2000" spc="-2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affected</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by</a:t>
            </a:r>
            <a:r>
              <a:rPr sz="2000" spc="-5" dirty="0">
                <a:latin typeface="Times New Roman" panose="02020603050405020304"/>
                <a:cs typeface="Times New Roman" panose="02020603050405020304"/>
              </a:rPr>
              <a:t> extreme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values</a:t>
            </a:r>
          </a:p>
        </p:txBody>
      </p:sp>
      <mc:AlternateContent xmlns:mc="http://schemas.openxmlformats.org/markup-compatibility/2006" xmlns:a14="http://schemas.microsoft.com/office/drawing/2010/main">
        <mc:Choice Requires="a14">
          <p:sp>
            <p:nvSpPr>
              <p:cNvPr id="7" name="Rectangle 6"/>
              <p:cNvSpPr/>
              <p:nvPr/>
            </p:nvSpPr>
            <p:spPr>
              <a:xfrm>
                <a:off x="721360" y="2669025"/>
                <a:ext cx="7734300" cy="3602235"/>
              </a:xfrm>
              <a:prstGeom prst="rect">
                <a:avLst/>
              </a:prstGeom>
              <a:solidFill>
                <a:schemeClr val="accent1">
                  <a:lumMod val="20000"/>
                  <a:lumOff val="80000"/>
                </a:schemeClr>
              </a:soli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solidFill>
                    <a:prstClr val="black"/>
                  </a:solidFill>
                </a:endParaRPr>
              </a:p>
              <a:p>
                <a:pPr algn="just"/>
                <a:endParaRPr lang="en-US" dirty="0">
                  <a:solidFill>
                    <a:prstClr val="black"/>
                  </a:solidFill>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Median of a sample is the middle value when the data are arranged in increasing (</a:t>
                </a:r>
                <a:r>
                  <a:rPr lang="en-IN" sz="2000" i="1" dirty="0">
                    <a:solidFill>
                      <a:schemeClr val="tx1"/>
                    </a:solidFill>
                    <a:latin typeface="Times New Roman" panose="02020603050405020304" pitchFamily="18" charset="0"/>
                    <a:cs typeface="Times New Roman" panose="02020603050405020304" pitchFamily="18" charset="0"/>
                  </a:rPr>
                  <a:t>or decreasing</a:t>
                </a:r>
                <a:r>
                  <a:rPr lang="en-IN" sz="2000" dirty="0">
                    <a:solidFill>
                      <a:schemeClr val="tx1"/>
                    </a:solidFill>
                    <a:latin typeface="Times New Roman" panose="02020603050405020304" pitchFamily="18" charset="0"/>
                    <a:cs typeface="Times New Roman" panose="02020603050405020304" pitchFamily="18" charset="0"/>
                  </a:rPr>
                  <a:t>) order. Symbolically, </a:t>
                </a:r>
                <a:endParaRPr lang="en-US" sz="2000" b="1" i="1" dirty="0">
                  <a:solidFill>
                    <a:schemeClr val="tx1"/>
                  </a:solidFill>
                  <a:latin typeface="Times New Roman" panose="02020603050405020304" pitchFamily="18" charset="0"/>
                  <a:cs typeface="Times New Roman" panose="02020603050405020304" pitchFamily="18" charset="0"/>
                </a:endParaRPr>
              </a:p>
              <a:p>
                <a:pPr marL="0" lvl="2" indent="0" algn="ctr">
                  <a:buClr>
                    <a:schemeClr val="accent3"/>
                  </a:buClr>
                  <a:buSzPct val="95000"/>
                  <a:buNone/>
                </a:pPr>
                <a:endParaRPr lang="en-US" sz="2400" b="1" i="1" dirty="0">
                  <a:solidFill>
                    <a:schemeClr val="tx1"/>
                  </a:solidFill>
                  <a:latin typeface="Cambria Math" panose="02040503050406030204" pitchFamily="18" charset="0"/>
                  <a:cs typeface="Times New Roman" panose="02020603050405020304" pitchFamily="18" charset="0"/>
                </a:endParaRPr>
              </a:p>
              <a:p>
                <a:pPr marL="0" lvl="2" indent="0" algn="ctr">
                  <a:buClr>
                    <a:schemeClr val="accent3"/>
                  </a:buClr>
                  <a:buSzPct val="95000"/>
                  <a:buNone/>
                </a:pPr>
                <a14:m>
                  <m:oMathPara xmlns:m="http://schemas.openxmlformats.org/officeDocument/2006/math">
                    <m:oMathParaPr>
                      <m:jc m:val="centerGroup"/>
                    </m:oMathParaPr>
                    <m:oMath xmlns:m="http://schemas.openxmlformats.org/officeDocument/2006/math">
                      <m:acc>
                        <m:accPr>
                          <m:chr m:val="̂"/>
                          <m:ctrlPr>
                            <a:rPr lang="en-US" sz="2400" b="1" i="1">
                              <a:solidFill>
                                <a:schemeClr val="tx1"/>
                              </a:solidFill>
                              <a:latin typeface="Cambria Math" panose="02040503050406030204" pitchFamily="18" charset="0"/>
                              <a:cs typeface="Times New Roman" panose="02020603050405020304" pitchFamily="18" charset="0"/>
                            </a:rPr>
                          </m:ctrlPr>
                        </m:accPr>
                        <m:e>
                          <m:r>
                            <a:rPr lang="en-IN" sz="2400" b="1" i="1">
                              <a:solidFill>
                                <a:schemeClr val="tx1"/>
                              </a:solidFill>
                              <a:latin typeface="Cambria Math" panose="02040503050406030204" pitchFamily="18" charset="0"/>
                              <a:cs typeface="Times New Roman" panose="02020603050405020304" pitchFamily="18" charset="0"/>
                            </a:rPr>
                            <m:t>𝒙</m:t>
                          </m:r>
                        </m:e>
                      </m:acc>
                      <m:r>
                        <a:rPr lang="en-IN" sz="2400" b="1" i="1">
                          <a:solidFill>
                            <a:schemeClr val="tx1"/>
                          </a:solidFill>
                          <a:latin typeface="Cambria Math" panose="02040503050406030204" pitchFamily="18" charset="0"/>
                          <a:cs typeface="Times New Roman" panose="02020603050405020304" pitchFamily="18" charset="0"/>
                        </a:rPr>
                        <m:t>= </m:t>
                      </m:r>
                      <m:d>
                        <m:dPr>
                          <m:begChr m:val="{"/>
                          <m:endChr m:val=""/>
                          <m:ctrlPr>
                            <a:rPr lang="en-IN" sz="2400" b="1" i="1">
                              <a:solidFill>
                                <a:schemeClr val="tx1"/>
                              </a:solidFill>
                              <a:latin typeface="Cambria Math" panose="02040503050406030204" pitchFamily="18" charset="0"/>
                              <a:cs typeface="Times New Roman" panose="02020603050405020304" pitchFamily="18" charset="0"/>
                            </a:rPr>
                          </m:ctrlPr>
                        </m:dPr>
                        <m:e>
                          <m:eqArr>
                            <m:eqArrPr>
                              <m:ctrlPr>
                                <a:rPr lang="en-IN" sz="2400" b="1" i="1">
                                  <a:solidFill>
                                    <a:schemeClr val="tx1"/>
                                  </a:solidFill>
                                  <a:latin typeface="Cambria Math" panose="02040503050406030204" pitchFamily="18" charset="0"/>
                                  <a:cs typeface="Times New Roman" panose="02020603050405020304" pitchFamily="18" charset="0"/>
                                </a:rPr>
                              </m:ctrlPr>
                            </m:eqArrPr>
                            <m:e>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𝟐</m:t>
                                  </m:r>
                                </m:sub>
                              </m:sSub>
                            </m:e>
                            <m:e>
                              <m:f>
                                <m:fPr>
                                  <m:ctrlPr>
                                    <a:rPr lang="en-IN" sz="2400" b="1" i="1">
                                      <a:solidFill>
                                        <a:schemeClr val="tx1"/>
                                      </a:solidFill>
                                      <a:latin typeface="Cambria Math" panose="02040503050406030204" pitchFamily="18" charset="0"/>
                                      <a:cs typeface="Times New Roman" panose="02020603050405020304" pitchFamily="18" charset="0"/>
                                    </a:rPr>
                                  </m:ctrlPr>
                                </m:fPr>
                                <m:num>
                                  <m:r>
                                    <a:rPr lang="en-IN" sz="2400" b="1" i="1">
                                      <a:solidFill>
                                        <a:schemeClr val="tx1"/>
                                      </a:solidFill>
                                      <a:latin typeface="Cambria Math" panose="02040503050406030204" pitchFamily="18" charset="0"/>
                                      <a:cs typeface="Times New Roman" panose="02020603050405020304" pitchFamily="18" charset="0"/>
                                    </a:rPr>
                                    <m:t>𝟏</m:t>
                                  </m:r>
                                </m:num>
                                <m:den>
                                  <m:r>
                                    <a:rPr lang="en-IN" sz="2400" b="1" i="1">
                                      <a:solidFill>
                                        <a:schemeClr val="tx1"/>
                                      </a:solidFill>
                                      <a:latin typeface="Cambria Math" panose="02040503050406030204" pitchFamily="18" charset="0"/>
                                      <a:cs typeface="Times New Roman" panose="02020603050405020304" pitchFamily="18" charset="0"/>
                                    </a:rPr>
                                    <m:t>𝟐</m:t>
                                  </m:r>
                                </m:den>
                              </m:f>
                              <m:r>
                                <a:rPr lang="en-IN" sz="2400" b="1" i="1">
                                  <a:solidFill>
                                    <a:schemeClr val="tx1"/>
                                  </a:solidFill>
                                  <a:latin typeface="Cambria Math" panose="02040503050406030204" pitchFamily="18" charset="0"/>
                                  <a:cs typeface="Times New Roman" panose="02020603050405020304" pitchFamily="18" charset="0"/>
                                </a:rPr>
                                <m:t> </m:t>
                              </m:r>
                              <m:d>
                                <m:dPr>
                                  <m:begChr m:val="{"/>
                                  <m:endChr m:val="}"/>
                                  <m:ctrlPr>
                                    <a:rPr lang="en-IN" sz="2400" b="1" i="1">
                                      <a:solidFill>
                                        <a:schemeClr val="tx1"/>
                                      </a:solidFill>
                                      <a:latin typeface="Cambria Math" panose="02040503050406030204" pitchFamily="18" charset="0"/>
                                      <a:cs typeface="Times New Roman" panose="02020603050405020304" pitchFamily="18" charset="0"/>
                                    </a:rPr>
                                  </m:ctrlPr>
                                </m:dPr>
                                <m:e>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𝟐</m:t>
                                      </m:r>
                                    </m:sub>
                                  </m:sSub>
                                  <m:r>
                                    <a:rPr lang="en-IN" sz="2400" b="1" i="1">
                                      <a:solidFill>
                                        <a:schemeClr val="tx1"/>
                                      </a:solidFill>
                                      <a:latin typeface="Cambria Math" panose="02040503050406030204" pitchFamily="18" charset="0"/>
                                      <a:cs typeface="Times New Roman" panose="02020603050405020304" pitchFamily="18" charset="0"/>
                                    </a:rPr>
                                    <m:t>+ </m:t>
                                  </m:r>
                                  <m:sSub>
                                    <m:sSubPr>
                                      <m:ctrlPr>
                                        <a:rPr lang="en-IN" sz="2400" b="1" i="1">
                                          <a:solidFill>
                                            <a:schemeClr val="tx1"/>
                                          </a:solidFill>
                                          <a:latin typeface="Cambria Math" panose="02040503050406030204" pitchFamily="18" charset="0"/>
                                          <a:cs typeface="Times New Roman" panose="02020603050405020304" pitchFamily="18" charset="0"/>
                                        </a:rPr>
                                      </m:ctrlPr>
                                    </m:sSubPr>
                                    <m:e>
                                      <m:r>
                                        <a:rPr lang="en-IN" sz="2400" b="1" i="1">
                                          <a:solidFill>
                                            <a:schemeClr val="tx1"/>
                                          </a:solidFill>
                                          <a:latin typeface="Cambria Math" panose="02040503050406030204" pitchFamily="18" charset="0"/>
                                          <a:cs typeface="Times New Roman" panose="02020603050405020304" pitchFamily="18" charset="0"/>
                                        </a:rPr>
                                        <m:t>𝒙</m:t>
                                      </m:r>
                                    </m:e>
                                    <m:sub>
                                      <m:r>
                                        <a:rPr lang="en-IN" sz="2400" b="1" i="1">
                                          <a:solidFill>
                                            <a:schemeClr val="tx1"/>
                                          </a:solidFill>
                                          <a:latin typeface="Cambria Math" panose="02040503050406030204" pitchFamily="18" charset="0"/>
                                          <a:cs typeface="Times New Roman" panose="02020603050405020304" pitchFamily="18" charset="0"/>
                                        </a:rPr>
                                        <m:t>(</m:t>
                                      </m:r>
                                      <m:f>
                                        <m:fPr>
                                          <m:ctrlPr>
                                            <a:rPr lang="en-IN" sz="2400" b="1" i="1">
                                              <a:solidFill>
                                                <a:schemeClr val="tx1"/>
                                              </a:solidFill>
                                              <a:latin typeface="Cambria Math" panose="02040503050406030204" pitchFamily="18" charset="0"/>
                                              <a:cs typeface="Times New Roman" panose="02020603050405020304" pitchFamily="18" charset="0"/>
                                            </a:rPr>
                                          </m:ctrlPr>
                                        </m:fPr>
                                        <m:num>
                                          <m:r>
                                            <a:rPr lang="en-IN" sz="2400" b="1" i="1">
                                              <a:solidFill>
                                                <a:schemeClr val="tx1"/>
                                              </a:solidFill>
                                              <a:latin typeface="Cambria Math" panose="02040503050406030204" pitchFamily="18" charset="0"/>
                                              <a:cs typeface="Times New Roman" panose="02020603050405020304" pitchFamily="18" charset="0"/>
                                            </a:rPr>
                                            <m:t>𝒏</m:t>
                                          </m:r>
                                        </m:num>
                                        <m:den>
                                          <m:r>
                                            <a:rPr lang="en-IN" sz="2400" b="1" i="1">
                                              <a:solidFill>
                                                <a:schemeClr val="tx1"/>
                                              </a:solidFill>
                                              <a:latin typeface="Cambria Math" panose="02040503050406030204" pitchFamily="18" charset="0"/>
                                              <a:cs typeface="Times New Roman" panose="02020603050405020304" pitchFamily="18" charset="0"/>
                                            </a:rPr>
                                            <m:t>𝟐</m:t>
                                          </m:r>
                                        </m:den>
                                      </m:f>
                                      <m:r>
                                        <a:rPr lang="en-IN" sz="2400" b="1" i="1">
                                          <a:solidFill>
                                            <a:schemeClr val="tx1"/>
                                          </a:solidFill>
                                          <a:latin typeface="Cambria Math" panose="02040503050406030204" pitchFamily="18" charset="0"/>
                                          <a:cs typeface="Times New Roman" panose="02020603050405020304" pitchFamily="18" charset="0"/>
                                        </a:rPr>
                                        <m:t>+</m:t>
                                      </m:r>
                                      <m:r>
                                        <a:rPr lang="en-IN" sz="2400" b="1" i="1">
                                          <a:solidFill>
                                            <a:schemeClr val="tx1"/>
                                          </a:solidFill>
                                          <a:latin typeface="Cambria Math" panose="02040503050406030204" pitchFamily="18" charset="0"/>
                                          <a:cs typeface="Times New Roman" panose="02020603050405020304" pitchFamily="18" charset="0"/>
                                        </a:rPr>
                                        <m:t>𝟏</m:t>
                                      </m:r>
                                      <m:r>
                                        <a:rPr lang="en-IN" sz="2400" b="1" i="1">
                                          <a:solidFill>
                                            <a:schemeClr val="tx1"/>
                                          </a:solidFill>
                                          <a:latin typeface="Cambria Math" panose="02040503050406030204" pitchFamily="18" charset="0"/>
                                          <a:cs typeface="Times New Roman" panose="02020603050405020304" pitchFamily="18" charset="0"/>
                                        </a:rPr>
                                        <m:t>)</m:t>
                                      </m:r>
                                    </m:sub>
                                  </m:sSub>
                                </m:e>
                              </m:d>
                            </m:e>
                          </m:eqArr>
                        </m:e>
                      </m:d>
                      <m:sSubSup>
                        <m:sSubSupPr>
                          <m:ctrlPr>
                            <a:rPr lang="en-IN" sz="2400" b="1" i="1">
                              <a:solidFill>
                                <a:schemeClr val="tx1"/>
                              </a:solidFill>
                              <a:latin typeface="Cambria Math" panose="02040503050406030204" pitchFamily="18" charset="0"/>
                              <a:cs typeface="Times New Roman" panose="02020603050405020304" pitchFamily="18" charset="0"/>
                            </a:rPr>
                          </m:ctrlPr>
                        </m:sSubSupPr>
                        <m:e>
                          <m:r>
                            <a:rPr lang="en-US" sz="2400" b="1" i="1" smtClean="0">
                              <a:solidFill>
                                <a:schemeClr val="tx1"/>
                              </a:solidFill>
                              <a:latin typeface="Cambria Math" panose="02040503050406030204"/>
                              <a:cs typeface="Times New Roman" panose="02020603050405020304" pitchFamily="18" charset="0"/>
                            </a:rPr>
                            <m:t> </m:t>
                          </m:r>
                        </m:e>
                        <m:sub>
                          <m:r>
                            <a:rPr lang="en-IN" sz="2400" b="1" i="1">
                              <a:solidFill>
                                <a:schemeClr val="tx1"/>
                              </a:solidFill>
                              <a:latin typeface="Cambria Math" panose="02040503050406030204" pitchFamily="18" charset="0"/>
                              <a:cs typeface="Times New Roman" panose="02020603050405020304" pitchFamily="18" charset="0"/>
                            </a:rPr>
                            <m:t>𝒊𝒇</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𝒏</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𝒊𝒔</m:t>
                          </m:r>
                          <m:r>
                            <a:rPr lang="en-IN" sz="2400" b="1" i="1">
                              <a:solidFill>
                                <a:schemeClr val="tx1"/>
                              </a:solidFill>
                              <a:latin typeface="Cambria Math" panose="02040503050406030204" pitchFamily="18" charset="0"/>
                              <a:cs typeface="Times New Roman" panose="02020603050405020304" pitchFamily="18" charset="0"/>
                            </a:rPr>
                            <m:t> </m:t>
                          </m:r>
                          <m:r>
                            <a:rPr lang="en-IN" sz="2400" b="1" i="1">
                              <a:solidFill>
                                <a:schemeClr val="tx1"/>
                              </a:solidFill>
                              <a:latin typeface="Cambria Math" panose="02040503050406030204" pitchFamily="18" charset="0"/>
                              <a:cs typeface="Times New Roman" panose="02020603050405020304" pitchFamily="18" charset="0"/>
                            </a:rPr>
                            <m:t>𝒆𝒗𝒆𝒏</m:t>
                          </m:r>
                        </m:sub>
                        <m:sup>
                          <m:r>
                            <a:rPr lang="en-US" altLang="en-IN" sz="2400" b="1" i="1">
                              <a:solidFill>
                                <a:schemeClr val="tx1"/>
                              </a:solidFill>
                              <a:latin typeface="Cambria Math" panose="02040503050406030204" pitchFamily="18" charset="0"/>
                              <a:cs typeface="Times New Roman" panose="02020603050405020304" pitchFamily="18" charset="0"/>
                            </a:rPr>
                            <m:t>𝒊𝒇</m:t>
                          </m:r>
                          <m:r>
                            <a:rPr lang="en-US" altLang="en-IN" sz="2400" b="1" i="1">
                              <a:solidFill>
                                <a:schemeClr val="tx1"/>
                              </a:solidFill>
                              <a:latin typeface="Cambria Math" panose="02040503050406030204" pitchFamily="18" charset="0"/>
                              <a:cs typeface="Times New Roman" panose="02020603050405020304" pitchFamily="18" charset="0"/>
                            </a:rPr>
                            <m:t> </m:t>
                          </m:r>
                          <m:r>
                            <a:rPr lang="en-US" altLang="en-IN" sz="2400" b="1" i="1">
                              <a:solidFill>
                                <a:schemeClr val="tx1"/>
                              </a:solidFill>
                              <a:latin typeface="Cambria Math" panose="02040503050406030204" pitchFamily="18" charset="0"/>
                              <a:cs typeface="Times New Roman" panose="02020603050405020304" pitchFamily="18" charset="0"/>
                            </a:rPr>
                            <m:t>𝒏</m:t>
                          </m:r>
                          <m:r>
                            <a:rPr lang="en-US" altLang="en-IN" sz="2400" b="1" i="1">
                              <a:solidFill>
                                <a:schemeClr val="tx1"/>
                              </a:solidFill>
                              <a:latin typeface="Cambria Math" panose="02040503050406030204" pitchFamily="18" charset="0"/>
                              <a:cs typeface="Times New Roman" panose="02020603050405020304" pitchFamily="18" charset="0"/>
                            </a:rPr>
                            <m:t> </m:t>
                          </m:r>
                          <m:r>
                            <a:rPr lang="en-US" altLang="en-IN" sz="2400" b="1" i="1">
                              <a:solidFill>
                                <a:schemeClr val="tx1"/>
                              </a:solidFill>
                              <a:latin typeface="Cambria Math" panose="02040503050406030204" pitchFamily="18" charset="0"/>
                              <a:cs typeface="Times New Roman" panose="02020603050405020304" pitchFamily="18" charset="0"/>
                            </a:rPr>
                            <m:t>𝒊𝒔</m:t>
                          </m:r>
                          <m:r>
                            <a:rPr lang="en-US" altLang="en-IN" sz="2400" b="1" i="1">
                              <a:solidFill>
                                <a:schemeClr val="tx1"/>
                              </a:solidFill>
                              <a:latin typeface="Cambria Math" panose="02040503050406030204" pitchFamily="18" charset="0"/>
                              <a:cs typeface="Times New Roman" panose="02020603050405020304" pitchFamily="18" charset="0"/>
                            </a:rPr>
                            <m:t> </m:t>
                          </m:r>
                          <m:r>
                            <a:rPr lang="en-US" altLang="en-IN" sz="2400" b="1" i="1">
                              <a:solidFill>
                                <a:schemeClr val="tx1"/>
                              </a:solidFill>
                              <a:latin typeface="Cambria Math" panose="02040503050406030204" pitchFamily="18" charset="0"/>
                              <a:cs typeface="Times New Roman" panose="02020603050405020304" pitchFamily="18" charset="0"/>
                            </a:rPr>
                            <m:t>𝒐𝒅𝒅</m:t>
                          </m:r>
                        </m:sup>
                      </m:sSubSup>
                    </m:oMath>
                  </m:oMathPara>
                </a14:m>
                <a:endParaRPr lang="en-US" sz="2000" dirty="0">
                  <a:solidFill>
                    <a:schemeClr val="tx1"/>
                  </a:solidFill>
                  <a:latin typeface="Cambria Math" panose="020405030504060302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721360" y="2669025"/>
                <a:ext cx="7734300" cy="3602235"/>
              </a:xfrm>
              <a:prstGeom prst="rect">
                <a:avLst/>
              </a:prstGeom>
              <a:blipFill rotWithShape="1">
                <a:blip r:embed="rId2"/>
                <a:stretch>
                  <a:fillRect l="-985" t="-2119" r="-985" b="-2115"/>
                </a:stretch>
              </a:blip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
        <p:nvSpPr>
          <p:cNvPr id="8" name="Rounded Rectangle 7"/>
          <p:cNvSpPr/>
          <p:nvPr/>
        </p:nvSpPr>
        <p:spPr>
          <a:xfrm>
            <a:off x="721360" y="2669025"/>
            <a:ext cx="7734300" cy="569475"/>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2000" dirty="0">
                <a:solidFill>
                  <a:schemeClr val="tx1"/>
                </a:solidFill>
                <a:latin typeface="Times New Roman" panose="02020603050405020304"/>
                <a:cs typeface="Times New Roman" panose="02020603050405020304"/>
              </a:rPr>
              <a:t>Definition : </a:t>
            </a:r>
            <a:r>
              <a:rPr lang="en-US" sz="2000" b="1" dirty="0">
                <a:solidFill>
                  <a:schemeClr val="tx1"/>
                </a:solidFill>
                <a:latin typeface="Times New Roman" panose="02020603050405020304"/>
                <a:cs typeface="Times New Roman" panose="02020603050405020304"/>
              </a:rPr>
              <a:t>Median of a sample</a:t>
            </a:r>
            <a:endParaRPr lang="en-IN" sz="2000" b="1" dirty="0">
              <a:solidFill>
                <a:schemeClr val="tx1"/>
              </a:solidFill>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sz="half" idx="2"/>
              </p:nvPr>
            </p:nvSpPr>
            <p:spPr/>
            <p:txBody>
              <a:bodyPr>
                <a:normAutofit fontScale="92500"/>
              </a:bodyPr>
              <a:lstStyle/>
              <a:p>
                <a:pPr marL="2171700" lvl="8" indent="-342900" algn="l">
                  <a:buSzPct val="95000"/>
                </a:pPr>
                <a:endParaRPr lang="en-IN" sz="1300" dirty="0">
                  <a:latin typeface="Times New Roman" panose="02020603050405020304" pitchFamily="18" charset="0"/>
                  <a:cs typeface="Times New Roman" panose="02020603050405020304" pitchFamily="18" charset="0"/>
                </a:endParaRPr>
              </a:p>
              <a:p>
                <a:pPr marL="0" lvl="8" indent="0" algn="l">
                  <a:buSzPct val="95000"/>
                  <a:buFont typeface="Courier New" panose="02070309020205020404" pitchFamily="49" charset="0"/>
                  <a:buNone/>
                </a:pPr>
                <a:r>
                  <a:rPr lang="en-IN" dirty="0">
                    <a:latin typeface="Times New Roman" panose="02020603050405020304" pitchFamily="18" charset="0"/>
                    <a:cs typeface="Times New Roman" panose="02020603050405020304" pitchFamily="18" charset="0"/>
                    <a:sym typeface="+mn-ea"/>
                  </a:rPr>
                  <a:t>The percentile of  a set of ordered data can be defined as follows:</a:t>
                </a:r>
              </a:p>
              <a:p>
                <a:pPr marL="0" lvl="8" indent="0" algn="l">
                  <a:buSzPct val="95000"/>
                  <a:buFont typeface="Courier New" panose="02070309020205020404" pitchFamily="49" charset="0"/>
                  <a:buNone/>
                </a:pPr>
                <a:endParaRPr lang="en-IN" dirty="0">
                  <a:latin typeface="Times New Roman" panose="02020603050405020304" pitchFamily="18" charset="0"/>
                  <a:cs typeface="Times New Roman" panose="02020603050405020304" pitchFamily="18" charset="0"/>
                  <a:sym typeface="+mn-ea"/>
                </a:endParaRPr>
              </a:p>
              <a:p>
                <a:pPr marL="285750" lvl="8" indent="-285750" algn="l">
                  <a:buClr>
                    <a:srgbClr val="00B0F0"/>
                  </a:buClr>
                  <a:buSzPct val="85000"/>
                  <a:buFont typeface="Wingdings" panose="05000000000000000000" charset="0"/>
                  <a:buChar char="q"/>
                </a:pPr>
                <a:r>
                  <a:rPr lang="en-IN" dirty="0">
                    <a:latin typeface="Times New Roman" panose="02020603050405020304" pitchFamily="18" charset="0"/>
                    <a:cs typeface="Times New Roman" panose="02020603050405020304" pitchFamily="18" charset="0"/>
                  </a:rPr>
                  <a:t>Given an </a:t>
                </a:r>
                <a:r>
                  <a:rPr lang="en-IN" dirty="0">
                    <a:solidFill>
                      <a:srgbClr val="C00000"/>
                    </a:solidFill>
                    <a:latin typeface="Times New Roman" panose="02020603050405020304" pitchFamily="18" charset="0"/>
                    <a:cs typeface="Times New Roman" panose="02020603050405020304" pitchFamily="18" charset="0"/>
                  </a:rPr>
                  <a:t>ordinal</a:t>
                </a:r>
                <a:r>
                  <a:rPr lang="en-IN" dirty="0">
                    <a:latin typeface="Times New Roman" panose="02020603050405020304" pitchFamily="18" charset="0"/>
                    <a:cs typeface="Times New Roman" panose="02020603050405020304" pitchFamily="18" charset="0"/>
                  </a:rPr>
                  <a:t> or </a:t>
                </a:r>
                <a:r>
                  <a:rPr lang="en-IN" dirty="0">
                    <a:solidFill>
                      <a:srgbClr val="C00000"/>
                    </a:solidFill>
                    <a:latin typeface="Times New Roman" panose="02020603050405020304" pitchFamily="18" charset="0"/>
                    <a:cs typeface="Times New Roman" panose="02020603050405020304" pitchFamily="18" charset="0"/>
                  </a:rPr>
                  <a:t>continuous</a:t>
                </a:r>
                <a:r>
                  <a:rPr lang="en-IN" dirty="0">
                    <a:latin typeface="Times New Roman" panose="02020603050405020304" pitchFamily="18" charset="0"/>
                    <a:cs typeface="Times New Roman" panose="02020603050405020304" pitchFamily="18" charset="0"/>
                  </a:rPr>
                  <a:t> attribute </a:t>
                </a:r>
                <a:r>
                  <a:rPr lang="en-IN" b="1" dirty="0">
                    <a:latin typeface="Times New Roman" panose="02020603050405020304" pitchFamily="18" charset="0"/>
                    <a:cs typeface="Times New Roman" panose="02020603050405020304" pitchFamily="18" charset="0"/>
                  </a:rPr>
                  <a:t>x</a:t>
                </a:r>
                <a:r>
                  <a:rPr lang="en-IN" dirty="0">
                    <a:latin typeface="Times New Roman" panose="02020603050405020304" pitchFamily="18" charset="0"/>
                    <a:cs typeface="Times New Roman" panose="02020603050405020304" pitchFamily="18" charset="0"/>
                  </a:rPr>
                  <a:t> and a number </a:t>
                </a:r>
                <a:r>
                  <a:rPr lang="en-IN" b="1" dirty="0">
                    <a:latin typeface="Times New Roman" panose="02020603050405020304" pitchFamily="18" charset="0"/>
                    <a:cs typeface="Times New Roman" panose="02020603050405020304" pitchFamily="18" charset="0"/>
                  </a:rPr>
                  <a:t>p</a:t>
                </a:r>
                <a:r>
                  <a:rPr lang="en-IN" dirty="0">
                    <a:latin typeface="Times New Roman" panose="02020603050405020304" pitchFamily="18" charset="0"/>
                    <a:cs typeface="Times New Roman" panose="02020603050405020304" pitchFamily="18" charset="0"/>
                  </a:rPr>
                  <a:t> between 0 and 100, the </a:t>
                </a:r>
                <a:r>
                  <a:rPr lang="en-IN" b="1" dirty="0" err="1">
                    <a:latin typeface="Times New Roman" panose="02020603050405020304" pitchFamily="18" charset="0"/>
                    <a:cs typeface="Times New Roman" panose="02020603050405020304" pitchFamily="18" charset="0"/>
                  </a:rPr>
                  <a:t>p</a:t>
                </a:r>
                <a:r>
                  <a:rPr lang="en-IN" b="1" baseline="30000" dirty="0" err="1">
                    <a:latin typeface="Times New Roman" panose="02020603050405020304" pitchFamily="18" charset="0"/>
                    <a:cs typeface="Times New Roman" panose="02020603050405020304" pitchFamily="18" charset="0"/>
                  </a:rPr>
                  <a:t>th</a:t>
                </a:r>
                <a:r>
                  <a:rPr lang="en-IN" baseline="30000"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percentile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𝐩</m:t>
                        </m:r>
                      </m:sub>
                    </m:sSub>
                  </m:oMath>
                </a14:m>
                <a:r>
                  <a:rPr lang="en-US" dirty="0">
                    <a:latin typeface="Times New Roman" panose="02020603050405020304" pitchFamily="18" charset="0"/>
                    <a:cs typeface="Times New Roman" panose="02020603050405020304" pitchFamily="18" charset="0"/>
                  </a:rPr>
                  <a:t> is a value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such that </a:t>
                </a:r>
                <a:r>
                  <a:rPr lang="en-US" b="1" dirty="0">
                    <a:latin typeface="Times New Roman" panose="02020603050405020304" pitchFamily="18" charset="0"/>
                    <a:cs typeface="Times New Roman" panose="02020603050405020304" pitchFamily="18" charset="0"/>
                  </a:rPr>
                  <a:t>p</a:t>
                </a:r>
                <a:r>
                  <a:rPr lang="en-US" dirty="0">
                    <a:latin typeface="Times New Roman" panose="02020603050405020304" pitchFamily="18" charset="0"/>
                    <a:cs typeface="Times New Roman" panose="02020603050405020304" pitchFamily="18" charset="0"/>
                  </a:rPr>
                  <a:t>% of the observed values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are less than </a:t>
                </a:r>
                <a14:m>
                  <m:oMath xmlns:m="http://schemas.openxmlformats.org/officeDocument/2006/math">
                    <m:sSub>
                      <m:sSubPr>
                        <m:ctrlPr>
                          <a:rPr lang="en-IN" b="1" i="1">
                            <a:solidFill>
                              <a:prstClr val="black"/>
                            </a:solidFill>
                            <a:latin typeface="Cambria Math" panose="02040503050406030204" pitchFamily="18" charset="0"/>
                            <a:cs typeface="Times New Roman" panose="02020603050405020304" pitchFamily="18" charset="0"/>
                          </a:rPr>
                        </m:ctrlPr>
                      </m:sSubPr>
                      <m:e>
                        <m:r>
                          <a:rPr lang="en-IN" b="1" i="0">
                            <a:solidFill>
                              <a:prstClr val="black"/>
                            </a:solidFill>
                            <a:latin typeface="Cambria Math" panose="02040503050406030204" pitchFamily="18" charset="0"/>
                            <a:cs typeface="Times New Roman" panose="02020603050405020304" pitchFamily="18" charset="0"/>
                          </a:rPr>
                          <m:t>𝐱</m:t>
                        </m:r>
                      </m:e>
                      <m:sub>
                        <m:r>
                          <a:rPr lang="en-IN" b="1" i="0">
                            <a:solidFill>
                              <a:prstClr val="black"/>
                            </a:solidFill>
                            <a:latin typeface="Cambria Math" panose="02040503050406030204" pitchFamily="18" charset="0"/>
                            <a:cs typeface="Times New Roman" panose="02020603050405020304" pitchFamily="18" charset="0"/>
                          </a:rPr>
                          <m:t>𝐩</m:t>
                        </m:r>
                      </m:sub>
                    </m:sSub>
                  </m:oMath>
                </a14:m>
                <a:endParaRPr lang="en-IN" b="1" i="0">
                  <a:solidFill>
                    <a:prstClr val="black"/>
                  </a:solidFill>
                  <a:latin typeface="Cambria Math" panose="02040503050406030204" pitchFamily="18" charset="0"/>
                  <a:cs typeface="Times New Roman" panose="02020603050405020304" pitchFamily="18" charset="0"/>
                </a:endParaRPr>
              </a:p>
              <a:p>
                <a:pPr marL="285750" lvl="8" indent="-285750" algn="l">
                  <a:buClr>
                    <a:srgbClr val="00B0F0"/>
                  </a:buClr>
                  <a:buSzPct val="85000"/>
                  <a:buFont typeface="Wingdings" panose="05000000000000000000" charset="0"/>
                  <a:buChar char="q"/>
                </a:pPr>
                <a:r>
                  <a:rPr lang="en-US" dirty="0">
                    <a:latin typeface="Times New Roman" panose="02020603050405020304" pitchFamily="18" charset="0"/>
                    <a:cs typeface="Times New Roman" panose="02020603050405020304" pitchFamily="18" charset="0"/>
                  </a:rPr>
                  <a:t>Example: The </a:t>
                </a:r>
                <a:r>
                  <a:rPr lang="en-US" b="1" dirty="0">
                    <a:latin typeface="Times New Roman" panose="02020603050405020304" pitchFamily="18" charset="0"/>
                    <a:cs typeface="Times New Roman" panose="02020603050405020304" pitchFamily="18" charset="0"/>
                  </a:rPr>
                  <a:t>50</a:t>
                </a:r>
                <a:r>
                  <a:rPr lang="en-US" b="1" baseline="30000" dirty="0">
                    <a:latin typeface="Times New Roman" panose="02020603050405020304" pitchFamily="18" charset="0"/>
                    <a:cs typeface="Times New Roman" panose="02020603050405020304" pitchFamily="18" charset="0"/>
                  </a:rPr>
                  <a:t>th</a:t>
                </a:r>
                <a:r>
                  <a:rPr lang="en-US" dirty="0">
                    <a:latin typeface="Times New Roman" panose="02020603050405020304" pitchFamily="18" charset="0"/>
                    <a:cs typeface="Times New Roman" panose="02020603050405020304" pitchFamily="18" charset="0"/>
                  </a:rPr>
                  <a:t> percentile is that value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smtClean="0">
                            <a:latin typeface="Cambria Math" panose="02040503050406030204" pitchFamily="18" charset="0"/>
                            <a:cs typeface="Times New Roman" panose="02020603050405020304" pitchFamily="18" charset="0"/>
                          </a:rPr>
                          <m:t>𝟓𝟎</m:t>
                        </m:r>
                        <m:r>
                          <a:rPr lang="en-IN" b="1" i="0" smtClean="0">
                            <a:latin typeface="Cambria Math" panose="02040503050406030204" pitchFamily="18" charset="0"/>
                            <a:cs typeface="Times New Roman" panose="02020603050405020304" pitchFamily="18" charset="0"/>
                          </a:rPr>
                          <m:t>%</m:t>
                        </m:r>
                      </m:sub>
                    </m:sSub>
                  </m:oMath>
                </a14:m>
                <a:r>
                  <a:rPr lang="en-US" dirty="0">
                    <a:latin typeface="Times New Roman" panose="02020603050405020304" pitchFamily="18" charset="0"/>
                    <a:cs typeface="Times New Roman" panose="02020603050405020304" pitchFamily="18" charset="0"/>
                  </a:rPr>
                  <a:t> such that </a:t>
                </a:r>
                <a:r>
                  <a:rPr lang="en-US" b="1" dirty="0">
                    <a:latin typeface="Times New Roman" panose="02020603050405020304" pitchFamily="18" charset="0"/>
                    <a:cs typeface="Times New Roman" panose="02020603050405020304" pitchFamily="18" charset="0"/>
                  </a:rPr>
                  <a:t>50%</a:t>
                </a:r>
                <a:r>
                  <a:rPr lang="en-US" dirty="0">
                    <a:latin typeface="Times New Roman" panose="02020603050405020304" pitchFamily="18" charset="0"/>
                    <a:cs typeface="Times New Roman" panose="02020603050405020304" pitchFamily="18" charset="0"/>
                  </a:rPr>
                  <a:t> of all values of </a:t>
                </a:r>
                <a:r>
                  <a:rPr lang="en-US" b="1" dirty="0">
                    <a:latin typeface="Times New Roman" panose="02020603050405020304" pitchFamily="18" charset="0"/>
                    <a:cs typeface="Times New Roman" panose="02020603050405020304" pitchFamily="18" charset="0"/>
                  </a:rPr>
                  <a:t>x</a:t>
                </a:r>
                <a:r>
                  <a:rPr lang="en-US" dirty="0">
                    <a:latin typeface="Times New Roman" panose="02020603050405020304" pitchFamily="18" charset="0"/>
                    <a:cs typeface="Times New Roman" panose="02020603050405020304" pitchFamily="18" charset="0"/>
                  </a:rPr>
                  <a:t> are less than </a:t>
                </a:r>
                <a14:m>
                  <m:oMath xmlns:m="http://schemas.openxmlformats.org/officeDocument/2006/math">
                    <m:sSub>
                      <m:sSubPr>
                        <m:ctrlPr>
                          <a:rPr lang="en-IN" b="1" i="1">
                            <a:latin typeface="Cambria Math" panose="02040503050406030204" pitchFamily="18" charset="0"/>
                            <a:cs typeface="Times New Roman" panose="02020603050405020304" pitchFamily="18" charset="0"/>
                          </a:rPr>
                        </m:ctrlPr>
                      </m:sSubPr>
                      <m:e>
                        <m:r>
                          <a:rPr lang="en-IN" b="1" i="0">
                            <a:latin typeface="Cambria Math" panose="02040503050406030204" pitchFamily="18" charset="0"/>
                            <a:cs typeface="Times New Roman" panose="02020603050405020304" pitchFamily="18" charset="0"/>
                          </a:rPr>
                          <m:t>𝐱</m:t>
                        </m:r>
                      </m:e>
                      <m:sub>
                        <m:r>
                          <a:rPr lang="en-IN" b="1" i="0">
                            <a:latin typeface="Cambria Math" panose="02040503050406030204" pitchFamily="18" charset="0"/>
                            <a:cs typeface="Times New Roman" panose="02020603050405020304" pitchFamily="18" charset="0"/>
                          </a:rPr>
                          <m:t>𝟓𝟎</m:t>
                        </m:r>
                        <m:r>
                          <a:rPr lang="en-IN" b="1" i="0">
                            <a:latin typeface="Cambria Math" panose="02040503050406030204" pitchFamily="18" charset="0"/>
                            <a:cs typeface="Times New Roman" panose="02020603050405020304" pitchFamily="18" charset="0"/>
                          </a:rPr>
                          <m:t>%</m:t>
                        </m:r>
                      </m:sub>
                    </m:sSub>
                  </m:oMath>
                </a14:m>
                <a:r>
                  <a:rPr lang="en-US" dirty="0">
                    <a:latin typeface="Times New Roman" panose="02020603050405020304" pitchFamily="18" charset="0"/>
                    <a:cs typeface="Times New Roman" panose="02020603050405020304" pitchFamily="18" charset="0"/>
                  </a:rPr>
                  <a:t>. </a:t>
                </a:r>
              </a:p>
              <a:p>
                <a:pPr marL="285750" lvl="8" indent="-285750" algn="l">
                  <a:buClr>
                    <a:srgbClr val="00B0F0"/>
                  </a:buClr>
                  <a:buSzPct val="85000"/>
                  <a:buFont typeface="Wingdings" panose="05000000000000000000" charset="0"/>
                  <a:buChar char="q"/>
                </a:pPr>
                <a:endParaRPr lang="en-US" dirty="0">
                  <a:latin typeface="Times New Roman" panose="02020603050405020304" pitchFamily="18" charset="0"/>
                  <a:cs typeface="Times New Roman" panose="02020603050405020304" pitchFamily="18" charset="0"/>
                </a:endParaRPr>
              </a:p>
              <a:p>
                <a:pPr marL="285750" lvl="8" indent="-285750" algn="l">
                  <a:buClr>
                    <a:srgbClr val="00B0F0"/>
                  </a:buClr>
                  <a:buSzPct val="85000"/>
                  <a:buFont typeface="Wingdings" panose="05000000000000000000" charset="0"/>
                  <a:buChar char="q"/>
                </a:pPr>
                <a:r>
                  <a:rPr lang="en-US" sz="2200" b="1" dirty="0">
                    <a:latin typeface="Times New Roman" panose="02020603050405020304" pitchFamily="18" charset="0"/>
                    <a:cs typeface="Times New Roman" panose="02020603050405020304" pitchFamily="18" charset="0"/>
                  </a:rPr>
                  <a:t>Note:</a:t>
                </a:r>
                <a:r>
                  <a:rPr lang="en-US" sz="2200" dirty="0">
                    <a:latin typeface="Times New Roman" panose="02020603050405020304" pitchFamily="18" charset="0"/>
                    <a:cs typeface="Times New Roman" panose="02020603050405020304" pitchFamily="18" charset="0"/>
                  </a:rPr>
                  <a:t> </a:t>
                </a:r>
                <a:r>
                  <a:rPr lang="en-US" sz="2200" dirty="0">
                    <a:solidFill>
                      <a:srgbClr val="073C8B"/>
                    </a:solidFill>
                    <a:latin typeface="Times New Roman" panose="02020603050405020304" pitchFamily="18" charset="0"/>
                    <a:cs typeface="Times New Roman" panose="02020603050405020304" pitchFamily="18" charset="0"/>
                  </a:rPr>
                  <a:t>The median is the </a:t>
                </a:r>
                <a:r>
                  <a:rPr lang="en-US" sz="2200" b="1" dirty="0">
                    <a:solidFill>
                      <a:srgbClr val="073C8B"/>
                    </a:solidFill>
                    <a:latin typeface="Times New Roman" panose="02020603050405020304" pitchFamily="18" charset="0"/>
                    <a:cs typeface="Times New Roman" panose="02020603050405020304" pitchFamily="18" charset="0"/>
                  </a:rPr>
                  <a:t>50</a:t>
                </a:r>
                <a:r>
                  <a:rPr lang="en-US" sz="2200" b="1" baseline="30000" dirty="0">
                    <a:solidFill>
                      <a:srgbClr val="073C8B"/>
                    </a:solidFill>
                    <a:latin typeface="Times New Roman" panose="02020603050405020304" pitchFamily="18" charset="0"/>
                    <a:cs typeface="Times New Roman" panose="02020603050405020304" pitchFamily="18" charset="0"/>
                  </a:rPr>
                  <a:t>th</a:t>
                </a:r>
                <a:r>
                  <a:rPr lang="en-US" sz="2200" dirty="0">
                    <a:solidFill>
                      <a:srgbClr val="073C8B"/>
                    </a:solidFill>
                    <a:latin typeface="Times New Roman" panose="02020603050405020304" pitchFamily="18" charset="0"/>
                    <a:cs typeface="Times New Roman" panose="02020603050405020304" pitchFamily="18" charset="0"/>
                  </a:rPr>
                  <a:t> percentile</a:t>
                </a:r>
              </a:p>
            </p:txBody>
          </p:sp>
        </mc:Choice>
        <mc:Fallback xmlns="">
          <p:sp>
            <p:nvSpPr>
              <p:cNvPr id="3" name="Content Placeholder 2"/>
              <p:cNvSpPr>
                <a:spLocks noGrp="1" noRot="1" noChangeAspect="1" noMove="1" noResize="1" noEditPoints="1" noAdjustHandles="1" noChangeArrowheads="1" noChangeShapeType="1" noTextEdit="1"/>
              </p:cNvSpPr>
              <p:nvPr>
                <p:ph sz="half" idx="2"/>
              </p:nvPr>
            </p:nvSpPr>
            <p:spPr>
              <a:blipFill rotWithShape="0">
                <a:blip r:embed="rId2"/>
                <a:stretch>
                  <a:fillRect l="-3293" r="-1048"/>
                </a:stretch>
              </a:blipFill>
            </p:spPr>
            <p:txBody>
              <a:bodyPr/>
              <a:lstStyle/>
              <a:p>
                <a:r>
                  <a:rPr lang="en-IN">
                    <a:noFill/>
                  </a:rPr>
                  <a:t> </a:t>
                </a:r>
              </a:p>
            </p:txBody>
          </p:sp>
        </mc:Fallback>
      </mc:AlternateContent>
      <p:sp>
        <p:nvSpPr>
          <p:cNvPr id="2" name="Title 1"/>
          <p:cNvSpPr>
            <a:spLocks noGrp="1"/>
          </p:cNvSpPr>
          <p:nvPr>
            <p:ph type="title"/>
          </p:nvPr>
        </p:nvSpPr>
        <p:spPr/>
        <p:txBody>
          <a:bodyPr>
            <a:normAutofit/>
          </a:bodyPr>
          <a:lstStyle/>
          <a:p>
            <a:r>
              <a:rPr lang="en-US" altLang="en-IN" dirty="0">
                <a:solidFill>
                  <a:srgbClr val="A50021"/>
                </a:solidFill>
                <a:latin typeface="Times New Roman" panose="02020603050405020304" pitchFamily="18" charset="0"/>
                <a:cs typeface="Times New Roman" panose="02020603050405020304" pitchFamily="18" charset="0"/>
              </a:rPr>
              <a:t>Percentile</a:t>
            </a:r>
          </a:p>
        </p:txBody>
      </p:sp>
      <p:pic>
        <p:nvPicPr>
          <p:cNvPr id="4" name="Content Placeholder 3"/>
          <p:cNvPicPr>
            <a:picLocks noGrp="1" noChangeAspect="1"/>
          </p:cNvPicPr>
          <p:nvPr>
            <p:ph sz="half" idx="3"/>
          </p:nvPr>
        </p:nvPicPr>
        <p:blipFill>
          <a:blip r:embed="rId3"/>
          <a:stretch>
            <a:fillRect/>
          </a:stretch>
        </p:blipFill>
        <p:spPr>
          <a:xfrm>
            <a:off x="5365750" y="5105400"/>
            <a:ext cx="2597150" cy="1397000"/>
          </a:xfrm>
          <a:prstGeom prst="rect">
            <a:avLst/>
          </a:prstGeom>
        </p:spPr>
      </p:pic>
      <mc:AlternateContent xmlns:mc="http://schemas.openxmlformats.org/markup-compatibility/2006" xmlns:a14="http://schemas.microsoft.com/office/drawing/2010/main">
        <mc:Choice Requires="a14">
          <p:sp>
            <p:nvSpPr>
              <p:cNvPr id="5" name="Text Box 4"/>
              <p:cNvSpPr txBox="1"/>
              <p:nvPr/>
            </p:nvSpPr>
            <p:spPr>
              <a:xfrm>
                <a:off x="4643120" y="1621155"/>
                <a:ext cx="4380230" cy="3415030"/>
              </a:xfrm>
              <a:prstGeom prst="rect">
                <a:avLst/>
              </a:prstGeom>
              <a:noFill/>
            </p:spPr>
            <p:txBody>
              <a:bodyPr wrap="square" rtlCol="0">
                <a:spAutoFit/>
              </a:bodyPr>
              <a:lstStyle/>
              <a:p>
                <a:pPr marL="0" lvl="3" indent="-342900" algn="l">
                  <a:buSzPct val="95000"/>
                </a:pPr>
                <a:r>
                  <a:rPr lang="en-IN" dirty="0">
                    <a:latin typeface="Times New Roman" panose="02020603050405020304" pitchFamily="18" charset="0"/>
                    <a:cs typeface="Times New Roman" panose="02020603050405020304" pitchFamily="18" charset="0"/>
                    <a:sym typeface="+mn-ea"/>
                  </a:rPr>
                  <a:t>The most commonly used percentiles are quartiles. </a:t>
                </a:r>
              </a:p>
              <a:p>
                <a:pPr marL="0" lvl="3" indent="-342900" algn="l">
                  <a:buClr>
                    <a:srgbClr val="00B0F0"/>
                  </a:buClr>
                  <a:buSzPct val="80000"/>
                  <a:buFont typeface="Wingdings" panose="05000000000000000000" charset="0"/>
                  <a:buChar char="q"/>
                </a:pPr>
                <a:r>
                  <a:rPr lang="en-IN" dirty="0">
                    <a:latin typeface="Times New Roman" panose="02020603050405020304" pitchFamily="18" charset="0"/>
                    <a:cs typeface="Times New Roman" panose="02020603050405020304" pitchFamily="18" charset="0"/>
                    <a:sym typeface="+mn-ea"/>
                  </a:rPr>
                  <a:t>The first quartile, denoted by </a:t>
                </a:r>
                <a14:m>
                  <m:oMath xmlns:m="http://schemas.openxmlformats.org/officeDocument/2006/math">
                    <m:sSub>
                      <m:sSubPr>
                        <m:ctrlPr>
                          <a:rPr lang="en-IN" b="1" i="1" smtClean="0">
                            <a:solidFill>
                              <a:prstClr val="black"/>
                            </a:solidFill>
                            <a:latin typeface="Cambria Math" panose="02040503050406030204" pitchFamily="18" charset="0"/>
                            <a:cs typeface="Times New Roman" panose="02020603050405020304" pitchFamily="18" charset="0"/>
                          </a:rPr>
                        </m:ctrlPr>
                      </m:sSubPr>
                      <m:e>
                        <m:r>
                          <a:rPr lang="en-IN" b="1" i="0" smtClean="0">
                            <a:solidFill>
                              <a:prstClr val="black"/>
                            </a:solidFill>
                            <a:latin typeface="Cambria Math" panose="02040503050406030204" pitchFamily="18" charset="0"/>
                            <a:cs typeface="Times New Roman" panose="02020603050405020304" pitchFamily="18" charset="0"/>
                          </a:rPr>
                          <m:t>𝐐</m:t>
                        </m:r>
                      </m:e>
                      <m:sub>
                        <m:r>
                          <a:rPr lang="en-IN" b="1" i="0" smtClean="0">
                            <a:solidFill>
                              <a:prstClr val="black"/>
                            </a:solidFill>
                            <a:latin typeface="Cambria Math" panose="02040503050406030204" pitchFamily="18" charset="0"/>
                            <a:cs typeface="Times New Roman" panose="02020603050405020304" pitchFamily="18" charset="0"/>
                          </a:rPr>
                          <m:t>𝟏</m:t>
                        </m:r>
                      </m:sub>
                    </m:sSub>
                  </m:oMath>
                </a14:m>
                <a:r>
                  <a:rPr lang="en-US" dirty="0">
                    <a:latin typeface="Times New Roman" panose="02020603050405020304" pitchFamily="18" charset="0"/>
                    <a:cs typeface="Times New Roman" panose="02020603050405020304" pitchFamily="18" charset="0"/>
                    <a:sym typeface="+mn-ea"/>
                  </a:rPr>
                  <a:t>is the      </a:t>
                </a:r>
                <a:r>
                  <a:rPr lang="en-US" b="1" dirty="0">
                    <a:latin typeface="Times New Roman" panose="02020603050405020304" pitchFamily="18" charset="0"/>
                    <a:cs typeface="Times New Roman" panose="02020603050405020304" pitchFamily="18" charset="0"/>
                    <a:sym typeface="+mn-ea"/>
                  </a:rPr>
                  <a:t>25</a:t>
                </a:r>
                <a:r>
                  <a:rPr lang="en-US" b="1" baseline="30000" dirty="0">
                    <a:latin typeface="Times New Roman" panose="02020603050405020304" pitchFamily="18" charset="0"/>
                    <a:cs typeface="Times New Roman" panose="02020603050405020304" pitchFamily="18" charset="0"/>
                    <a:sym typeface="+mn-ea"/>
                  </a:rPr>
                  <a:t>th</a:t>
                </a:r>
                <a:r>
                  <a:rPr lang="en-US" dirty="0">
                    <a:latin typeface="Times New Roman" panose="02020603050405020304" pitchFamily="18" charset="0"/>
                    <a:cs typeface="Times New Roman" panose="02020603050405020304" pitchFamily="18" charset="0"/>
                    <a:sym typeface="+mn-ea"/>
                  </a:rPr>
                  <a:t> percentile. </a:t>
                </a:r>
              </a:p>
              <a:p>
                <a:pPr marL="0" lvl="3" indent="-342900" algn="l">
                  <a:buClr>
                    <a:srgbClr val="00B0F0"/>
                  </a:buClr>
                  <a:buSzPct val="80000"/>
                  <a:buFont typeface="Wingdings" panose="05000000000000000000" charset="0"/>
                  <a:buChar char="q"/>
                </a:pPr>
                <a:r>
                  <a:rPr lang="en-US" dirty="0">
                    <a:latin typeface="Times New Roman" panose="02020603050405020304" pitchFamily="18" charset="0"/>
                    <a:cs typeface="Times New Roman" panose="02020603050405020304" pitchFamily="18" charset="0"/>
                    <a:sym typeface="+mn-ea"/>
                  </a:rPr>
                  <a:t>The third quartile, denoted by </a:t>
                </a:r>
                <a14:m>
                  <m:oMath xmlns:m="http://schemas.openxmlformats.org/officeDocument/2006/math">
                    <m:sSub>
                      <m:sSubPr>
                        <m:ctrlPr>
                          <a:rPr lang="en-IN" b="1" i="1">
                            <a:solidFill>
                              <a:prstClr val="black"/>
                            </a:solidFill>
                            <a:latin typeface="Cambria Math" panose="02040503050406030204" pitchFamily="18" charset="0"/>
                            <a:cs typeface="Times New Roman" panose="02020603050405020304" pitchFamily="18" charset="0"/>
                          </a:rPr>
                        </m:ctrlPr>
                      </m:sSubPr>
                      <m:e>
                        <m:r>
                          <a:rPr lang="en-IN" b="1" i="0">
                            <a:solidFill>
                              <a:prstClr val="black"/>
                            </a:solidFill>
                            <a:latin typeface="Cambria Math" panose="02040503050406030204" pitchFamily="18" charset="0"/>
                            <a:cs typeface="Times New Roman" panose="02020603050405020304" pitchFamily="18" charset="0"/>
                          </a:rPr>
                          <m:t>𝐐</m:t>
                        </m:r>
                      </m:e>
                      <m:sub>
                        <m:r>
                          <a:rPr lang="en-IN" b="1" i="0" smtClean="0">
                            <a:solidFill>
                              <a:prstClr val="black"/>
                            </a:solidFill>
                            <a:latin typeface="Cambria Math" panose="02040503050406030204" pitchFamily="18" charset="0"/>
                            <a:cs typeface="Times New Roman" panose="02020603050405020304" pitchFamily="18" charset="0"/>
                          </a:rPr>
                          <m:t>𝟑</m:t>
                        </m:r>
                      </m:sub>
                    </m:sSub>
                  </m:oMath>
                </a14:m>
                <a:r>
                  <a:rPr lang="en-US" dirty="0">
                    <a:latin typeface="Times New Roman" panose="02020603050405020304" pitchFamily="18" charset="0"/>
                    <a:cs typeface="Times New Roman" panose="02020603050405020304" pitchFamily="18" charset="0"/>
                    <a:sym typeface="+mn-ea"/>
                  </a:rPr>
                  <a:t> is the </a:t>
                </a:r>
                <a:r>
                  <a:rPr lang="en-US" b="1" dirty="0">
                    <a:latin typeface="Times New Roman" panose="02020603050405020304" pitchFamily="18" charset="0"/>
                    <a:cs typeface="Times New Roman" panose="02020603050405020304" pitchFamily="18" charset="0"/>
                    <a:sym typeface="+mn-ea"/>
                  </a:rPr>
                  <a:t>75</a:t>
                </a:r>
                <a:r>
                  <a:rPr lang="en-US" b="1" baseline="30000" dirty="0">
                    <a:latin typeface="Times New Roman" panose="02020603050405020304" pitchFamily="18" charset="0"/>
                    <a:cs typeface="Times New Roman" panose="02020603050405020304" pitchFamily="18" charset="0"/>
                    <a:sym typeface="+mn-ea"/>
                  </a:rPr>
                  <a:t>th</a:t>
                </a:r>
                <a:r>
                  <a:rPr lang="en-US" dirty="0">
                    <a:latin typeface="Times New Roman" panose="02020603050405020304" pitchFamily="18" charset="0"/>
                    <a:cs typeface="Times New Roman" panose="02020603050405020304" pitchFamily="18" charset="0"/>
                    <a:sym typeface="+mn-ea"/>
                  </a:rPr>
                  <a:t> percentile</a:t>
                </a:r>
              </a:p>
              <a:p>
                <a:pPr marL="0" lvl="3" indent="-342900" algn="l">
                  <a:buClr>
                    <a:srgbClr val="00B0F0"/>
                  </a:buClr>
                  <a:buSzPct val="80000"/>
                  <a:buFont typeface="Wingdings" panose="05000000000000000000" charset="0"/>
                  <a:buChar char="q"/>
                </a:pPr>
                <a:r>
                  <a:rPr lang="en-US" dirty="0">
                    <a:latin typeface="Times New Roman" panose="02020603050405020304" pitchFamily="18" charset="0"/>
                    <a:cs typeface="Times New Roman" panose="02020603050405020304" pitchFamily="18" charset="0"/>
                    <a:sym typeface="+mn-ea"/>
                  </a:rPr>
                  <a:t>The median, </a:t>
                </a:r>
                <a14:m>
                  <m:oMath xmlns:m="http://schemas.openxmlformats.org/officeDocument/2006/math">
                    <m:sSub>
                      <m:sSubPr>
                        <m:ctrlPr>
                          <a:rPr lang="en-IN" b="1" i="1">
                            <a:solidFill>
                              <a:prstClr val="black"/>
                            </a:solidFill>
                            <a:latin typeface="Cambria Math" panose="02040503050406030204" pitchFamily="18" charset="0"/>
                            <a:cs typeface="Times New Roman" panose="02020603050405020304" pitchFamily="18" charset="0"/>
                          </a:rPr>
                        </m:ctrlPr>
                      </m:sSubPr>
                      <m:e>
                        <m:r>
                          <a:rPr lang="en-IN" b="1" i="0">
                            <a:solidFill>
                              <a:prstClr val="black"/>
                            </a:solidFill>
                            <a:latin typeface="Cambria Math" panose="02040503050406030204" pitchFamily="18" charset="0"/>
                            <a:cs typeface="Times New Roman" panose="02020603050405020304" pitchFamily="18" charset="0"/>
                          </a:rPr>
                          <m:t>𝐐</m:t>
                        </m:r>
                      </m:e>
                      <m:sub>
                        <m:r>
                          <a:rPr lang="en-IN" b="1" i="0" smtClean="0">
                            <a:solidFill>
                              <a:prstClr val="black"/>
                            </a:solidFill>
                            <a:latin typeface="Cambria Math" panose="02040503050406030204" pitchFamily="18" charset="0"/>
                            <a:cs typeface="Times New Roman" panose="02020603050405020304" pitchFamily="18" charset="0"/>
                          </a:rPr>
                          <m:t>𝟐</m:t>
                        </m:r>
                      </m:sub>
                    </m:sSub>
                  </m:oMath>
                </a14:m>
                <a:r>
                  <a:rPr lang="en-US" dirty="0">
                    <a:latin typeface="Times New Roman" panose="02020603050405020304" pitchFamily="18" charset="0"/>
                    <a:cs typeface="Times New Roman" panose="02020603050405020304" pitchFamily="18" charset="0"/>
                    <a:sym typeface="+mn-ea"/>
                  </a:rPr>
                  <a:t> is the </a:t>
                </a:r>
                <a:r>
                  <a:rPr lang="en-US" b="1" dirty="0">
                    <a:latin typeface="Times New Roman" panose="02020603050405020304" pitchFamily="18" charset="0"/>
                    <a:cs typeface="Times New Roman" panose="02020603050405020304" pitchFamily="18" charset="0"/>
                    <a:sym typeface="+mn-ea"/>
                  </a:rPr>
                  <a:t>50</a:t>
                </a:r>
                <a:r>
                  <a:rPr lang="en-US" b="1" baseline="30000" dirty="0">
                    <a:latin typeface="Times New Roman" panose="02020603050405020304" pitchFamily="18" charset="0"/>
                    <a:cs typeface="Times New Roman" panose="02020603050405020304" pitchFamily="18" charset="0"/>
                    <a:sym typeface="+mn-ea"/>
                  </a:rPr>
                  <a:t>th</a:t>
                </a:r>
                <a:r>
                  <a:rPr lang="en-US" dirty="0">
                    <a:latin typeface="Times New Roman" panose="02020603050405020304" pitchFamily="18" charset="0"/>
                    <a:cs typeface="Times New Roman" panose="02020603050405020304" pitchFamily="18" charset="0"/>
                    <a:sym typeface="+mn-ea"/>
                  </a:rPr>
                  <a:t> percentile.</a:t>
                </a:r>
                <a:endParaRPr lang="en-US" dirty="0">
                  <a:latin typeface="Times New Roman" panose="02020603050405020304" pitchFamily="18" charset="0"/>
                  <a:cs typeface="Times New Roman" panose="02020603050405020304" pitchFamily="18" charset="0"/>
                </a:endParaRPr>
              </a:p>
              <a:p>
                <a:pPr marL="342900" lvl="1" indent="-342900" algn="just">
                  <a:buSzPct val="95000"/>
                </a:pPr>
                <a:endParaRPr lang="en-US" dirty="0">
                  <a:latin typeface="Times New Roman" panose="02020603050405020304" pitchFamily="18" charset="0"/>
                  <a:cs typeface="Times New Roman" panose="02020603050405020304" pitchFamily="18" charset="0"/>
                </a:endParaRPr>
              </a:p>
              <a:p>
                <a:pPr marL="342900" lvl="1" indent="-342900" algn="just">
                  <a:buSzPct val="95000"/>
                </a:pPr>
                <a:r>
                  <a:rPr lang="en-US" dirty="0">
                    <a:latin typeface="Times New Roman" panose="02020603050405020304" pitchFamily="18" charset="0"/>
                    <a:cs typeface="Times New Roman" panose="02020603050405020304" pitchFamily="18" charset="0"/>
                    <a:sym typeface="+mn-ea"/>
                  </a:rPr>
                  <a:t>The quartiles including median, give some indication of the center, spread and shape of a distribution. </a:t>
                </a:r>
                <a:endParaRPr lang="en-US" dirty="0">
                  <a:latin typeface="Times New Roman" panose="02020603050405020304" pitchFamily="18" charset="0"/>
                  <a:cs typeface="Times New Roman" panose="02020603050405020304" pitchFamily="18" charset="0"/>
                </a:endParaRPr>
              </a:p>
              <a:p>
                <a:pPr marL="2171700" lvl="8" indent="-342900" algn="just">
                  <a:buSzPct val="95000"/>
                </a:pPr>
                <a:endParaRPr lang="en-US"/>
              </a:p>
            </p:txBody>
          </p:sp>
        </mc:Choice>
        <mc:Fallback xmlns="">
          <p:sp>
            <p:nvSpPr>
              <p:cNvPr id="5" name="Text Box 4"/>
              <p:cNvSpPr txBox="1">
                <a:spLocks noRot="1" noChangeAspect="1" noMove="1" noResize="1" noEditPoints="1" noAdjustHandles="1" noChangeArrowheads="1" noChangeShapeType="1" noTextEdit="1"/>
              </p:cNvSpPr>
              <p:nvPr/>
            </p:nvSpPr>
            <p:spPr>
              <a:xfrm>
                <a:off x="4643120" y="1621155"/>
                <a:ext cx="4380230" cy="3415030"/>
              </a:xfrm>
              <a:prstGeom prst="rect">
                <a:avLst/>
              </a:prstGeom>
              <a:blipFill rotWithShape="1">
                <a:blip r:embed="rId4"/>
                <a:stretch>
                  <a:fillRect/>
                </a:stretch>
              </a:blipFill>
            </p:spPr>
            <p:txBody>
              <a:bodyPr/>
              <a:lstStyle/>
              <a:p>
                <a:r>
                  <a:rPr lang="en-US" altLang="en-US">
                    <a:noFill/>
                  </a:rPr>
                  <a:t> </a:t>
                </a:r>
              </a:p>
            </p:txBody>
          </p:sp>
        </mc:Fallback>
      </mc:AlternateContent>
      <p:sp>
        <p:nvSpPr>
          <p:cNvPr id="6" name="Title 1"/>
          <p:cNvSpPr>
            <a:spLocks noGrp="1"/>
          </p:cNvSpPr>
          <p:nvPr/>
        </p:nvSpPr>
        <p:spPr>
          <a:xfrm>
            <a:off x="4765649" y="903731"/>
            <a:ext cx="4102735" cy="635000"/>
          </a:xfrm>
          <a:prstGeom prst="rect">
            <a:avLst/>
          </a:prstGeom>
        </p:spPr>
        <p:txBody>
          <a:bodyPr wrap="square" lIns="0" tIns="0" rIns="0" bIns="0">
            <a:normAutofit/>
          </a:bodyPr>
          <a:lstStyle>
            <a:lvl1pPr>
              <a:defRPr sz="4000" b="0" i="0">
                <a:solidFill>
                  <a:srgbClr val="A40020"/>
                </a:solidFill>
                <a:latin typeface="Times New Roman" panose="02020603050405020304"/>
                <a:ea typeface="+mj-ea"/>
                <a:cs typeface="Times New Roman" panose="02020603050405020304"/>
              </a:defRPr>
            </a:lvl1pPr>
          </a:lstStyle>
          <a:p>
            <a:r>
              <a:rPr lang="en-US" altLang="en-IN" dirty="0">
                <a:solidFill>
                  <a:srgbClr val="A50021"/>
                </a:solidFill>
                <a:latin typeface="Times New Roman" panose="02020603050405020304" pitchFamily="18" charset="0"/>
                <a:cs typeface="Times New Roman" panose="02020603050405020304" pitchFamily="18" charset="0"/>
              </a:rPr>
              <a:t>Quartile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8216" y="951737"/>
            <a:ext cx="3600450" cy="635000"/>
          </a:xfrm>
          <a:prstGeom prst="rect">
            <a:avLst/>
          </a:prstGeom>
        </p:spPr>
        <p:txBody>
          <a:bodyPr vert="horz" wrap="square" lIns="0" tIns="12065" rIns="0" bIns="0" rtlCol="0">
            <a:spAutoFit/>
          </a:bodyPr>
          <a:lstStyle/>
          <a:p>
            <a:pPr marL="12700">
              <a:lnSpc>
                <a:spcPct val="100000"/>
              </a:lnSpc>
              <a:spcBef>
                <a:spcPts val="95"/>
              </a:spcBef>
            </a:pPr>
            <a:r>
              <a:rPr spc="-75" dirty="0"/>
              <a:t>Today’s</a:t>
            </a:r>
            <a:r>
              <a:rPr spc="-125" dirty="0"/>
              <a:t> </a:t>
            </a:r>
            <a:r>
              <a:rPr spc="-45" dirty="0"/>
              <a:t>Topics…</a:t>
            </a:r>
          </a:p>
        </p:txBody>
      </p:sp>
      <p:sp>
        <p:nvSpPr>
          <p:cNvPr id="3" name="object 3"/>
          <p:cNvSpPr txBox="1"/>
          <p:nvPr/>
        </p:nvSpPr>
        <p:spPr>
          <a:xfrm>
            <a:off x="481076" y="1825621"/>
            <a:ext cx="5341620" cy="3963035"/>
          </a:xfrm>
          <a:prstGeom prst="rect">
            <a:avLst/>
          </a:prstGeom>
        </p:spPr>
        <p:txBody>
          <a:bodyPr vert="horz" wrap="square" lIns="0" tIns="85090" rIns="0" bIns="0" rtlCol="0">
            <a:spAutoFit/>
          </a:bodyPr>
          <a:lstStyle/>
          <a:p>
            <a:pPr marL="355600" indent="-342900">
              <a:lnSpc>
                <a:spcPct val="100000"/>
              </a:lnSpc>
              <a:spcBef>
                <a:spcPts val="670"/>
              </a:spcBef>
              <a:buClr>
                <a:srgbClr val="00B0F0"/>
              </a:buClr>
              <a:buSzPct val="85000"/>
              <a:buFont typeface="Wingdings" panose="05000000000000000000" charset="0"/>
              <a:buChar char="v"/>
              <a:tabLst>
                <a:tab pos="287020" algn="l"/>
              </a:tabLst>
            </a:pPr>
            <a:r>
              <a:rPr sz="2000" spc="70" dirty="0">
                <a:latin typeface="Cambria" panose="02040503050406030204"/>
                <a:cs typeface="Cambria" panose="02040503050406030204"/>
              </a:rPr>
              <a:t>Role</a:t>
            </a:r>
            <a:r>
              <a:rPr sz="2000" spc="120" dirty="0">
                <a:latin typeface="Cambria" panose="02040503050406030204"/>
                <a:cs typeface="Cambria" panose="02040503050406030204"/>
              </a:rPr>
              <a:t> </a:t>
            </a:r>
            <a:r>
              <a:rPr sz="2000" spc="-5" dirty="0">
                <a:latin typeface="Cambria" panose="02040503050406030204"/>
                <a:cs typeface="Cambria" panose="02040503050406030204"/>
              </a:rPr>
              <a:t>of</a:t>
            </a:r>
            <a:r>
              <a:rPr sz="2000" spc="130" dirty="0">
                <a:latin typeface="Cambria" panose="02040503050406030204"/>
                <a:cs typeface="Cambria" panose="02040503050406030204"/>
              </a:rPr>
              <a:t> </a:t>
            </a:r>
            <a:r>
              <a:rPr sz="2000" spc="114" dirty="0">
                <a:latin typeface="Cambria" panose="02040503050406030204"/>
                <a:cs typeface="Cambria" panose="02040503050406030204"/>
              </a:rPr>
              <a:t>Statistics</a:t>
            </a:r>
            <a:r>
              <a:rPr sz="2000" spc="120" dirty="0">
                <a:latin typeface="Cambria" panose="02040503050406030204"/>
                <a:cs typeface="Cambria" panose="02040503050406030204"/>
              </a:rPr>
              <a:t> </a:t>
            </a:r>
            <a:r>
              <a:rPr sz="2000" spc="105" dirty="0">
                <a:latin typeface="Cambria" panose="02040503050406030204"/>
                <a:cs typeface="Cambria" panose="02040503050406030204"/>
              </a:rPr>
              <a:t>and</a:t>
            </a:r>
            <a:r>
              <a:rPr sz="2000" spc="130" dirty="0">
                <a:latin typeface="Cambria" panose="02040503050406030204"/>
                <a:cs typeface="Cambria" panose="02040503050406030204"/>
              </a:rPr>
              <a:t> </a:t>
            </a:r>
            <a:r>
              <a:rPr sz="2000" spc="180" dirty="0">
                <a:latin typeface="Cambria" panose="02040503050406030204"/>
                <a:cs typeface="Cambria" panose="02040503050406030204"/>
              </a:rPr>
              <a:t>Data</a:t>
            </a:r>
            <a:r>
              <a:rPr sz="2000" spc="-10" dirty="0">
                <a:latin typeface="Cambria" panose="02040503050406030204"/>
                <a:cs typeface="Cambria" panose="02040503050406030204"/>
              </a:rPr>
              <a:t> </a:t>
            </a:r>
            <a:r>
              <a:rPr sz="2000" spc="114" dirty="0">
                <a:latin typeface="Cambria" panose="02040503050406030204"/>
                <a:cs typeface="Cambria" panose="02040503050406030204"/>
              </a:rPr>
              <a:t>Analysis</a:t>
            </a:r>
            <a:endParaRPr sz="2000">
              <a:latin typeface="Cambria" panose="02040503050406030204"/>
              <a:cs typeface="Cambria" panose="02040503050406030204"/>
            </a:endParaRPr>
          </a:p>
          <a:p>
            <a:pPr marL="355600" indent="-342900">
              <a:lnSpc>
                <a:spcPct val="100000"/>
              </a:lnSpc>
              <a:spcBef>
                <a:spcPts val="580"/>
              </a:spcBef>
              <a:buClr>
                <a:srgbClr val="00B0F0"/>
              </a:buClr>
              <a:buSzPct val="85000"/>
              <a:buFont typeface="Wingdings" panose="05000000000000000000" charset="0"/>
              <a:buChar char="v"/>
              <a:tabLst>
                <a:tab pos="287020" algn="l"/>
              </a:tabLst>
            </a:pPr>
            <a:r>
              <a:rPr sz="2000" spc="180" dirty="0">
                <a:latin typeface="Cambria" panose="02040503050406030204"/>
                <a:cs typeface="Cambria" panose="02040503050406030204"/>
              </a:rPr>
              <a:t>Data</a:t>
            </a:r>
            <a:r>
              <a:rPr sz="2000" spc="110" dirty="0">
                <a:latin typeface="Cambria" panose="02040503050406030204"/>
                <a:cs typeface="Cambria" panose="02040503050406030204"/>
              </a:rPr>
              <a:t> </a:t>
            </a:r>
            <a:r>
              <a:rPr sz="2000" spc="95" dirty="0">
                <a:latin typeface="Cambria" panose="02040503050406030204"/>
                <a:cs typeface="Cambria" panose="02040503050406030204"/>
              </a:rPr>
              <a:t>summarization</a:t>
            </a:r>
            <a:endParaRPr sz="2000">
              <a:latin typeface="Cambria" panose="02040503050406030204"/>
              <a:cs typeface="Cambria" panose="02040503050406030204"/>
            </a:endParaRPr>
          </a:p>
          <a:p>
            <a:pPr marL="355600" indent="-342900">
              <a:lnSpc>
                <a:spcPct val="100000"/>
              </a:lnSpc>
              <a:spcBef>
                <a:spcPts val="575"/>
              </a:spcBef>
              <a:buClr>
                <a:srgbClr val="00B0F0"/>
              </a:buClr>
              <a:buSzPct val="85000"/>
              <a:buFont typeface="Wingdings" panose="05000000000000000000" charset="0"/>
              <a:buChar char="v"/>
              <a:tabLst>
                <a:tab pos="287020" algn="l"/>
              </a:tabLst>
            </a:pPr>
            <a:r>
              <a:rPr sz="2000" spc="85" dirty="0">
                <a:latin typeface="Cambria" panose="02040503050406030204"/>
                <a:cs typeface="Cambria" panose="02040503050406030204"/>
              </a:rPr>
              <a:t>Concepts</a:t>
            </a:r>
            <a:r>
              <a:rPr sz="2000" spc="130" dirty="0">
                <a:latin typeface="Cambria" panose="02040503050406030204"/>
                <a:cs typeface="Cambria" panose="02040503050406030204"/>
              </a:rPr>
              <a:t> </a:t>
            </a:r>
            <a:r>
              <a:rPr sz="2000" spc="-5" dirty="0">
                <a:latin typeface="Cambria" panose="02040503050406030204"/>
                <a:cs typeface="Cambria" panose="02040503050406030204"/>
              </a:rPr>
              <a:t>of</a:t>
            </a:r>
            <a:r>
              <a:rPr sz="2000" spc="135" dirty="0">
                <a:latin typeface="Cambria" panose="02040503050406030204"/>
                <a:cs typeface="Cambria" panose="02040503050406030204"/>
              </a:rPr>
              <a:t> </a:t>
            </a:r>
            <a:r>
              <a:rPr sz="2000" spc="80" dirty="0">
                <a:latin typeface="Cambria" panose="02040503050406030204"/>
                <a:cs typeface="Cambria" panose="02040503050406030204"/>
              </a:rPr>
              <a:t>Descriptive</a:t>
            </a:r>
            <a:r>
              <a:rPr sz="2000" spc="95" dirty="0">
                <a:latin typeface="Cambria" panose="02040503050406030204"/>
                <a:cs typeface="Cambria" panose="02040503050406030204"/>
              </a:rPr>
              <a:t> </a:t>
            </a:r>
            <a:r>
              <a:rPr sz="2000" spc="114" dirty="0">
                <a:latin typeface="Cambria" panose="02040503050406030204"/>
                <a:cs typeface="Cambria" panose="02040503050406030204"/>
              </a:rPr>
              <a:t>Statistics</a:t>
            </a:r>
          </a:p>
          <a:p>
            <a:pPr marL="355600" indent="-342900">
              <a:lnSpc>
                <a:spcPct val="100000"/>
              </a:lnSpc>
              <a:spcBef>
                <a:spcPts val="575"/>
              </a:spcBef>
              <a:buClr>
                <a:srgbClr val="00B0F0"/>
              </a:buClr>
              <a:buSzPct val="85000"/>
              <a:buFont typeface="Wingdings" panose="05000000000000000000" charset="0"/>
              <a:buChar char="v"/>
              <a:tabLst>
                <a:tab pos="287020" algn="l"/>
              </a:tabLst>
            </a:pPr>
            <a:r>
              <a:rPr lang="en-US" sz="2000" spc="114" dirty="0">
                <a:latin typeface="Cambria" panose="02040503050406030204"/>
                <a:cs typeface="Cambria" panose="02040503050406030204"/>
              </a:rPr>
              <a:t>Statistical Inference</a:t>
            </a:r>
          </a:p>
          <a:p>
            <a:pPr marL="800100" lvl="1" indent="-342900">
              <a:buClr>
                <a:srgbClr val="00B0F0"/>
              </a:buClr>
              <a:buSzPct val="85000"/>
              <a:buFont typeface="Wingdings" panose="05000000000000000000" charset="0"/>
              <a:buChar char="q"/>
            </a:pPr>
            <a:r>
              <a:rPr lang="en-US" dirty="0">
                <a:latin typeface="Cambria Math" panose="02040503050406030204" pitchFamily="18" charset="0"/>
                <a:cs typeface="Times New Roman" panose="02020603050405020304" pitchFamily="18" charset="0"/>
              </a:rPr>
              <a:t>Point Estimation</a:t>
            </a:r>
          </a:p>
          <a:p>
            <a:pPr marL="800100" lvl="1" indent="-342900">
              <a:buClr>
                <a:srgbClr val="00B0F0"/>
              </a:buClr>
              <a:buSzPct val="85000"/>
              <a:buFont typeface="Wingdings" panose="05000000000000000000" charset="0"/>
              <a:buChar char="q"/>
            </a:pPr>
            <a:r>
              <a:rPr lang="en-US" dirty="0">
                <a:latin typeface="Cambria Math" panose="02040503050406030204" pitchFamily="18" charset="0"/>
                <a:cs typeface="Times New Roman" panose="02020603050405020304" pitchFamily="18" charset="0"/>
              </a:rPr>
              <a:t>Interval Estimation</a:t>
            </a:r>
            <a:endParaRPr lang="en-US" dirty="0">
              <a:latin typeface="Times New Roman" panose="02020603050405020304" pitchFamily="18" charset="0"/>
              <a:cs typeface="Times New Roman" panose="02020603050405020304" pitchFamily="18" charset="0"/>
              <a:sym typeface="+mn-ea"/>
            </a:endParaRPr>
          </a:p>
          <a:p>
            <a:pPr marL="800100" lvl="1" indent="-342900">
              <a:buClr>
                <a:srgbClr val="00B0F0"/>
              </a:buClr>
              <a:buSzPct val="85000"/>
              <a:buFont typeface="Wingdings" panose="05000000000000000000" charset="0"/>
              <a:buChar char="q"/>
            </a:pPr>
            <a:r>
              <a:rPr spc="90" dirty="0">
                <a:latin typeface="Cambria" panose="02040503050406030204"/>
                <a:cs typeface="Cambria" panose="02040503050406030204"/>
                <a:sym typeface="+mn-ea"/>
              </a:rPr>
              <a:t>Hypothesis</a:t>
            </a:r>
            <a:r>
              <a:rPr spc="95" dirty="0">
                <a:latin typeface="Cambria" panose="02040503050406030204"/>
                <a:cs typeface="Cambria" panose="02040503050406030204"/>
                <a:sym typeface="+mn-ea"/>
              </a:rPr>
              <a:t> </a:t>
            </a:r>
            <a:r>
              <a:rPr spc="70" dirty="0">
                <a:latin typeface="Cambria" panose="02040503050406030204"/>
                <a:cs typeface="Cambria" panose="02040503050406030204"/>
                <a:sym typeface="+mn-ea"/>
              </a:rPr>
              <a:t>Testing</a:t>
            </a:r>
          </a:p>
          <a:p>
            <a:pPr marL="800100" lvl="1" indent="-342900">
              <a:buClr>
                <a:srgbClr val="00B0F0"/>
              </a:buClr>
              <a:buSzPct val="85000"/>
              <a:buFont typeface="Wingdings" panose="05000000000000000000" charset="0"/>
              <a:buChar char="q"/>
            </a:pPr>
            <a:r>
              <a:rPr lang="en-US" spc="70" dirty="0">
                <a:latin typeface="Cambria" panose="02040503050406030204"/>
                <a:cs typeface="Cambria" panose="02040503050406030204"/>
                <a:sym typeface="+mn-ea"/>
              </a:rPr>
              <a:t>Analysis of Variance</a:t>
            </a:r>
            <a:endParaRPr>
              <a:latin typeface="Cambria" panose="02040503050406030204"/>
              <a:cs typeface="Cambria" panose="02040503050406030204"/>
            </a:endParaRPr>
          </a:p>
          <a:p>
            <a:pPr marL="355600" indent="-342900">
              <a:lnSpc>
                <a:spcPct val="100000"/>
              </a:lnSpc>
              <a:spcBef>
                <a:spcPts val="575"/>
              </a:spcBef>
              <a:buClr>
                <a:srgbClr val="00B0F0"/>
              </a:buClr>
              <a:buSzPct val="85000"/>
              <a:buFont typeface="Wingdings" panose="05000000000000000000" charset="0"/>
              <a:buChar char="v"/>
              <a:tabLst>
                <a:tab pos="287020" algn="l"/>
              </a:tabLst>
            </a:pPr>
            <a:r>
              <a:rPr lang="en-US" sz="2000" spc="70" dirty="0">
                <a:latin typeface="Cambria" panose="02040503050406030204"/>
                <a:cs typeface="Cambria" panose="02040503050406030204"/>
              </a:rPr>
              <a:t>Relationship Analysis</a:t>
            </a:r>
            <a:endParaRPr lang="en-US" dirty="0">
              <a:latin typeface="Times New Roman" panose="02020603050405020304" pitchFamily="18" charset="0"/>
              <a:cs typeface="Times New Roman" panose="02020603050405020304" pitchFamily="18" charset="0"/>
              <a:sym typeface="+mn-ea"/>
            </a:endParaRPr>
          </a:p>
          <a:p>
            <a:pPr marL="800100" lvl="1" indent="-342900">
              <a:buClr>
                <a:srgbClr val="00B0F0"/>
              </a:buClr>
              <a:buSzPct val="85000"/>
              <a:buFont typeface="Wingdings" panose="05000000000000000000" charset="0"/>
              <a:buChar char="q"/>
            </a:pPr>
            <a:r>
              <a:rPr lang="en-US" dirty="0">
                <a:latin typeface="Times New Roman" panose="02020603050405020304" pitchFamily="18" charset="0"/>
                <a:cs typeface="Times New Roman" panose="02020603050405020304" pitchFamily="18" charset="0"/>
                <a:sym typeface="+mn-ea"/>
              </a:rPr>
              <a:t>Correlation Analysis</a:t>
            </a:r>
          </a:p>
          <a:p>
            <a:pPr marL="800100" lvl="1" indent="-342900">
              <a:buClr>
                <a:srgbClr val="00B0F0"/>
              </a:buClr>
              <a:buSzPct val="85000"/>
              <a:buFont typeface="Wingdings" panose="05000000000000000000" charset="0"/>
              <a:buChar char="q"/>
            </a:pPr>
            <a:r>
              <a:rPr lang="en-US" spc="70" dirty="0">
                <a:latin typeface="Cambria" panose="02040503050406030204"/>
                <a:cs typeface="Cambria" panose="02040503050406030204"/>
                <a:sym typeface="+mn-ea"/>
              </a:rPr>
              <a:t>Linear Regression</a:t>
            </a:r>
            <a:r>
              <a:rPr lang="en-US" dirty="0">
                <a:latin typeface="Times New Roman" panose="02020603050405020304" pitchFamily="18" charset="0"/>
                <a:cs typeface="Times New Roman" panose="02020603050405020304" pitchFamily="18" charset="0"/>
                <a:sym typeface="+mn-ea"/>
              </a:rPr>
              <a:t> </a:t>
            </a:r>
            <a:endParaRPr lang="en-US" sz="2000" spc="70" dirty="0">
              <a:latin typeface="Cambria" panose="02040503050406030204"/>
              <a:cs typeface="Cambria" panose="02040503050406030204"/>
            </a:endParaRPr>
          </a:p>
          <a:p>
            <a:pPr marL="355600" indent="-342900">
              <a:lnSpc>
                <a:spcPct val="100000"/>
              </a:lnSpc>
              <a:spcBef>
                <a:spcPts val="575"/>
              </a:spcBef>
              <a:buClr>
                <a:srgbClr val="00B0F0"/>
              </a:buClr>
              <a:buSzPct val="85000"/>
              <a:buFont typeface="Wingdings" panose="05000000000000000000" charset="0"/>
              <a:buChar char="v"/>
              <a:tabLst>
                <a:tab pos="287020" algn="l"/>
              </a:tabLst>
            </a:pPr>
            <a:endParaRPr lang="en-US" sz="2000" spc="70" dirty="0">
              <a:latin typeface="Cambria" panose="02040503050406030204"/>
              <a:cs typeface="Cambria" panose="02040503050406030204"/>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379" y="764793"/>
            <a:ext cx="3679190" cy="635000"/>
          </a:xfrm>
          <a:prstGeom prst="rect">
            <a:avLst/>
          </a:prstGeom>
        </p:spPr>
        <p:txBody>
          <a:bodyPr vert="horz" wrap="square" lIns="0" tIns="12065" rIns="0" bIns="0" rtlCol="0">
            <a:spAutoFit/>
          </a:bodyPr>
          <a:lstStyle/>
          <a:p>
            <a:pPr marL="12700">
              <a:lnSpc>
                <a:spcPct val="100000"/>
              </a:lnSpc>
              <a:spcBef>
                <a:spcPts val="95"/>
              </a:spcBef>
            </a:pPr>
            <a:r>
              <a:rPr spc="-5" dirty="0"/>
              <a:t>Mode</a:t>
            </a:r>
            <a:r>
              <a:rPr spc="-15" dirty="0"/>
              <a:t> </a:t>
            </a:r>
            <a:r>
              <a:rPr spc="-5" dirty="0"/>
              <a:t>of</a:t>
            </a:r>
            <a:r>
              <a:rPr spc="-10" dirty="0"/>
              <a:t> </a:t>
            </a:r>
            <a:r>
              <a:rPr spc="-5" dirty="0"/>
              <a:t>a</a:t>
            </a:r>
            <a:r>
              <a:rPr spc="-25" dirty="0"/>
              <a:t> </a:t>
            </a:r>
            <a:r>
              <a:rPr spc="-5" dirty="0"/>
              <a:t>sample</a:t>
            </a:r>
          </a:p>
        </p:txBody>
      </p:sp>
      <p:sp>
        <p:nvSpPr>
          <p:cNvPr id="3" name="object 3"/>
          <p:cNvSpPr txBox="1"/>
          <p:nvPr/>
        </p:nvSpPr>
        <p:spPr>
          <a:xfrm>
            <a:off x="546912" y="1959305"/>
            <a:ext cx="8270240" cy="1917064"/>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Mode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defined</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as</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observation</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which</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occurs</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most </a:t>
            </a:r>
            <a:r>
              <a:rPr sz="2000" spc="-15" dirty="0">
                <a:latin typeface="Times New Roman" panose="02020603050405020304"/>
                <a:cs typeface="Times New Roman" panose="02020603050405020304"/>
              </a:rPr>
              <a:t>frequently.</a:t>
            </a:r>
            <a:endParaRPr sz="2000">
              <a:latin typeface="Times New Roman" panose="02020603050405020304"/>
              <a:cs typeface="Times New Roman" panose="02020603050405020304"/>
            </a:endParaRPr>
          </a:p>
          <a:p>
            <a:pPr marL="287020" marR="5080" indent="-274320">
              <a:lnSpc>
                <a:spcPct val="100000"/>
              </a:lnSpc>
              <a:spcBef>
                <a:spcPts val="1925"/>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For</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example,</a:t>
            </a:r>
            <a:r>
              <a:rPr sz="2000" spc="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number</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wickets</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obtained</a:t>
            </a:r>
            <a:r>
              <a:rPr sz="2000" spc="75" dirty="0">
                <a:latin typeface="Times New Roman" panose="02020603050405020304"/>
                <a:cs typeface="Times New Roman" panose="02020603050405020304"/>
              </a:rPr>
              <a:t> </a:t>
            </a:r>
            <a:r>
              <a:rPr sz="2000" dirty="0">
                <a:latin typeface="Times New Roman" panose="02020603050405020304"/>
                <a:cs typeface="Times New Roman" panose="02020603050405020304"/>
              </a:rPr>
              <a:t>by</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bowler</a:t>
            </a:r>
            <a:r>
              <a:rPr sz="2000" spc="8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10</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test</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matches</a:t>
            </a:r>
            <a:r>
              <a:rPr sz="2000" spc="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are</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follows.</a:t>
            </a:r>
            <a:endParaRPr sz="2000">
              <a:latin typeface="Times New Roman" panose="02020603050405020304"/>
              <a:cs typeface="Times New Roman" panose="02020603050405020304"/>
            </a:endParaRPr>
          </a:p>
          <a:p>
            <a:pPr marL="1936115">
              <a:lnSpc>
                <a:spcPct val="100000"/>
              </a:lnSpc>
              <a:spcBef>
                <a:spcPts val="480"/>
              </a:spcBef>
              <a:tabLst>
                <a:tab pos="2404110" algn="l"/>
                <a:tab pos="2874010" algn="l"/>
                <a:tab pos="3342640" algn="l"/>
                <a:tab pos="3810635" algn="l"/>
                <a:tab pos="4280535" algn="l"/>
                <a:tab pos="4748530" algn="l"/>
                <a:tab pos="5217160" algn="l"/>
                <a:tab pos="5687060" algn="l"/>
                <a:tab pos="6155055" algn="l"/>
              </a:tabLst>
            </a:pPr>
            <a:r>
              <a:rPr sz="2000" dirty="0">
                <a:latin typeface="Times New Roman" panose="02020603050405020304"/>
                <a:cs typeface="Times New Roman" panose="02020603050405020304"/>
              </a:rPr>
              <a:t>1	2	0	3	2	4	1	1	2	2</a:t>
            </a:r>
            <a:endParaRPr sz="2000">
              <a:latin typeface="Times New Roman" panose="02020603050405020304"/>
              <a:cs typeface="Times New Roman" panose="02020603050405020304"/>
            </a:endParaRPr>
          </a:p>
          <a:p>
            <a:pPr marL="287020" indent="-274320">
              <a:lnSpc>
                <a:spcPct val="100000"/>
              </a:lnSpc>
              <a:spcBef>
                <a:spcPts val="480"/>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In</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other</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words,</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above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can</a:t>
            </a:r>
            <a:r>
              <a:rPr sz="2000" dirty="0">
                <a:latin typeface="Times New Roman" panose="02020603050405020304"/>
                <a:cs typeface="Times New Roman" panose="02020603050405020304"/>
              </a:rPr>
              <a:t> be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represented</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endParaRPr sz="2000">
              <a:latin typeface="Times New Roman" panose="02020603050405020304"/>
              <a:cs typeface="Times New Roman" panose="02020603050405020304"/>
            </a:endParaRPr>
          </a:p>
        </p:txBody>
      </p:sp>
      <p:sp>
        <p:nvSpPr>
          <p:cNvPr id="4" name="object 4"/>
          <p:cNvSpPr txBox="1"/>
          <p:nvPr/>
        </p:nvSpPr>
        <p:spPr>
          <a:xfrm>
            <a:off x="546912" y="5175402"/>
            <a:ext cx="6607175" cy="741680"/>
          </a:xfrm>
          <a:prstGeom prst="rect">
            <a:avLst/>
          </a:prstGeom>
        </p:spPr>
        <p:txBody>
          <a:bodyPr vert="horz" wrap="square" lIns="0" tIns="65405" rIns="0" bIns="0" rtlCol="0">
            <a:spAutoFit/>
          </a:bodyPr>
          <a:lstStyle/>
          <a:p>
            <a:pPr marL="287020" indent="-274320">
              <a:lnSpc>
                <a:spcPct val="100000"/>
              </a:lnSpc>
              <a:spcBef>
                <a:spcPts val="515"/>
              </a:spcBef>
              <a:buClr>
                <a:srgbClr val="0AD0D9"/>
              </a:buClr>
              <a:buSzPct val="95000"/>
              <a:buFont typeface="Segoe UI Symbol" panose="020B0502040204020203"/>
              <a:buChar char="⚫"/>
              <a:tabLst>
                <a:tab pos="286385" algn="l"/>
                <a:tab pos="287020" algn="l"/>
              </a:tabLst>
            </a:pPr>
            <a:r>
              <a:rPr sz="2000" spc="-20" dirty="0">
                <a:latin typeface="Times New Roman" panose="02020603050405020304"/>
                <a:cs typeface="Times New Roman" panose="02020603050405020304"/>
              </a:rPr>
              <a:t>Clearly,</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mode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here</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“2”.</a:t>
            </a:r>
            <a:endParaRPr sz="2000">
              <a:latin typeface="Times New Roman" panose="02020603050405020304"/>
              <a:cs typeface="Times New Roman" panose="02020603050405020304"/>
            </a:endParaRPr>
          </a:p>
          <a:p>
            <a:pPr marL="287020" indent="-274320">
              <a:lnSpc>
                <a:spcPct val="100000"/>
              </a:lnSpc>
              <a:spcBef>
                <a:spcPts val="420"/>
              </a:spcBef>
              <a:buClr>
                <a:srgbClr val="0AD0D9"/>
              </a:buClr>
              <a:buSzPct val="95000"/>
              <a:buFont typeface="Segoe UI Symbol" panose="020B0502040204020203"/>
              <a:buChar char="⚫"/>
              <a:tabLst>
                <a:tab pos="286385" algn="l"/>
                <a:tab pos="287020" algn="l"/>
              </a:tabLst>
            </a:pPr>
            <a:r>
              <a:rPr sz="2000" dirty="0">
                <a:latin typeface="Constantia" panose="02030602050306030303"/>
                <a:cs typeface="Constantia" panose="02030602050306030303"/>
              </a:rPr>
              <a:t>If</a:t>
            </a:r>
            <a:r>
              <a:rPr sz="2000" spc="-15" dirty="0">
                <a:latin typeface="Constantia" panose="02030602050306030303"/>
                <a:cs typeface="Constantia" panose="02030602050306030303"/>
              </a:rPr>
              <a:t> </a:t>
            </a:r>
            <a:r>
              <a:rPr sz="2000" dirty="0">
                <a:latin typeface="Constantia" panose="02030602050306030303"/>
                <a:cs typeface="Constantia" panose="02030602050306030303"/>
              </a:rPr>
              <a:t>a</a:t>
            </a:r>
            <a:r>
              <a:rPr sz="2000" spc="-100" dirty="0">
                <a:latin typeface="Constantia" panose="02030602050306030303"/>
                <a:cs typeface="Constantia" panose="02030602050306030303"/>
              </a:rPr>
              <a:t> </a:t>
            </a:r>
            <a:r>
              <a:rPr sz="2000" spc="-5" dirty="0">
                <a:latin typeface="Constantia" panose="02030602050306030303"/>
                <a:cs typeface="Constantia" panose="02030602050306030303"/>
              </a:rPr>
              <a:t>distribution</a:t>
            </a:r>
            <a:r>
              <a:rPr sz="2000" spc="-70" dirty="0">
                <a:latin typeface="Constantia" panose="02030602050306030303"/>
                <a:cs typeface="Constantia" panose="02030602050306030303"/>
              </a:rPr>
              <a:t> </a:t>
            </a:r>
            <a:r>
              <a:rPr sz="2000" dirty="0">
                <a:latin typeface="Constantia" panose="02030602050306030303"/>
                <a:cs typeface="Constantia" panose="02030602050306030303"/>
              </a:rPr>
              <a:t>has</a:t>
            </a:r>
            <a:r>
              <a:rPr sz="2000" spc="-60" dirty="0">
                <a:latin typeface="Constantia" panose="02030602050306030303"/>
                <a:cs typeface="Constantia" panose="02030602050306030303"/>
              </a:rPr>
              <a:t> </a:t>
            </a:r>
            <a:r>
              <a:rPr sz="2000" spc="-20" dirty="0">
                <a:latin typeface="Constantia" panose="02030602050306030303"/>
                <a:cs typeface="Constantia" panose="02030602050306030303"/>
              </a:rPr>
              <a:t>two</a:t>
            </a:r>
            <a:r>
              <a:rPr sz="2000" spc="-75" dirty="0">
                <a:latin typeface="Constantia" panose="02030602050306030303"/>
                <a:cs typeface="Constantia" panose="02030602050306030303"/>
              </a:rPr>
              <a:t> </a:t>
            </a:r>
            <a:r>
              <a:rPr sz="2000" spc="-5" dirty="0">
                <a:latin typeface="Constantia" panose="02030602050306030303"/>
                <a:cs typeface="Constantia" panose="02030602050306030303"/>
              </a:rPr>
              <a:t>modes,</a:t>
            </a:r>
            <a:r>
              <a:rPr sz="2000" spc="-30" dirty="0">
                <a:latin typeface="Constantia" panose="02030602050306030303"/>
                <a:cs typeface="Constantia" panose="02030602050306030303"/>
              </a:rPr>
              <a:t> </a:t>
            </a:r>
            <a:r>
              <a:rPr sz="2000" spc="-5" dirty="0">
                <a:latin typeface="Constantia" panose="02030602050306030303"/>
                <a:cs typeface="Constantia" panose="02030602050306030303"/>
              </a:rPr>
              <a:t>then</a:t>
            </a:r>
            <a:r>
              <a:rPr sz="2000" spc="-35" dirty="0">
                <a:latin typeface="Constantia" panose="02030602050306030303"/>
                <a:cs typeface="Constantia" panose="02030602050306030303"/>
              </a:rPr>
              <a:t> </a:t>
            </a:r>
            <a:r>
              <a:rPr sz="2000" spc="-5" dirty="0">
                <a:latin typeface="Constantia" panose="02030602050306030303"/>
                <a:cs typeface="Constantia" panose="02030602050306030303"/>
              </a:rPr>
              <a:t>it</a:t>
            </a:r>
            <a:r>
              <a:rPr sz="2000" spc="-65" dirty="0">
                <a:latin typeface="Constantia" panose="02030602050306030303"/>
                <a:cs typeface="Constantia" panose="02030602050306030303"/>
              </a:rPr>
              <a:t> </a:t>
            </a:r>
            <a:r>
              <a:rPr sz="2000" spc="-5" dirty="0">
                <a:latin typeface="Constantia" panose="02030602050306030303"/>
                <a:cs typeface="Constantia" panose="02030602050306030303"/>
              </a:rPr>
              <a:t>is</a:t>
            </a:r>
            <a:r>
              <a:rPr sz="2000" spc="-90" dirty="0">
                <a:latin typeface="Constantia" panose="02030602050306030303"/>
                <a:cs typeface="Constantia" panose="02030602050306030303"/>
              </a:rPr>
              <a:t> </a:t>
            </a:r>
            <a:r>
              <a:rPr sz="2000" spc="-5" dirty="0">
                <a:latin typeface="Constantia" panose="02030602050306030303"/>
                <a:cs typeface="Constantia" panose="02030602050306030303"/>
              </a:rPr>
              <a:t>called </a:t>
            </a:r>
            <a:r>
              <a:rPr sz="2000" b="1" dirty="0">
                <a:latin typeface="Constantia" panose="02030602050306030303"/>
                <a:cs typeface="Constantia" panose="02030602050306030303"/>
              </a:rPr>
              <a:t>bimodal</a:t>
            </a:r>
            <a:r>
              <a:rPr sz="2000" dirty="0">
                <a:latin typeface="Constantia" panose="02030602050306030303"/>
                <a:cs typeface="Constantia" panose="02030602050306030303"/>
              </a:rPr>
              <a:t>.</a:t>
            </a:r>
            <a:endParaRPr sz="2000">
              <a:latin typeface="Constantia" panose="02030602050306030303"/>
              <a:cs typeface="Constantia" panose="02030602050306030303"/>
            </a:endParaRPr>
          </a:p>
        </p:txBody>
      </p:sp>
      <p:graphicFrame>
        <p:nvGraphicFramePr>
          <p:cNvPr id="5" name="object 5"/>
          <p:cNvGraphicFramePr>
            <a:graphicFrameLocks noGrp="1"/>
          </p:cNvGraphicFramePr>
          <p:nvPr/>
        </p:nvGraphicFramePr>
        <p:xfrm>
          <a:off x="701217" y="3962019"/>
          <a:ext cx="8474072" cy="770762"/>
        </p:xfrm>
        <a:graphic>
          <a:graphicData uri="http://schemas.openxmlformats.org/drawingml/2006/table">
            <a:tbl>
              <a:tblPr firstRow="1" bandRow="1">
                <a:tableStyleId>{2D5ABB26-0587-4C30-8999-92F81FD0307C}</a:tableStyleId>
              </a:tblPr>
              <a:tblGrid>
                <a:gridCol w="1597660">
                  <a:extLst>
                    <a:ext uri="{9D8B030D-6E8A-4147-A177-3AD203B41FA5}">
                      <a16:colId xmlns:a16="http://schemas.microsoft.com/office/drawing/2014/main" xmlns="" val="20000"/>
                    </a:ext>
                  </a:extLst>
                </a:gridCol>
                <a:gridCol w="1344294">
                  <a:extLst>
                    <a:ext uri="{9D8B030D-6E8A-4147-A177-3AD203B41FA5}">
                      <a16:colId xmlns:a16="http://schemas.microsoft.com/office/drawing/2014/main" xmlns="" val="20001"/>
                    </a:ext>
                  </a:extLst>
                </a:gridCol>
                <a:gridCol w="1410335">
                  <a:extLst>
                    <a:ext uri="{9D8B030D-6E8A-4147-A177-3AD203B41FA5}">
                      <a16:colId xmlns:a16="http://schemas.microsoft.com/office/drawing/2014/main" xmlns="" val="20002"/>
                    </a:ext>
                  </a:extLst>
                </a:gridCol>
                <a:gridCol w="1399539">
                  <a:extLst>
                    <a:ext uri="{9D8B030D-6E8A-4147-A177-3AD203B41FA5}">
                      <a16:colId xmlns:a16="http://schemas.microsoft.com/office/drawing/2014/main" xmlns="" val="20003"/>
                    </a:ext>
                  </a:extLst>
                </a:gridCol>
                <a:gridCol w="1399540">
                  <a:extLst>
                    <a:ext uri="{9D8B030D-6E8A-4147-A177-3AD203B41FA5}">
                      <a16:colId xmlns:a16="http://schemas.microsoft.com/office/drawing/2014/main" xmlns="" val="20004"/>
                    </a:ext>
                  </a:extLst>
                </a:gridCol>
                <a:gridCol w="1322704">
                  <a:extLst>
                    <a:ext uri="{9D8B030D-6E8A-4147-A177-3AD203B41FA5}">
                      <a16:colId xmlns:a16="http://schemas.microsoft.com/office/drawing/2014/main" xmlns="" val="20005"/>
                    </a:ext>
                  </a:extLst>
                </a:gridCol>
              </a:tblGrid>
              <a:tr h="365760">
                <a:tc>
                  <a:txBody>
                    <a:bodyPr/>
                    <a:lstStyle/>
                    <a:p>
                      <a:pPr algn="ctr">
                        <a:lnSpc>
                          <a:spcPct val="100000"/>
                        </a:lnSpc>
                        <a:spcBef>
                          <a:spcPts val="245"/>
                        </a:spcBef>
                      </a:pPr>
                      <a:r>
                        <a:rPr sz="1800" b="1" spc="-5" dirty="0">
                          <a:solidFill>
                            <a:srgbClr val="FFFFFF"/>
                          </a:solidFill>
                          <a:latin typeface="Constantia" panose="02030602050306030303"/>
                          <a:cs typeface="Constantia" panose="02030602050306030303"/>
                        </a:rPr>
                        <a:t>value</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605155">
                        <a:lnSpc>
                          <a:spcPct val="100000"/>
                        </a:lnSpc>
                        <a:spcBef>
                          <a:spcPts val="245"/>
                        </a:spcBef>
                      </a:pPr>
                      <a:r>
                        <a:rPr sz="1800" b="1" dirty="0">
                          <a:solidFill>
                            <a:srgbClr val="FFFFFF"/>
                          </a:solidFill>
                          <a:latin typeface="Constantia" panose="02030602050306030303"/>
                          <a:cs typeface="Constantia" panose="02030602050306030303"/>
                        </a:rPr>
                        <a:t>0</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635" algn="ctr">
                        <a:lnSpc>
                          <a:spcPct val="100000"/>
                        </a:lnSpc>
                        <a:spcBef>
                          <a:spcPts val="245"/>
                        </a:spcBef>
                      </a:pPr>
                      <a:r>
                        <a:rPr sz="1800" b="1" dirty="0">
                          <a:solidFill>
                            <a:srgbClr val="FFFFFF"/>
                          </a:solidFill>
                          <a:latin typeface="Constantia" panose="02030602050306030303"/>
                          <a:cs typeface="Constantia" panose="02030602050306030303"/>
                        </a:rPr>
                        <a:t>1</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643890">
                        <a:lnSpc>
                          <a:spcPct val="100000"/>
                        </a:lnSpc>
                        <a:spcBef>
                          <a:spcPts val="245"/>
                        </a:spcBef>
                      </a:pPr>
                      <a:r>
                        <a:rPr sz="1800" b="1" dirty="0">
                          <a:solidFill>
                            <a:srgbClr val="FFFFFF"/>
                          </a:solidFill>
                          <a:latin typeface="Constantia" panose="02030602050306030303"/>
                          <a:cs typeface="Constantia" panose="02030602050306030303"/>
                        </a:rPr>
                        <a:t>2</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2540" algn="ctr">
                        <a:lnSpc>
                          <a:spcPct val="100000"/>
                        </a:lnSpc>
                        <a:spcBef>
                          <a:spcPts val="245"/>
                        </a:spcBef>
                      </a:pPr>
                      <a:r>
                        <a:rPr sz="1800" b="1" dirty="0">
                          <a:solidFill>
                            <a:srgbClr val="FFFFFF"/>
                          </a:solidFill>
                          <a:latin typeface="Constantia" panose="02030602050306030303"/>
                          <a:cs typeface="Constantia" panose="02030602050306030303"/>
                        </a:rPr>
                        <a:t>3</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tc>
                  <a:txBody>
                    <a:bodyPr/>
                    <a:lstStyle/>
                    <a:p>
                      <a:pPr marL="601980">
                        <a:lnSpc>
                          <a:spcPct val="100000"/>
                        </a:lnSpc>
                        <a:spcBef>
                          <a:spcPts val="245"/>
                        </a:spcBef>
                      </a:pPr>
                      <a:r>
                        <a:rPr sz="1800" b="1" dirty="0">
                          <a:solidFill>
                            <a:srgbClr val="FFFFFF"/>
                          </a:solidFill>
                          <a:latin typeface="Constantia" panose="02030602050306030303"/>
                          <a:cs typeface="Constantia" panose="02030602050306030303"/>
                        </a:rPr>
                        <a:t>4</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00000"/>
                    </a:solidFill>
                  </a:tcPr>
                </a:tc>
                <a:extLst>
                  <a:ext uri="{0D108BD9-81ED-4DB2-BD59-A6C34878D82A}">
                    <a16:rowId xmlns:a16="http://schemas.microsoft.com/office/drawing/2014/main" xmlns="" val="10000"/>
                  </a:ext>
                </a:extLst>
              </a:tr>
              <a:tr h="405002">
                <a:tc>
                  <a:txBody>
                    <a:bodyPr/>
                    <a:lstStyle/>
                    <a:p>
                      <a:pPr algn="ctr">
                        <a:lnSpc>
                          <a:spcPct val="100000"/>
                        </a:lnSpc>
                        <a:spcBef>
                          <a:spcPts val="245"/>
                        </a:spcBef>
                      </a:pPr>
                      <a:r>
                        <a:rPr sz="1800" dirty="0">
                          <a:latin typeface="Constantia" panose="02030602050306030303"/>
                          <a:cs typeface="Constantia" panose="02030602050306030303"/>
                        </a:rPr>
                        <a:t>#</a:t>
                      </a:r>
                      <a:r>
                        <a:rPr sz="1800" spc="-75" dirty="0">
                          <a:latin typeface="Constantia" panose="02030602050306030303"/>
                          <a:cs typeface="Constantia" panose="02030602050306030303"/>
                        </a:rPr>
                        <a:t> </a:t>
                      </a:r>
                      <a:r>
                        <a:rPr sz="1800" dirty="0">
                          <a:latin typeface="Constantia" panose="02030602050306030303"/>
                          <a:cs typeface="Constantia" panose="02030602050306030303"/>
                        </a:rPr>
                        <a:t>of</a:t>
                      </a:r>
                      <a:r>
                        <a:rPr sz="1800" spc="20" dirty="0">
                          <a:latin typeface="Constantia" panose="02030602050306030303"/>
                          <a:cs typeface="Constantia" panose="02030602050306030303"/>
                        </a:rPr>
                        <a:t> </a:t>
                      </a:r>
                      <a:r>
                        <a:rPr sz="1800" spc="-10" dirty="0">
                          <a:latin typeface="Constantia" panose="02030602050306030303"/>
                          <a:cs typeface="Constantia" panose="02030602050306030303"/>
                        </a:rPr>
                        <a:t>matches</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635635">
                        <a:lnSpc>
                          <a:spcPct val="100000"/>
                        </a:lnSpc>
                        <a:spcBef>
                          <a:spcPts val="245"/>
                        </a:spcBef>
                      </a:pPr>
                      <a:r>
                        <a:rPr sz="1800" dirty="0">
                          <a:latin typeface="Constantia" panose="02030602050306030303"/>
                          <a:cs typeface="Constantia" panose="02030602050306030303"/>
                        </a:rPr>
                        <a:t>1</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algn="ctr">
                        <a:lnSpc>
                          <a:spcPct val="100000"/>
                        </a:lnSpc>
                        <a:spcBef>
                          <a:spcPts val="245"/>
                        </a:spcBef>
                      </a:pPr>
                      <a:r>
                        <a:rPr sz="1800" dirty="0">
                          <a:latin typeface="Constantia" panose="02030602050306030303"/>
                          <a:cs typeface="Constantia" panose="02030602050306030303"/>
                        </a:rPr>
                        <a:t>3</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639445">
                        <a:lnSpc>
                          <a:spcPct val="100000"/>
                        </a:lnSpc>
                        <a:spcBef>
                          <a:spcPts val="245"/>
                        </a:spcBef>
                      </a:pPr>
                      <a:r>
                        <a:rPr sz="1800" dirty="0">
                          <a:latin typeface="Constantia" panose="02030602050306030303"/>
                          <a:cs typeface="Constantia" panose="02030602050306030303"/>
                        </a:rPr>
                        <a:t>4</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635" algn="ctr">
                        <a:lnSpc>
                          <a:spcPct val="100000"/>
                        </a:lnSpc>
                        <a:spcBef>
                          <a:spcPts val="245"/>
                        </a:spcBef>
                      </a:pPr>
                      <a:r>
                        <a:rPr sz="1800" dirty="0">
                          <a:latin typeface="Constantia" panose="02030602050306030303"/>
                          <a:cs typeface="Constantia" panose="02030602050306030303"/>
                        </a:rPr>
                        <a:t>1</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tc>
                  <a:txBody>
                    <a:bodyPr/>
                    <a:lstStyle/>
                    <a:p>
                      <a:pPr marL="626110">
                        <a:lnSpc>
                          <a:spcPct val="100000"/>
                        </a:lnSpc>
                        <a:spcBef>
                          <a:spcPts val="245"/>
                        </a:spcBef>
                      </a:pPr>
                      <a:r>
                        <a:rPr sz="1800" dirty="0">
                          <a:latin typeface="Constantia" panose="02030602050306030303"/>
                          <a:cs typeface="Constantia" panose="02030602050306030303"/>
                        </a:rPr>
                        <a:t>1</a:t>
                      </a:r>
                      <a:endParaRPr sz="1800">
                        <a:latin typeface="Constantia" panose="02030602050306030303"/>
                        <a:cs typeface="Constantia" panose="02030602050306030303"/>
                      </a:endParaRPr>
                    </a:p>
                  </a:txBody>
                  <a:tcPr marL="0" marR="0" marT="3111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CACACA"/>
                    </a:solidFill>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6912" y="1898561"/>
            <a:ext cx="8270875" cy="3124200"/>
          </a:xfrm>
          <a:prstGeom prst="rect">
            <a:avLst/>
          </a:prstGeom>
        </p:spPr>
        <p:txBody>
          <a:bodyPr vert="horz" wrap="square" lIns="0" tIns="74295" rIns="0" bIns="0" rtlCol="0">
            <a:spAutoFit/>
          </a:bodyPr>
          <a:lstStyle/>
          <a:p>
            <a:pPr marL="287020" indent="-274320">
              <a:lnSpc>
                <a:spcPct val="100000"/>
              </a:lnSpc>
              <a:spcBef>
                <a:spcPts val="585"/>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Location</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are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far</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too</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insufficient</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 </a:t>
            </a:r>
            <a:r>
              <a:rPr sz="2000" dirty="0">
                <a:latin typeface="Times New Roman" panose="02020603050405020304"/>
                <a:cs typeface="Times New Roman" panose="02020603050405020304"/>
              </a:rPr>
              <a:t>understand</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endParaRPr sz="2000">
              <a:latin typeface="Times New Roman" panose="02020603050405020304"/>
              <a:cs typeface="Times New Roman" panose="02020603050405020304"/>
            </a:endParaRPr>
          </a:p>
          <a:p>
            <a:pPr marL="287020" marR="5080" indent="-274320">
              <a:lnSpc>
                <a:spcPct val="100000"/>
              </a:lnSpc>
              <a:spcBef>
                <a:spcPts val="480"/>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Another</a:t>
            </a:r>
            <a:r>
              <a:rPr sz="2000" spc="400" dirty="0">
                <a:latin typeface="Times New Roman" panose="02020603050405020304"/>
                <a:cs typeface="Times New Roman" panose="02020603050405020304"/>
              </a:rPr>
              <a:t> </a:t>
            </a:r>
            <a:r>
              <a:rPr sz="2000" dirty="0">
                <a:latin typeface="Times New Roman" panose="02020603050405020304"/>
                <a:cs typeface="Times New Roman" panose="02020603050405020304"/>
              </a:rPr>
              <a:t>set</a:t>
            </a:r>
            <a:r>
              <a:rPr sz="2000" spc="38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3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commonly</a:t>
            </a:r>
            <a:r>
              <a:rPr sz="2000" spc="3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used</a:t>
            </a:r>
            <a:r>
              <a:rPr sz="2000" spc="40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summary</a:t>
            </a:r>
            <a:r>
              <a:rPr sz="2000" spc="4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statistics</a:t>
            </a:r>
            <a:r>
              <a:rPr sz="2000" spc="39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4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continuous</a:t>
            </a:r>
            <a:r>
              <a:rPr sz="2000" spc="38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390" dirty="0">
                <a:latin typeface="Times New Roman" panose="02020603050405020304"/>
                <a:cs typeface="Times New Roman" panose="02020603050405020304"/>
              </a:rPr>
              <a:t> </a:t>
            </a:r>
            <a:r>
              <a:rPr sz="2000" dirty="0">
                <a:latin typeface="Times New Roman" panose="02020603050405020304"/>
                <a:cs typeface="Times New Roman" panose="02020603050405020304"/>
              </a:rPr>
              <a:t>are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those</a:t>
            </a:r>
            <a:r>
              <a:rPr sz="2000" spc="-2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that</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dispersion.</a:t>
            </a:r>
            <a:endParaRPr sz="2000">
              <a:latin typeface="Times New Roman" panose="02020603050405020304"/>
              <a:cs typeface="Times New Roman" panose="02020603050405020304"/>
            </a:endParaRPr>
          </a:p>
          <a:p>
            <a:pPr marL="287020" indent="-274320">
              <a:lnSpc>
                <a:spcPct val="100000"/>
              </a:lnSpc>
              <a:spcBef>
                <a:spcPts val="480"/>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A</a:t>
            </a:r>
            <a:r>
              <a:rPr sz="2000" spc="-114" dirty="0">
                <a:latin typeface="Times New Roman" panose="02020603050405020304"/>
                <a:cs typeface="Times New Roman" panose="02020603050405020304"/>
              </a:rPr>
              <a:t> </a:t>
            </a:r>
            <a:r>
              <a:rPr sz="2000" dirty="0">
                <a:latin typeface="Times New Roman" panose="02020603050405020304"/>
                <a:cs typeface="Times New Roman" panose="02020603050405020304"/>
              </a:rPr>
              <a:t>dispersion</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extent</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 spread</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observations</a:t>
            </a:r>
            <a:r>
              <a:rPr sz="2000" spc="-4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sample.</a:t>
            </a:r>
            <a:endParaRPr sz="2000">
              <a:latin typeface="Times New Roman" panose="02020603050405020304"/>
              <a:cs typeface="Times New Roman" panose="02020603050405020304"/>
            </a:endParaRPr>
          </a:p>
          <a:p>
            <a:pPr>
              <a:lnSpc>
                <a:spcPct val="100000"/>
              </a:lnSpc>
              <a:spcBef>
                <a:spcPts val="25"/>
              </a:spcBef>
              <a:buClr>
                <a:srgbClr val="0AD0D9"/>
              </a:buClr>
              <a:buFont typeface="Segoe UI Symbol" panose="020B0502040204020203"/>
              <a:buChar char="⚫"/>
            </a:pPr>
            <a:endParaRPr sz="2150">
              <a:latin typeface="Times New Roman" panose="02020603050405020304"/>
              <a:cs typeface="Times New Roman" panose="02020603050405020304"/>
            </a:endParaRPr>
          </a:p>
          <a:p>
            <a:pPr marL="287020" indent="-274320">
              <a:lnSpc>
                <a:spcPct val="100000"/>
              </a:lnSpc>
              <a:buClr>
                <a:srgbClr val="0AD0D9"/>
              </a:buClr>
              <a:buSzPct val="95000"/>
              <a:buFont typeface="Segoe UI Symbol" panose="020B0502040204020203"/>
              <a:buChar char="⚫"/>
              <a:tabLst>
                <a:tab pos="286385" algn="l"/>
                <a:tab pos="287020" algn="l"/>
              </a:tabLst>
            </a:pPr>
            <a:r>
              <a:rPr sz="2000" spc="-5" dirty="0">
                <a:latin typeface="Times New Roman" panose="02020603050405020304"/>
                <a:cs typeface="Times New Roman" panose="02020603050405020304"/>
              </a:rPr>
              <a:t>Some</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important</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dispersion</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are:</a:t>
            </a:r>
            <a:endParaRPr sz="2000">
              <a:latin typeface="Times New Roman" panose="02020603050405020304"/>
              <a:cs typeface="Times New Roman" panose="02020603050405020304"/>
            </a:endParaRPr>
          </a:p>
          <a:p>
            <a:pPr marL="904240" lvl="1" indent="-344170">
              <a:lnSpc>
                <a:spcPct val="100000"/>
              </a:lnSpc>
              <a:spcBef>
                <a:spcPts val="460"/>
              </a:spcBef>
              <a:buClr>
                <a:srgbClr val="0AD0D9"/>
              </a:buClr>
              <a:buSzPct val="95000"/>
              <a:buFont typeface="Wingdings" panose="05000000000000000000" charset="0"/>
              <a:buChar char="§"/>
              <a:tabLst>
                <a:tab pos="904240" algn="l"/>
                <a:tab pos="904875" algn="l"/>
              </a:tabLst>
            </a:pPr>
            <a:r>
              <a:rPr sz="1900" spc="-5" dirty="0">
                <a:latin typeface="Times New Roman" panose="02020603050405020304"/>
                <a:cs typeface="Times New Roman" panose="02020603050405020304"/>
              </a:rPr>
              <a:t>Range</a:t>
            </a:r>
            <a:endParaRPr sz="1900">
              <a:latin typeface="Times New Roman" panose="02020603050405020304"/>
              <a:cs typeface="Times New Roman" panose="02020603050405020304"/>
            </a:endParaRPr>
          </a:p>
          <a:p>
            <a:pPr marL="904240" lvl="1" indent="-344170">
              <a:lnSpc>
                <a:spcPct val="100000"/>
              </a:lnSpc>
              <a:spcBef>
                <a:spcPts val="460"/>
              </a:spcBef>
              <a:buClr>
                <a:srgbClr val="0AD0D9"/>
              </a:buClr>
              <a:buSzPct val="95000"/>
              <a:buFont typeface="Wingdings" panose="05000000000000000000" charset="0"/>
              <a:buChar char="§"/>
              <a:tabLst>
                <a:tab pos="904240" algn="l"/>
                <a:tab pos="904875" algn="l"/>
              </a:tabLst>
            </a:pPr>
            <a:r>
              <a:rPr sz="1900" spc="-30" dirty="0">
                <a:latin typeface="Times New Roman" panose="02020603050405020304"/>
                <a:cs typeface="Times New Roman" panose="02020603050405020304"/>
              </a:rPr>
              <a:t>Variance</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and Standard</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Deviation</a:t>
            </a:r>
            <a:endParaRPr sz="1900">
              <a:latin typeface="Times New Roman" panose="02020603050405020304"/>
              <a:cs typeface="Times New Roman" panose="02020603050405020304"/>
            </a:endParaRPr>
          </a:p>
          <a:p>
            <a:pPr marL="904240" lvl="1" indent="-344170">
              <a:lnSpc>
                <a:spcPct val="100000"/>
              </a:lnSpc>
              <a:spcBef>
                <a:spcPts val="460"/>
              </a:spcBef>
              <a:buClr>
                <a:srgbClr val="0AD0D9"/>
              </a:buClr>
              <a:buSzPct val="95000"/>
              <a:buFont typeface="Wingdings" panose="05000000000000000000" charset="0"/>
              <a:buChar char="§"/>
              <a:tabLst>
                <a:tab pos="904240" algn="l"/>
                <a:tab pos="904875" algn="l"/>
              </a:tabLst>
            </a:pPr>
            <a:r>
              <a:rPr sz="1900" spc="-5" dirty="0">
                <a:latin typeface="Times New Roman" panose="02020603050405020304"/>
                <a:cs typeface="Times New Roman" panose="02020603050405020304"/>
              </a:rPr>
              <a:t>Interquartile</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Range</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(IQR)</a:t>
            </a:r>
            <a:endParaRPr sz="1900">
              <a:latin typeface="Times New Roman" panose="02020603050405020304"/>
              <a:cs typeface="Times New Roman" panose="02020603050405020304"/>
            </a:endParaRPr>
          </a:p>
        </p:txBody>
      </p:sp>
      <p:sp>
        <p:nvSpPr>
          <p:cNvPr id="3" name="object 3"/>
          <p:cNvSpPr txBox="1">
            <a:spLocks noGrp="1"/>
          </p:cNvSpPr>
          <p:nvPr>
            <p:ph type="title"/>
          </p:nvPr>
        </p:nvSpPr>
        <p:spPr>
          <a:xfrm>
            <a:off x="392379" y="764793"/>
            <a:ext cx="4740910" cy="635000"/>
          </a:xfrm>
          <a:prstGeom prst="rect">
            <a:avLst/>
          </a:prstGeom>
        </p:spPr>
        <p:txBody>
          <a:bodyPr vert="horz" wrap="square" lIns="0" tIns="12065" rIns="0" bIns="0" rtlCol="0">
            <a:spAutoFit/>
          </a:bodyPr>
          <a:lstStyle/>
          <a:p>
            <a:pPr marL="12700">
              <a:lnSpc>
                <a:spcPct val="100000"/>
              </a:lnSpc>
              <a:spcBef>
                <a:spcPts val="95"/>
              </a:spcBef>
            </a:pPr>
            <a:r>
              <a:rPr spc="-5" dirty="0"/>
              <a:t>Measures</a:t>
            </a:r>
            <a:r>
              <a:rPr spc="-10" dirty="0"/>
              <a:t> </a:t>
            </a:r>
            <a:r>
              <a:rPr spc="-5" dirty="0"/>
              <a:t>of</a:t>
            </a:r>
            <a:r>
              <a:rPr spc="-30" dirty="0"/>
              <a:t> </a:t>
            </a:r>
            <a:r>
              <a:rPr dirty="0"/>
              <a:t>dispersion</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8683" y="1754504"/>
            <a:ext cx="8270240" cy="835660"/>
          </a:xfrm>
          <a:prstGeom prst="rect">
            <a:avLst/>
          </a:prstGeom>
        </p:spPr>
        <p:txBody>
          <a:bodyPr vert="horz" wrap="square" lIns="0" tIns="12065" rIns="0" bIns="0" rtlCol="0">
            <a:spAutoFit/>
          </a:bodyPr>
          <a:lstStyle/>
          <a:p>
            <a:pPr marL="12700">
              <a:lnSpc>
                <a:spcPct val="100000"/>
              </a:lnSpc>
              <a:spcBef>
                <a:spcPts val="95"/>
              </a:spcBef>
            </a:pPr>
            <a:r>
              <a:rPr sz="1900" b="1" spc="-5" dirty="0">
                <a:latin typeface="Times New Roman" panose="02020603050405020304"/>
                <a:cs typeface="Times New Roman" panose="02020603050405020304"/>
              </a:rPr>
              <a:t>Example</a:t>
            </a:r>
            <a:endParaRPr sz="1900">
              <a:latin typeface="Times New Roman" panose="02020603050405020304"/>
              <a:cs typeface="Times New Roman" panose="02020603050405020304"/>
            </a:endParaRPr>
          </a:p>
          <a:p>
            <a:pPr marL="355600" indent="-342900">
              <a:lnSpc>
                <a:spcPts val="2050"/>
              </a:lnSpc>
              <a:buClr>
                <a:srgbClr val="0AD0D9"/>
              </a:buClr>
              <a:buSzPct val="95000"/>
              <a:buFont typeface="Segoe UI Symbol" panose="020B0502040204020203"/>
              <a:buChar char="⚫"/>
              <a:tabLst>
                <a:tab pos="354965" algn="l"/>
                <a:tab pos="355600" algn="l"/>
              </a:tabLst>
            </a:pPr>
            <a:r>
              <a:rPr sz="1900" spc="-5" dirty="0">
                <a:latin typeface="Times New Roman" panose="02020603050405020304"/>
                <a:cs typeface="Times New Roman" panose="02020603050405020304"/>
              </a:rPr>
              <a:t>Suppose,</a:t>
            </a:r>
            <a:r>
              <a:rPr sz="1900" spc="26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two</a:t>
            </a:r>
            <a:r>
              <a:rPr sz="1900" spc="26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samples</a:t>
            </a:r>
            <a:r>
              <a:rPr sz="1900" spc="25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26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fruit</a:t>
            </a:r>
            <a:r>
              <a:rPr sz="1900" spc="250" dirty="0">
                <a:latin typeface="Times New Roman" panose="02020603050405020304"/>
                <a:cs typeface="Times New Roman" panose="02020603050405020304"/>
              </a:rPr>
              <a:t> </a:t>
            </a:r>
            <a:r>
              <a:rPr sz="1900" dirty="0">
                <a:latin typeface="Times New Roman" panose="02020603050405020304"/>
                <a:cs typeface="Times New Roman" panose="02020603050405020304"/>
              </a:rPr>
              <a:t>juice</a:t>
            </a:r>
            <a:r>
              <a:rPr sz="1900" spc="24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bottles</a:t>
            </a:r>
            <a:r>
              <a:rPr sz="1900" spc="254"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from</a:t>
            </a:r>
            <a:r>
              <a:rPr sz="1900" spc="24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two</a:t>
            </a:r>
            <a:r>
              <a:rPr sz="1900" spc="254"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companies</a:t>
            </a:r>
            <a:r>
              <a:rPr sz="1900" spc="260" dirty="0">
                <a:latin typeface="Times New Roman" panose="02020603050405020304"/>
                <a:cs typeface="Times New Roman" panose="02020603050405020304"/>
              </a:rPr>
              <a:t> </a:t>
            </a:r>
            <a:r>
              <a:rPr sz="1900" b="1" i="1" spc="-5" dirty="0">
                <a:latin typeface="Times New Roman" panose="02020603050405020304"/>
                <a:cs typeface="Times New Roman" panose="02020603050405020304"/>
              </a:rPr>
              <a:t>A</a:t>
            </a:r>
            <a:r>
              <a:rPr sz="1900" b="1" i="1" spc="25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and</a:t>
            </a:r>
            <a:r>
              <a:rPr sz="1900" spc="245" dirty="0">
                <a:latin typeface="Times New Roman" panose="02020603050405020304"/>
                <a:cs typeface="Times New Roman" panose="02020603050405020304"/>
              </a:rPr>
              <a:t> </a:t>
            </a:r>
            <a:r>
              <a:rPr sz="1900" b="1" i="1" spc="-5" dirty="0">
                <a:latin typeface="Times New Roman" panose="02020603050405020304"/>
                <a:cs typeface="Times New Roman" panose="02020603050405020304"/>
              </a:rPr>
              <a:t>B</a:t>
            </a:r>
            <a:r>
              <a:rPr sz="1900" spc="-5" dirty="0">
                <a:latin typeface="Times New Roman" panose="02020603050405020304"/>
                <a:cs typeface="Times New Roman" panose="02020603050405020304"/>
              </a:rPr>
              <a:t>.</a:t>
            </a:r>
            <a:r>
              <a:rPr sz="1900" spc="254"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endParaRPr sz="1900">
              <a:latin typeface="Times New Roman" panose="02020603050405020304"/>
              <a:cs typeface="Times New Roman" panose="02020603050405020304"/>
            </a:endParaRPr>
          </a:p>
          <a:p>
            <a:pPr marL="355600">
              <a:lnSpc>
                <a:spcPts val="2050"/>
              </a:lnSpc>
            </a:pPr>
            <a:r>
              <a:rPr sz="1900" spc="-5" dirty="0">
                <a:latin typeface="Times New Roman" panose="02020603050405020304"/>
                <a:cs typeface="Times New Roman" panose="02020603050405020304"/>
              </a:rPr>
              <a:t>unit</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in</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each</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bottle</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is measured</a:t>
            </a:r>
            <a:r>
              <a:rPr sz="1900" spc="2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in</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litre.</a:t>
            </a:r>
            <a:endParaRPr sz="1900">
              <a:latin typeface="Times New Roman" panose="02020603050405020304"/>
              <a:cs typeface="Times New Roman" panose="02020603050405020304"/>
            </a:endParaRPr>
          </a:p>
        </p:txBody>
      </p:sp>
      <p:sp>
        <p:nvSpPr>
          <p:cNvPr id="3" name="object 3"/>
          <p:cNvSpPr txBox="1"/>
          <p:nvPr/>
        </p:nvSpPr>
        <p:spPr>
          <a:xfrm>
            <a:off x="538683" y="4227067"/>
            <a:ext cx="8271509" cy="1968500"/>
          </a:xfrm>
          <a:prstGeom prst="rect">
            <a:avLst/>
          </a:prstGeom>
        </p:spPr>
        <p:txBody>
          <a:bodyPr vert="horz" wrap="square" lIns="0" tIns="69850" rIns="0" bIns="0" rtlCol="0">
            <a:spAutoFit/>
          </a:bodyPr>
          <a:lstStyle/>
          <a:p>
            <a:pPr marL="287020" marR="8255" indent="-274320">
              <a:lnSpc>
                <a:spcPct val="80000"/>
              </a:lnSpc>
              <a:spcBef>
                <a:spcPts val="550"/>
              </a:spcBef>
              <a:buClr>
                <a:srgbClr val="0AD0D9"/>
              </a:buClr>
              <a:buSzPct val="95000"/>
              <a:buFont typeface="Segoe UI Symbol" panose="020B0502040204020203"/>
              <a:buChar char="⚫"/>
              <a:tabLst>
                <a:tab pos="286385" algn="l"/>
                <a:tab pos="287020" algn="l"/>
              </a:tabLst>
            </a:pPr>
            <a:r>
              <a:rPr sz="1900" spc="-5" dirty="0">
                <a:latin typeface="Times New Roman" panose="02020603050405020304"/>
                <a:cs typeface="Times New Roman" panose="02020603050405020304"/>
              </a:rPr>
              <a:t>Both</a:t>
            </a:r>
            <a:r>
              <a:rPr sz="1900" spc="114"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samples</a:t>
            </a:r>
            <a:r>
              <a:rPr sz="1900" spc="10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have</a:t>
            </a:r>
            <a:r>
              <a:rPr sz="1900" spc="114"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same</a:t>
            </a:r>
            <a:r>
              <a:rPr sz="1900" spc="130"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mean.</a:t>
            </a:r>
            <a:r>
              <a:rPr sz="1900" spc="120"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However,</a:t>
            </a:r>
            <a:r>
              <a:rPr sz="1900" spc="1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spc="1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bottles</a:t>
            </a:r>
            <a:r>
              <a:rPr sz="1900" spc="110" dirty="0">
                <a:latin typeface="Times New Roman" panose="02020603050405020304"/>
                <a:cs typeface="Times New Roman" panose="02020603050405020304"/>
              </a:rPr>
              <a:t> </a:t>
            </a:r>
            <a:r>
              <a:rPr sz="1900" dirty="0">
                <a:latin typeface="Times New Roman" panose="02020603050405020304"/>
                <a:cs typeface="Times New Roman" panose="02020603050405020304"/>
              </a:rPr>
              <a:t>from</a:t>
            </a:r>
            <a:r>
              <a:rPr sz="1900" spc="1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company</a:t>
            </a:r>
            <a:r>
              <a:rPr sz="1900" spc="1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with</a:t>
            </a:r>
            <a:r>
              <a:rPr sz="1900" spc="114"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more </a:t>
            </a:r>
            <a:r>
              <a:rPr sz="1900" spc="-459"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uniform</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content</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than</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company</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a:t>
            </a:r>
            <a:endParaRPr sz="1900">
              <a:latin typeface="Times New Roman" panose="02020603050405020304"/>
              <a:cs typeface="Times New Roman" panose="02020603050405020304"/>
            </a:endParaRPr>
          </a:p>
          <a:p>
            <a:pPr marL="287020" marR="5080" indent="-274320">
              <a:lnSpc>
                <a:spcPct val="80000"/>
              </a:lnSpc>
              <a:spcBef>
                <a:spcPts val="1535"/>
              </a:spcBef>
              <a:buClr>
                <a:srgbClr val="0AD0D9"/>
              </a:buClr>
              <a:buSzPct val="95000"/>
              <a:buFont typeface="Segoe UI Symbol" panose="020B0502040204020203"/>
              <a:buChar char="⚫"/>
              <a:tabLst>
                <a:tab pos="286385" algn="l"/>
                <a:tab pos="287020" algn="l"/>
              </a:tabLst>
            </a:pPr>
            <a:r>
              <a:rPr sz="1900" spc="-80" dirty="0">
                <a:latin typeface="Times New Roman" panose="02020603050405020304"/>
                <a:cs typeface="Times New Roman" panose="02020603050405020304"/>
              </a:rPr>
              <a:t>We</a:t>
            </a:r>
            <a:r>
              <a:rPr sz="1900" spc="16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say</a:t>
            </a:r>
            <a:r>
              <a:rPr sz="1900" spc="17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that</a:t>
            </a:r>
            <a:r>
              <a:rPr sz="1900" spc="17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spc="15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dispersion</a:t>
            </a:r>
            <a:r>
              <a:rPr sz="1900" spc="17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(or</a:t>
            </a:r>
            <a:r>
              <a:rPr sz="1900" spc="18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variability)</a:t>
            </a:r>
            <a:r>
              <a:rPr sz="1900" spc="17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17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the</a:t>
            </a:r>
            <a:r>
              <a:rPr sz="1900" spc="16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observation</a:t>
            </a:r>
            <a:r>
              <a:rPr sz="1900" spc="175" dirty="0">
                <a:latin typeface="Times New Roman" panose="02020603050405020304"/>
                <a:cs typeface="Times New Roman" panose="02020603050405020304"/>
              </a:rPr>
              <a:t> </a:t>
            </a:r>
            <a:r>
              <a:rPr sz="1900" dirty="0">
                <a:latin typeface="Times New Roman" panose="02020603050405020304"/>
                <a:cs typeface="Times New Roman" panose="02020603050405020304"/>
              </a:rPr>
              <a:t>from</a:t>
            </a:r>
            <a:r>
              <a:rPr sz="1900" spc="14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spc="16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average</a:t>
            </a:r>
            <a:r>
              <a:rPr sz="1900" spc="17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is </a:t>
            </a:r>
            <a:r>
              <a:rPr sz="1900" spc="-459"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less for</a:t>
            </a:r>
            <a:r>
              <a:rPr sz="1900" spc="-9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a:t>
            </a:r>
            <a:r>
              <a:rPr sz="1900" spc="-9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than</a:t>
            </a:r>
            <a:r>
              <a:rPr sz="1900" spc="-10" dirty="0">
                <a:latin typeface="Times New Roman" panose="02020603050405020304"/>
                <a:cs typeface="Times New Roman" panose="02020603050405020304"/>
              </a:rPr>
              <a:t> sample</a:t>
            </a:r>
            <a:r>
              <a:rPr sz="1900" spc="3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a:t>
            </a:r>
            <a:endParaRPr sz="1900">
              <a:latin typeface="Times New Roman" panose="02020603050405020304"/>
              <a:cs typeface="Times New Roman" panose="02020603050405020304"/>
            </a:endParaRPr>
          </a:p>
          <a:p>
            <a:pPr marL="561340" lvl="1" indent="-274320">
              <a:lnSpc>
                <a:spcPct val="100000"/>
              </a:lnSpc>
              <a:spcBef>
                <a:spcPts val="1095"/>
              </a:spcBef>
              <a:buClr>
                <a:srgbClr val="0AD0D9"/>
              </a:buClr>
              <a:buSzPct val="94000"/>
              <a:buFont typeface="Segoe UI Symbol" panose="020B0502040204020203"/>
              <a:buChar char="⚫"/>
              <a:tabLst>
                <a:tab pos="560705" algn="l"/>
                <a:tab pos="561340" algn="l"/>
              </a:tabLst>
            </a:pPr>
            <a:r>
              <a:rPr sz="1600" spc="-5" dirty="0">
                <a:latin typeface="Times New Roman" panose="02020603050405020304"/>
                <a:cs typeface="Times New Roman" panose="02020603050405020304"/>
              </a:rPr>
              <a:t>The</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variability</a:t>
            </a:r>
            <a:r>
              <a:rPr sz="1600" spc="5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in</a:t>
            </a:r>
            <a:r>
              <a:rPr sz="1600" spc="1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a</a:t>
            </a:r>
            <a:r>
              <a:rPr sz="1600" spc="15"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sample</a:t>
            </a:r>
            <a:r>
              <a:rPr sz="1600" spc="6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should</a:t>
            </a:r>
            <a:r>
              <a:rPr sz="160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display</a:t>
            </a:r>
            <a:r>
              <a:rPr sz="1600" spc="25" dirty="0">
                <a:latin typeface="Times New Roman" panose="02020603050405020304"/>
                <a:cs typeface="Times New Roman" panose="02020603050405020304"/>
              </a:rPr>
              <a:t> </a:t>
            </a:r>
            <a:r>
              <a:rPr sz="1600" dirty="0">
                <a:latin typeface="Times New Roman" panose="02020603050405020304"/>
                <a:cs typeface="Times New Roman" panose="02020603050405020304"/>
              </a:rPr>
              <a:t>how</a:t>
            </a:r>
            <a:r>
              <a:rPr sz="1600" spc="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the</a:t>
            </a:r>
            <a:r>
              <a:rPr sz="1600" spc="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observation</a:t>
            </a:r>
            <a:r>
              <a:rPr sz="1600" spc="4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spread</a:t>
            </a:r>
            <a:r>
              <a:rPr sz="1600" spc="20" dirty="0">
                <a:latin typeface="Times New Roman" panose="02020603050405020304"/>
                <a:cs typeface="Times New Roman" panose="02020603050405020304"/>
              </a:rPr>
              <a:t> </a:t>
            </a:r>
            <a:r>
              <a:rPr sz="1600" dirty="0">
                <a:latin typeface="Times New Roman" panose="02020603050405020304"/>
                <a:cs typeface="Times New Roman" panose="02020603050405020304"/>
              </a:rPr>
              <a:t>out</a:t>
            </a:r>
            <a:r>
              <a:rPr sz="1600" spc="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from</a:t>
            </a:r>
            <a:r>
              <a:rPr sz="1600" spc="2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the</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average</a:t>
            </a:r>
            <a:endParaRPr sz="1600">
              <a:latin typeface="Times New Roman" panose="02020603050405020304"/>
              <a:cs typeface="Times New Roman" panose="02020603050405020304"/>
            </a:endParaRPr>
          </a:p>
          <a:p>
            <a:pPr marL="561340" lvl="1" indent="-274320">
              <a:lnSpc>
                <a:spcPct val="100000"/>
              </a:lnSpc>
              <a:spcBef>
                <a:spcPts val="1080"/>
              </a:spcBef>
              <a:buClr>
                <a:srgbClr val="0AD0D9"/>
              </a:buClr>
              <a:buSzPct val="94000"/>
              <a:buFont typeface="Segoe UI Symbol" panose="020B0502040204020203"/>
              <a:buChar char="⚫"/>
              <a:tabLst>
                <a:tab pos="560705" algn="l"/>
                <a:tab pos="561340" algn="l"/>
              </a:tabLst>
            </a:pPr>
            <a:r>
              <a:rPr sz="1600" spc="-5" dirty="0">
                <a:latin typeface="Times New Roman" panose="02020603050405020304"/>
                <a:cs typeface="Times New Roman" panose="02020603050405020304"/>
              </a:rPr>
              <a:t>In</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buying</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juice,</a:t>
            </a:r>
            <a:r>
              <a:rPr sz="1600" spc="20" dirty="0">
                <a:latin typeface="Times New Roman" panose="02020603050405020304"/>
                <a:cs typeface="Times New Roman" panose="02020603050405020304"/>
              </a:rPr>
              <a:t> </a:t>
            </a:r>
            <a:r>
              <a:rPr sz="1600" spc="-10" dirty="0">
                <a:latin typeface="Times New Roman" panose="02020603050405020304"/>
                <a:cs typeface="Times New Roman" panose="02020603050405020304"/>
              </a:rPr>
              <a:t>customer</a:t>
            </a:r>
            <a:r>
              <a:rPr sz="1600" spc="6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should</a:t>
            </a:r>
            <a:r>
              <a:rPr sz="1600" spc="1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feel</a:t>
            </a:r>
            <a:r>
              <a:rPr sz="1600" spc="15" dirty="0">
                <a:latin typeface="Times New Roman" panose="02020603050405020304"/>
                <a:cs typeface="Times New Roman" panose="02020603050405020304"/>
              </a:rPr>
              <a:t> </a:t>
            </a:r>
            <a:r>
              <a:rPr sz="1600" spc="-15" dirty="0">
                <a:latin typeface="Times New Roman" panose="02020603050405020304"/>
                <a:cs typeface="Times New Roman" panose="02020603050405020304"/>
              </a:rPr>
              <a:t>more</a:t>
            </a:r>
            <a:r>
              <a:rPr sz="1600" spc="4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confident</a:t>
            </a:r>
            <a:r>
              <a:rPr sz="1600" spc="3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to</a:t>
            </a:r>
            <a:r>
              <a:rPr sz="1600" spc="10" dirty="0">
                <a:latin typeface="Times New Roman" panose="02020603050405020304"/>
                <a:cs typeface="Times New Roman" panose="02020603050405020304"/>
              </a:rPr>
              <a:t> </a:t>
            </a:r>
            <a:r>
              <a:rPr sz="1600" dirty="0">
                <a:latin typeface="Times New Roman" panose="02020603050405020304"/>
                <a:cs typeface="Times New Roman" panose="02020603050405020304"/>
              </a:rPr>
              <a:t>buy</a:t>
            </a:r>
            <a:r>
              <a:rPr sz="1600" spc="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it</a:t>
            </a:r>
            <a:r>
              <a:rPr sz="1600" spc="1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from</a:t>
            </a:r>
            <a:r>
              <a:rPr sz="1600" spc="-7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A</a:t>
            </a:r>
            <a:r>
              <a:rPr sz="1600" spc="-85"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than</a:t>
            </a:r>
            <a:r>
              <a:rPr sz="1600" spc="20" dirty="0">
                <a:latin typeface="Times New Roman" panose="02020603050405020304"/>
                <a:cs typeface="Times New Roman" panose="02020603050405020304"/>
              </a:rPr>
              <a:t> </a:t>
            </a:r>
            <a:r>
              <a:rPr sz="1600" spc="-5" dirty="0">
                <a:latin typeface="Times New Roman" panose="02020603050405020304"/>
                <a:cs typeface="Times New Roman" panose="02020603050405020304"/>
              </a:rPr>
              <a:t>B</a:t>
            </a:r>
            <a:endParaRPr sz="1600">
              <a:latin typeface="Times New Roman" panose="02020603050405020304"/>
              <a:cs typeface="Times New Roman" panose="02020603050405020304"/>
            </a:endParaRPr>
          </a:p>
        </p:txBody>
      </p:sp>
      <p:sp>
        <p:nvSpPr>
          <p:cNvPr id="4" name="object 4"/>
          <p:cNvSpPr txBox="1">
            <a:spLocks noGrp="1"/>
          </p:cNvSpPr>
          <p:nvPr>
            <p:ph type="title"/>
          </p:nvPr>
        </p:nvSpPr>
        <p:spPr>
          <a:xfrm>
            <a:off x="455472" y="961390"/>
            <a:ext cx="4740910" cy="635000"/>
          </a:xfrm>
          <a:prstGeom prst="rect">
            <a:avLst/>
          </a:prstGeom>
        </p:spPr>
        <p:txBody>
          <a:bodyPr vert="horz" wrap="square" lIns="0" tIns="12065" rIns="0" bIns="0" rtlCol="0">
            <a:spAutoFit/>
          </a:bodyPr>
          <a:lstStyle/>
          <a:p>
            <a:pPr marL="12700">
              <a:lnSpc>
                <a:spcPct val="100000"/>
              </a:lnSpc>
              <a:spcBef>
                <a:spcPts val="95"/>
              </a:spcBef>
            </a:pPr>
            <a:r>
              <a:rPr spc="-5" dirty="0"/>
              <a:t>Measures</a:t>
            </a:r>
            <a:r>
              <a:rPr spc="-10" dirty="0"/>
              <a:t> </a:t>
            </a:r>
            <a:r>
              <a:rPr spc="-5" dirty="0"/>
              <a:t>of</a:t>
            </a:r>
            <a:r>
              <a:rPr spc="-30" dirty="0"/>
              <a:t> </a:t>
            </a:r>
            <a:r>
              <a:rPr dirty="0"/>
              <a:t>dispersion</a:t>
            </a:r>
          </a:p>
        </p:txBody>
      </p:sp>
      <p:graphicFrame>
        <p:nvGraphicFramePr>
          <p:cNvPr id="5" name="object 5"/>
          <p:cNvGraphicFramePr>
            <a:graphicFrameLocks noGrp="1"/>
          </p:cNvGraphicFramePr>
          <p:nvPr/>
        </p:nvGraphicFramePr>
        <p:xfrm>
          <a:off x="1586102" y="2913252"/>
          <a:ext cx="6160134" cy="1020190"/>
        </p:xfrm>
        <a:graphic>
          <a:graphicData uri="http://schemas.openxmlformats.org/drawingml/2006/table">
            <a:tbl>
              <a:tblPr firstRow="1" bandRow="1">
                <a:tableStyleId>{2D5ABB26-0587-4C30-8999-92F81FD0307C}</a:tableStyleId>
              </a:tblPr>
              <a:tblGrid>
                <a:gridCol w="1269365">
                  <a:extLst>
                    <a:ext uri="{9D8B030D-6E8A-4147-A177-3AD203B41FA5}">
                      <a16:colId xmlns:a16="http://schemas.microsoft.com/office/drawing/2014/main" xmlns="" val="20000"/>
                    </a:ext>
                  </a:extLst>
                </a:gridCol>
                <a:gridCol w="977899">
                  <a:extLst>
                    <a:ext uri="{9D8B030D-6E8A-4147-A177-3AD203B41FA5}">
                      <a16:colId xmlns:a16="http://schemas.microsoft.com/office/drawing/2014/main" xmlns="" val="20001"/>
                    </a:ext>
                  </a:extLst>
                </a:gridCol>
                <a:gridCol w="977900">
                  <a:extLst>
                    <a:ext uri="{9D8B030D-6E8A-4147-A177-3AD203B41FA5}">
                      <a16:colId xmlns:a16="http://schemas.microsoft.com/office/drawing/2014/main" xmlns="" val="20002"/>
                    </a:ext>
                  </a:extLst>
                </a:gridCol>
                <a:gridCol w="977900">
                  <a:extLst>
                    <a:ext uri="{9D8B030D-6E8A-4147-A177-3AD203B41FA5}">
                      <a16:colId xmlns:a16="http://schemas.microsoft.com/office/drawing/2014/main" xmlns="" val="20003"/>
                    </a:ext>
                  </a:extLst>
                </a:gridCol>
                <a:gridCol w="978535">
                  <a:extLst>
                    <a:ext uri="{9D8B030D-6E8A-4147-A177-3AD203B41FA5}">
                      <a16:colId xmlns:a16="http://schemas.microsoft.com/office/drawing/2014/main" xmlns="" val="20004"/>
                    </a:ext>
                  </a:extLst>
                </a:gridCol>
                <a:gridCol w="978535">
                  <a:extLst>
                    <a:ext uri="{9D8B030D-6E8A-4147-A177-3AD203B41FA5}">
                      <a16:colId xmlns:a16="http://schemas.microsoft.com/office/drawing/2014/main" xmlns="" val="20005"/>
                    </a:ext>
                  </a:extLst>
                </a:gridCol>
              </a:tblGrid>
              <a:tr h="536701">
                <a:tc>
                  <a:txBody>
                    <a:bodyPr/>
                    <a:lstStyle/>
                    <a:p>
                      <a:pPr marL="68580">
                        <a:lnSpc>
                          <a:spcPct val="100000"/>
                        </a:lnSpc>
                        <a:spcBef>
                          <a:spcPts val="65"/>
                        </a:spcBef>
                      </a:pPr>
                      <a:r>
                        <a:rPr sz="1800" b="1" spc="-5" dirty="0">
                          <a:solidFill>
                            <a:srgbClr val="FFFFFF"/>
                          </a:solidFill>
                          <a:latin typeface="Constantia" panose="02030602050306030303"/>
                          <a:cs typeface="Constantia" panose="02030602050306030303"/>
                        </a:rPr>
                        <a:t>S</a:t>
                      </a:r>
                      <a:r>
                        <a:rPr sz="1800" b="1" spc="-10" dirty="0">
                          <a:solidFill>
                            <a:srgbClr val="FFFFFF"/>
                          </a:solidFill>
                          <a:latin typeface="Constantia" panose="02030602050306030303"/>
                          <a:cs typeface="Constantia" panose="02030602050306030303"/>
                        </a:rPr>
                        <a:t>a</a:t>
                      </a:r>
                      <a:r>
                        <a:rPr sz="1800" b="1" spc="-5" dirty="0">
                          <a:solidFill>
                            <a:srgbClr val="FFFFFF"/>
                          </a:solidFill>
                          <a:latin typeface="Constantia" panose="02030602050306030303"/>
                          <a:cs typeface="Constantia" panose="02030602050306030303"/>
                        </a:rPr>
                        <a:t>mpl</a:t>
                      </a:r>
                      <a:r>
                        <a:rPr sz="1800" b="1" dirty="0">
                          <a:solidFill>
                            <a:srgbClr val="FFFFFF"/>
                          </a:solidFill>
                          <a:latin typeface="Constantia" panose="02030602050306030303"/>
                          <a:cs typeface="Constantia" panose="02030602050306030303"/>
                        </a:rPr>
                        <a:t>e</a:t>
                      </a:r>
                      <a:r>
                        <a:rPr sz="1800" b="1" spc="-85" dirty="0">
                          <a:solidFill>
                            <a:srgbClr val="FFFFFF"/>
                          </a:solidFill>
                          <a:latin typeface="Constantia" panose="02030602050306030303"/>
                          <a:cs typeface="Constantia" panose="02030602050306030303"/>
                        </a:rPr>
                        <a:t> </a:t>
                      </a:r>
                      <a:r>
                        <a:rPr sz="1800" b="1" dirty="0">
                          <a:solidFill>
                            <a:srgbClr val="FFFFFF"/>
                          </a:solidFill>
                          <a:latin typeface="Constantia" panose="02030602050306030303"/>
                          <a:cs typeface="Constantia" panose="02030602050306030303"/>
                        </a:rPr>
                        <a:t>A</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ct val="100000"/>
                        </a:lnSpc>
                        <a:spcBef>
                          <a:spcPts val="65"/>
                        </a:spcBef>
                      </a:pPr>
                      <a:r>
                        <a:rPr sz="1800" b="1" spc="-5" dirty="0">
                          <a:solidFill>
                            <a:srgbClr val="FFFFFF"/>
                          </a:solidFill>
                          <a:latin typeface="Constantia" panose="02030602050306030303"/>
                          <a:cs typeface="Constantia" panose="02030602050306030303"/>
                        </a:rPr>
                        <a:t>0.97</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algn="ctr">
                        <a:lnSpc>
                          <a:spcPct val="100000"/>
                        </a:lnSpc>
                        <a:spcBef>
                          <a:spcPts val="65"/>
                        </a:spcBef>
                      </a:pPr>
                      <a:r>
                        <a:rPr sz="1800" b="1" spc="-5" dirty="0">
                          <a:solidFill>
                            <a:srgbClr val="FFFFFF"/>
                          </a:solidFill>
                          <a:latin typeface="Constantia" panose="02030602050306030303"/>
                          <a:cs typeface="Constantia" panose="02030602050306030303"/>
                        </a:rPr>
                        <a:t>1.00</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marL="635" algn="ctr">
                        <a:lnSpc>
                          <a:spcPct val="100000"/>
                        </a:lnSpc>
                        <a:spcBef>
                          <a:spcPts val="65"/>
                        </a:spcBef>
                      </a:pPr>
                      <a:r>
                        <a:rPr sz="1800" b="1" dirty="0">
                          <a:solidFill>
                            <a:srgbClr val="FFFFFF"/>
                          </a:solidFill>
                          <a:latin typeface="Constantia" panose="02030602050306030303"/>
                          <a:cs typeface="Constantia" panose="02030602050306030303"/>
                        </a:rPr>
                        <a:t>0.94</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marL="635" algn="ctr">
                        <a:lnSpc>
                          <a:spcPct val="100000"/>
                        </a:lnSpc>
                        <a:spcBef>
                          <a:spcPts val="65"/>
                        </a:spcBef>
                      </a:pPr>
                      <a:r>
                        <a:rPr sz="1800" b="1" spc="-5" dirty="0">
                          <a:solidFill>
                            <a:srgbClr val="FFFFFF"/>
                          </a:solidFill>
                          <a:latin typeface="Constantia" panose="02030602050306030303"/>
                          <a:cs typeface="Constantia" panose="02030602050306030303"/>
                        </a:rPr>
                        <a:t>1.03</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tc>
                  <a:txBody>
                    <a:bodyPr/>
                    <a:lstStyle/>
                    <a:p>
                      <a:pPr marR="277495" algn="ctr">
                        <a:lnSpc>
                          <a:spcPct val="100000"/>
                        </a:lnSpc>
                        <a:spcBef>
                          <a:spcPts val="65"/>
                        </a:spcBef>
                      </a:pPr>
                      <a:r>
                        <a:rPr sz="1800" b="1" spc="-5" dirty="0">
                          <a:solidFill>
                            <a:srgbClr val="FFFFFF"/>
                          </a:solidFill>
                          <a:latin typeface="Constantia" panose="02030602050306030303"/>
                          <a:cs typeface="Constantia" panose="02030602050306030303"/>
                        </a:rPr>
                        <a:t>1.06</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0E6EC5"/>
                    </a:solidFill>
                  </a:tcPr>
                </a:tc>
                <a:extLst>
                  <a:ext uri="{0D108BD9-81ED-4DB2-BD59-A6C34878D82A}">
                    <a16:rowId xmlns:a16="http://schemas.microsoft.com/office/drawing/2014/main" xmlns="" val="10000"/>
                  </a:ext>
                </a:extLst>
              </a:tr>
              <a:tr h="483489">
                <a:tc>
                  <a:txBody>
                    <a:bodyPr/>
                    <a:lstStyle/>
                    <a:p>
                      <a:pPr marL="68580">
                        <a:lnSpc>
                          <a:spcPct val="100000"/>
                        </a:lnSpc>
                        <a:spcBef>
                          <a:spcPts val="65"/>
                        </a:spcBef>
                      </a:pPr>
                      <a:r>
                        <a:rPr sz="1800" b="1" spc="-5" dirty="0">
                          <a:latin typeface="Constantia" panose="02030602050306030303"/>
                          <a:cs typeface="Constantia" panose="02030602050306030303"/>
                        </a:rPr>
                        <a:t>Sample</a:t>
                      </a:r>
                      <a:r>
                        <a:rPr sz="1800" b="1" spc="-90" dirty="0">
                          <a:latin typeface="Constantia" panose="02030602050306030303"/>
                          <a:cs typeface="Constantia" panose="02030602050306030303"/>
                        </a:rPr>
                        <a:t> </a:t>
                      </a:r>
                      <a:r>
                        <a:rPr sz="1800" b="1" dirty="0">
                          <a:latin typeface="Constantia" panose="02030602050306030303"/>
                          <a:cs typeface="Constantia" panose="02030602050306030303"/>
                        </a:rPr>
                        <a:t>B</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tc>
                  <a:txBody>
                    <a:bodyPr/>
                    <a:lstStyle/>
                    <a:p>
                      <a:pPr marL="1270" algn="ctr">
                        <a:lnSpc>
                          <a:spcPct val="100000"/>
                        </a:lnSpc>
                        <a:spcBef>
                          <a:spcPts val="65"/>
                        </a:spcBef>
                      </a:pPr>
                      <a:r>
                        <a:rPr sz="1800" dirty="0">
                          <a:latin typeface="Constantia" panose="02030602050306030303"/>
                          <a:cs typeface="Constantia" panose="02030602050306030303"/>
                        </a:rPr>
                        <a:t>1.06</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tc>
                  <a:txBody>
                    <a:bodyPr/>
                    <a:lstStyle/>
                    <a:p>
                      <a:pPr marL="1270" algn="ctr">
                        <a:lnSpc>
                          <a:spcPct val="100000"/>
                        </a:lnSpc>
                        <a:spcBef>
                          <a:spcPts val="65"/>
                        </a:spcBef>
                      </a:pPr>
                      <a:r>
                        <a:rPr sz="1800" dirty="0">
                          <a:latin typeface="Constantia" panose="02030602050306030303"/>
                          <a:cs typeface="Constantia" panose="02030602050306030303"/>
                        </a:rPr>
                        <a:t>1.01</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tc>
                  <a:txBody>
                    <a:bodyPr/>
                    <a:lstStyle/>
                    <a:p>
                      <a:pPr algn="ctr">
                        <a:lnSpc>
                          <a:spcPct val="100000"/>
                        </a:lnSpc>
                        <a:spcBef>
                          <a:spcPts val="65"/>
                        </a:spcBef>
                      </a:pPr>
                      <a:r>
                        <a:rPr sz="1800" dirty="0">
                          <a:latin typeface="Constantia" panose="02030602050306030303"/>
                          <a:cs typeface="Constantia" panose="02030602050306030303"/>
                        </a:rPr>
                        <a:t>0.88</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tc>
                  <a:txBody>
                    <a:bodyPr/>
                    <a:lstStyle/>
                    <a:p>
                      <a:pPr marL="635" algn="ctr">
                        <a:lnSpc>
                          <a:spcPct val="100000"/>
                        </a:lnSpc>
                        <a:spcBef>
                          <a:spcPts val="65"/>
                        </a:spcBef>
                      </a:pPr>
                      <a:r>
                        <a:rPr sz="1800" dirty="0">
                          <a:latin typeface="Constantia" panose="02030602050306030303"/>
                          <a:cs typeface="Constantia" panose="02030602050306030303"/>
                        </a:rPr>
                        <a:t>0.91</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tc>
                  <a:txBody>
                    <a:bodyPr/>
                    <a:lstStyle/>
                    <a:p>
                      <a:pPr marR="318770" algn="ctr">
                        <a:lnSpc>
                          <a:spcPct val="100000"/>
                        </a:lnSpc>
                        <a:spcBef>
                          <a:spcPts val="65"/>
                        </a:spcBef>
                      </a:pPr>
                      <a:r>
                        <a:rPr sz="1800" dirty="0">
                          <a:latin typeface="Constantia" panose="02030602050306030303"/>
                          <a:cs typeface="Constantia" panose="02030602050306030303"/>
                        </a:rPr>
                        <a:t>1.14</a:t>
                      </a:r>
                      <a:endParaRPr sz="1800">
                        <a:latin typeface="Constantia" panose="02030602050306030303"/>
                        <a:cs typeface="Constantia" panose="02030602050306030303"/>
                      </a:endParaRPr>
                    </a:p>
                  </a:txBody>
                  <a:tcPr marL="0" marR="0" marT="8255"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58AAF1"/>
                    </a:solidFill>
                  </a:tcPr>
                </a:tc>
                <a:extLst>
                  <a:ext uri="{0D108BD9-81ED-4DB2-BD59-A6C34878D82A}">
                    <a16:rowId xmlns:a16="http://schemas.microsoft.com/office/drawing/2014/main" xmlns="" val="10001"/>
                  </a:ext>
                </a:extLst>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4085" y="701497"/>
            <a:ext cx="3792220" cy="635000"/>
          </a:xfrm>
          <a:prstGeom prst="rect">
            <a:avLst/>
          </a:prstGeom>
        </p:spPr>
        <p:txBody>
          <a:bodyPr vert="horz" wrap="square" lIns="0" tIns="12065" rIns="0" bIns="0" rtlCol="0">
            <a:spAutoFit/>
          </a:bodyPr>
          <a:lstStyle/>
          <a:p>
            <a:pPr marL="12700">
              <a:lnSpc>
                <a:spcPct val="100000"/>
              </a:lnSpc>
              <a:spcBef>
                <a:spcPts val="95"/>
              </a:spcBef>
            </a:pPr>
            <a:r>
              <a:rPr spc="-5" dirty="0"/>
              <a:t>Range</a:t>
            </a:r>
            <a:r>
              <a:rPr spc="-25" dirty="0"/>
              <a:t> </a:t>
            </a:r>
            <a:r>
              <a:rPr spc="-5" dirty="0"/>
              <a:t>of</a:t>
            </a:r>
            <a:r>
              <a:rPr spc="-25" dirty="0"/>
              <a:t> </a:t>
            </a:r>
            <a:r>
              <a:rPr spc="-5" dirty="0"/>
              <a:t>a</a:t>
            </a:r>
            <a:r>
              <a:rPr spc="-20" dirty="0"/>
              <a:t> </a:t>
            </a:r>
            <a:r>
              <a:rPr dirty="0"/>
              <a:t>sample</a:t>
            </a:r>
          </a:p>
        </p:txBody>
      </p:sp>
      <p:grpSp>
        <p:nvGrpSpPr>
          <p:cNvPr id="3" name="object 3"/>
          <p:cNvGrpSpPr/>
          <p:nvPr/>
        </p:nvGrpSpPr>
        <p:grpSpPr>
          <a:xfrm>
            <a:off x="565404" y="1370075"/>
            <a:ext cx="7892415" cy="3379470"/>
            <a:chOff x="565404" y="1370075"/>
            <a:chExt cx="7892415" cy="3379470"/>
          </a:xfrm>
        </p:grpSpPr>
        <p:pic>
          <p:nvPicPr>
            <p:cNvPr id="4" name="object 4"/>
            <p:cNvPicPr/>
            <p:nvPr/>
          </p:nvPicPr>
          <p:blipFill>
            <a:blip r:embed="rId2" cstate="print"/>
            <a:stretch>
              <a:fillRect/>
            </a:stretch>
          </p:blipFill>
          <p:spPr>
            <a:xfrm>
              <a:off x="565404" y="1370075"/>
              <a:ext cx="7892033" cy="3379470"/>
            </a:xfrm>
            <a:prstGeom prst="rect">
              <a:avLst/>
            </a:prstGeom>
          </p:spPr>
        </p:pic>
        <p:pic>
          <p:nvPicPr>
            <p:cNvPr id="5" name="object 5"/>
            <p:cNvPicPr/>
            <p:nvPr/>
          </p:nvPicPr>
          <p:blipFill>
            <a:blip r:embed="rId3" cstate="print"/>
            <a:stretch>
              <a:fillRect/>
            </a:stretch>
          </p:blipFill>
          <p:spPr>
            <a:xfrm>
              <a:off x="637794" y="1450085"/>
              <a:ext cx="7734300" cy="569976"/>
            </a:xfrm>
            <a:prstGeom prst="rect">
              <a:avLst/>
            </a:prstGeom>
          </p:spPr>
        </p:pic>
        <p:sp>
          <p:nvSpPr>
            <p:cNvPr id="6" name="object 6"/>
            <p:cNvSpPr/>
            <p:nvPr/>
          </p:nvSpPr>
          <p:spPr>
            <a:xfrm>
              <a:off x="637794" y="1450085"/>
              <a:ext cx="7734300" cy="570230"/>
            </a:xfrm>
            <a:custGeom>
              <a:avLst/>
              <a:gdLst/>
              <a:ahLst/>
              <a:cxnLst/>
              <a:rect l="l" t="t" r="r" b="b"/>
              <a:pathLst>
                <a:path w="7734300" h="570230">
                  <a:moveTo>
                    <a:pt x="0" y="94996"/>
                  </a:moveTo>
                  <a:lnTo>
                    <a:pt x="7465" y="58025"/>
                  </a:lnTo>
                  <a:lnTo>
                    <a:pt x="27824" y="27828"/>
                  </a:lnTo>
                  <a:lnTo>
                    <a:pt x="58019" y="7467"/>
                  </a:lnTo>
                  <a:lnTo>
                    <a:pt x="94996" y="0"/>
                  </a:lnTo>
                  <a:lnTo>
                    <a:pt x="7639304" y="0"/>
                  </a:lnTo>
                  <a:lnTo>
                    <a:pt x="7676274" y="7467"/>
                  </a:lnTo>
                  <a:lnTo>
                    <a:pt x="7706471" y="27828"/>
                  </a:lnTo>
                  <a:lnTo>
                    <a:pt x="7726832" y="58025"/>
                  </a:lnTo>
                  <a:lnTo>
                    <a:pt x="7734300" y="94996"/>
                  </a:lnTo>
                  <a:lnTo>
                    <a:pt x="7734300" y="474979"/>
                  </a:lnTo>
                  <a:lnTo>
                    <a:pt x="7726832" y="511950"/>
                  </a:lnTo>
                  <a:lnTo>
                    <a:pt x="7706471" y="542147"/>
                  </a:lnTo>
                  <a:lnTo>
                    <a:pt x="7676274" y="562508"/>
                  </a:lnTo>
                  <a:lnTo>
                    <a:pt x="7639304" y="569976"/>
                  </a:lnTo>
                  <a:lnTo>
                    <a:pt x="94996" y="569976"/>
                  </a:lnTo>
                  <a:lnTo>
                    <a:pt x="58019" y="562508"/>
                  </a:lnTo>
                  <a:lnTo>
                    <a:pt x="27824" y="542147"/>
                  </a:lnTo>
                  <a:lnTo>
                    <a:pt x="7465" y="511950"/>
                  </a:lnTo>
                  <a:lnTo>
                    <a:pt x="0" y="474979"/>
                  </a:lnTo>
                  <a:lnTo>
                    <a:pt x="0" y="94996"/>
                  </a:lnTo>
                  <a:close/>
                </a:path>
              </a:pathLst>
            </a:custGeom>
            <a:ln w="25400">
              <a:solidFill>
                <a:srgbClr val="085091"/>
              </a:solidFill>
            </a:ln>
          </p:spPr>
          <p:txBody>
            <a:bodyPr wrap="square" lIns="0" tIns="0" rIns="0" bIns="0" rtlCol="0"/>
            <a:lstStyle/>
            <a:p>
              <a:endParaRPr/>
            </a:p>
          </p:txBody>
        </p:sp>
      </p:grpSp>
      <p:sp>
        <p:nvSpPr>
          <p:cNvPr id="7" name="object 7"/>
          <p:cNvSpPr txBox="1"/>
          <p:nvPr/>
        </p:nvSpPr>
        <p:spPr>
          <a:xfrm>
            <a:off x="369112" y="1560702"/>
            <a:ext cx="8321675" cy="4953635"/>
          </a:xfrm>
          <a:prstGeom prst="rect">
            <a:avLst/>
          </a:prstGeom>
        </p:spPr>
        <p:txBody>
          <a:bodyPr vert="horz" wrap="square" lIns="0" tIns="13335" rIns="0" bIns="0" rtlCol="0">
            <a:spAutoFit/>
          </a:bodyPr>
          <a:lstStyle/>
          <a:p>
            <a:pPr marL="387350">
              <a:lnSpc>
                <a:spcPct val="100000"/>
              </a:lnSpc>
              <a:spcBef>
                <a:spcPts val="105"/>
              </a:spcBef>
            </a:pPr>
            <a:r>
              <a:rPr sz="2000" dirty="0">
                <a:latin typeface="Times New Roman" panose="02020603050405020304"/>
                <a:cs typeface="Times New Roman" panose="02020603050405020304"/>
              </a:rPr>
              <a:t>Definition</a:t>
            </a:r>
            <a:r>
              <a:rPr sz="2000" spc="-55"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spc="-20"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Range</a:t>
            </a:r>
            <a:r>
              <a:rPr sz="2000" b="1" spc="-3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of</a:t>
            </a:r>
            <a:r>
              <a:rPr sz="2000" b="1" spc="-1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a:t>
            </a:r>
            <a:r>
              <a:rPr sz="2000" b="1" spc="-1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sample</a:t>
            </a:r>
            <a:endParaRPr sz="2000">
              <a:latin typeface="Times New Roman" panose="02020603050405020304"/>
              <a:cs typeface="Times New Roman" panose="02020603050405020304"/>
            </a:endParaRPr>
          </a:p>
          <a:p>
            <a:pPr>
              <a:lnSpc>
                <a:spcPct val="100000"/>
              </a:lnSpc>
              <a:spcBef>
                <a:spcPts val="35"/>
              </a:spcBef>
            </a:pPr>
            <a:endParaRPr sz="1700">
              <a:latin typeface="Times New Roman" panose="02020603050405020304"/>
              <a:cs typeface="Times New Roman" panose="02020603050405020304"/>
            </a:endParaRPr>
          </a:p>
          <a:p>
            <a:pPr marL="367030">
              <a:lnSpc>
                <a:spcPct val="100000"/>
              </a:lnSpc>
            </a:pPr>
            <a:r>
              <a:rPr sz="2000" spc="-5" dirty="0">
                <a:latin typeface="Times New Roman" panose="02020603050405020304"/>
                <a:cs typeface="Times New Roman" panose="02020603050405020304"/>
              </a:rPr>
              <a:t>Let</a:t>
            </a:r>
            <a:r>
              <a:rPr sz="2000" spc="26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X</a:t>
            </a:r>
            <a:r>
              <a:rPr sz="2000" b="1" spc="30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265" dirty="0">
                <a:latin typeface="Times New Roman" panose="02020603050405020304"/>
                <a:cs typeface="Times New Roman" panose="02020603050405020304"/>
              </a:rPr>
              <a:t> </a:t>
            </a:r>
            <a:r>
              <a:rPr sz="2000" spc="20" dirty="0">
                <a:latin typeface="Cambria Math" panose="02040503050406030204"/>
                <a:cs typeface="Cambria Math" panose="02040503050406030204"/>
              </a:rPr>
              <a:t>𝐱</a:t>
            </a:r>
            <a:r>
              <a:rPr sz="2175" spc="30" baseline="-15000" dirty="0">
                <a:latin typeface="Cambria Math" panose="02040503050406030204"/>
                <a:cs typeface="Cambria Math" panose="02040503050406030204"/>
              </a:rPr>
              <a:t>𝟏</a:t>
            </a:r>
            <a:r>
              <a:rPr sz="2000" b="1" spc="20" dirty="0">
                <a:latin typeface="Times New Roman" panose="02020603050405020304"/>
                <a:cs typeface="Times New Roman" panose="02020603050405020304"/>
              </a:rPr>
              <a:t>,…..,</a:t>
            </a:r>
            <a:r>
              <a:rPr sz="2000" b="1" spc="275" dirty="0">
                <a:latin typeface="Times New Roman" panose="02020603050405020304"/>
                <a:cs typeface="Times New Roman" panose="02020603050405020304"/>
              </a:rPr>
              <a:t> </a:t>
            </a:r>
            <a:r>
              <a:rPr sz="2000" spc="35" dirty="0">
                <a:latin typeface="Cambria Math" panose="02040503050406030204"/>
                <a:cs typeface="Cambria Math" panose="02040503050406030204"/>
              </a:rPr>
              <a:t>𝐱</a:t>
            </a:r>
            <a:r>
              <a:rPr sz="2175" spc="52" baseline="-15000" dirty="0">
                <a:latin typeface="Cambria Math" panose="02040503050406030204"/>
                <a:cs typeface="Cambria Math" panose="02040503050406030204"/>
              </a:rPr>
              <a:t>𝐧</a:t>
            </a:r>
            <a:r>
              <a:rPr sz="2175" spc="284" baseline="-15000" dirty="0">
                <a:latin typeface="Cambria Math" panose="02040503050406030204"/>
                <a:cs typeface="Cambria Math" panose="02040503050406030204"/>
              </a:rPr>
              <a:t> </a:t>
            </a:r>
            <a:r>
              <a:rPr sz="2000" dirty="0">
                <a:latin typeface="Times New Roman" panose="02020603050405020304"/>
                <a:cs typeface="Times New Roman" panose="02020603050405020304"/>
              </a:rPr>
              <a:t>be</a:t>
            </a:r>
            <a:r>
              <a:rPr sz="2000" spc="28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n</a:t>
            </a:r>
            <a:r>
              <a:rPr sz="2000" b="1" spc="2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sample</a:t>
            </a:r>
            <a:r>
              <a:rPr sz="2000" spc="2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values</a:t>
            </a:r>
            <a:r>
              <a:rPr sz="2000" spc="2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that</a:t>
            </a:r>
            <a:r>
              <a:rPr sz="2000" spc="28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are</a:t>
            </a:r>
            <a:r>
              <a:rPr sz="2000" spc="2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arranged</a:t>
            </a:r>
            <a:r>
              <a:rPr sz="2000" spc="2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a:t>
            </a:r>
            <a:r>
              <a:rPr sz="2000" spc="2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increasing</a:t>
            </a:r>
            <a:endParaRPr sz="2000">
              <a:latin typeface="Times New Roman" panose="02020603050405020304"/>
              <a:cs typeface="Times New Roman" panose="02020603050405020304"/>
            </a:endParaRPr>
          </a:p>
          <a:p>
            <a:pPr marL="641350">
              <a:lnSpc>
                <a:spcPct val="100000"/>
              </a:lnSpc>
              <a:spcBef>
                <a:spcPts val="50"/>
              </a:spcBef>
            </a:pPr>
            <a:r>
              <a:rPr sz="2000" spc="-15" dirty="0">
                <a:latin typeface="Times New Roman" panose="02020603050405020304"/>
                <a:cs typeface="Times New Roman" panose="02020603050405020304"/>
              </a:rPr>
              <a:t>order.</a:t>
            </a:r>
            <a:endParaRPr sz="2000">
              <a:latin typeface="Times New Roman" panose="02020603050405020304"/>
              <a:cs typeface="Times New Roman" panose="02020603050405020304"/>
            </a:endParaRPr>
          </a:p>
          <a:p>
            <a:pPr>
              <a:lnSpc>
                <a:spcPct val="100000"/>
              </a:lnSpc>
              <a:spcBef>
                <a:spcPts val="40"/>
              </a:spcBef>
            </a:pPr>
            <a:endParaRPr sz="2050">
              <a:latin typeface="Times New Roman" panose="02020603050405020304"/>
              <a:cs typeface="Times New Roman" panose="02020603050405020304"/>
            </a:endParaRPr>
          </a:p>
          <a:p>
            <a:pPr marL="367030">
              <a:lnSpc>
                <a:spcPct val="100000"/>
              </a:lnSpc>
            </a:pP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range</a:t>
            </a:r>
            <a:r>
              <a:rPr sz="2000" spc="-2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R</a:t>
            </a:r>
            <a:r>
              <a:rPr sz="2000" b="1"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these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samples </a:t>
            </a:r>
            <a:r>
              <a:rPr lang="en-US" sz="2000" spc="-5" dirty="0">
                <a:latin typeface="Times New Roman" panose="02020603050405020304"/>
                <a:cs typeface="Times New Roman" panose="02020603050405020304"/>
              </a:rPr>
              <a:t>is</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then</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defined</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endParaRPr sz="2000">
              <a:latin typeface="Times New Roman" panose="02020603050405020304"/>
              <a:cs typeface="Times New Roman" panose="02020603050405020304"/>
            </a:endParaRPr>
          </a:p>
          <a:p>
            <a:pPr>
              <a:lnSpc>
                <a:spcPct val="100000"/>
              </a:lnSpc>
              <a:spcBef>
                <a:spcPts val="45"/>
              </a:spcBef>
            </a:pPr>
            <a:endParaRPr sz="2050">
              <a:latin typeface="Times New Roman" panose="02020603050405020304"/>
              <a:cs typeface="Times New Roman" panose="02020603050405020304"/>
            </a:endParaRPr>
          </a:p>
          <a:p>
            <a:pPr marR="38735" algn="ctr">
              <a:lnSpc>
                <a:spcPct val="100000"/>
              </a:lnSpc>
            </a:pPr>
            <a:r>
              <a:rPr sz="2000" b="1" dirty="0">
                <a:latin typeface="Times New Roman" panose="02020603050405020304"/>
                <a:cs typeface="Times New Roman" panose="02020603050405020304"/>
              </a:rPr>
              <a:t>R</a:t>
            </a:r>
            <a:r>
              <a:rPr sz="2000" b="1" spc="-1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5" dirty="0">
                <a:latin typeface="Times New Roman" panose="02020603050405020304"/>
                <a:cs typeface="Times New Roman" panose="02020603050405020304"/>
              </a:rPr>
              <a:t> </a:t>
            </a:r>
            <a:r>
              <a:rPr sz="2000" b="1" spc="5" dirty="0">
                <a:latin typeface="Times New Roman" panose="02020603050405020304"/>
                <a:cs typeface="Times New Roman" panose="02020603050405020304"/>
              </a:rPr>
              <a:t>max(X)</a:t>
            </a:r>
            <a:r>
              <a:rPr sz="2000" b="1" spc="-4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1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min(X)</a:t>
            </a:r>
            <a:r>
              <a:rPr sz="2000" b="1" spc="-5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 </a:t>
            </a:r>
            <a:r>
              <a:rPr sz="2000" spc="35" dirty="0">
                <a:latin typeface="Cambria Math" panose="02040503050406030204"/>
                <a:cs typeface="Cambria Math" panose="02040503050406030204"/>
              </a:rPr>
              <a:t>𝐱</a:t>
            </a:r>
            <a:r>
              <a:rPr sz="2175" spc="52" baseline="-15000" dirty="0">
                <a:latin typeface="Cambria Math" panose="02040503050406030204"/>
                <a:cs typeface="Cambria Math" panose="02040503050406030204"/>
              </a:rPr>
              <a:t>𝐧</a:t>
            </a:r>
            <a:r>
              <a:rPr sz="2175" spc="367" baseline="-15000" dirty="0">
                <a:latin typeface="Cambria Math" panose="02040503050406030204"/>
                <a:cs typeface="Cambria Math" panose="02040503050406030204"/>
              </a:rPr>
              <a:t> </a:t>
            </a:r>
            <a:r>
              <a:rPr sz="2000" b="1" dirty="0">
                <a:latin typeface="Times New Roman" panose="02020603050405020304"/>
                <a:cs typeface="Times New Roman" panose="02020603050405020304"/>
              </a:rPr>
              <a:t>-</a:t>
            </a:r>
            <a:r>
              <a:rPr sz="2000" b="1" spc="-15" dirty="0">
                <a:latin typeface="Times New Roman" panose="02020603050405020304"/>
                <a:cs typeface="Times New Roman" panose="02020603050405020304"/>
              </a:rPr>
              <a:t> </a:t>
            </a:r>
            <a:r>
              <a:rPr sz="2000" spc="35" dirty="0">
                <a:latin typeface="Cambria Math" panose="02040503050406030204"/>
                <a:cs typeface="Cambria Math" panose="02040503050406030204"/>
              </a:rPr>
              <a:t>𝐱</a:t>
            </a:r>
            <a:r>
              <a:rPr sz="2175" spc="52" baseline="-15000" dirty="0">
                <a:latin typeface="Cambria Math" panose="02040503050406030204"/>
                <a:cs typeface="Cambria Math" panose="02040503050406030204"/>
              </a:rPr>
              <a:t>𝟏</a:t>
            </a:r>
            <a:endParaRPr sz="2175" baseline="-15000">
              <a:latin typeface="Cambria Math" panose="02040503050406030204"/>
              <a:cs typeface="Cambria Math" panose="02040503050406030204"/>
            </a:endParaRPr>
          </a:p>
          <a:p>
            <a:pPr marL="1995170" algn="ctr">
              <a:lnSpc>
                <a:spcPct val="100000"/>
              </a:lnSpc>
              <a:spcBef>
                <a:spcPts val="5"/>
              </a:spcBef>
            </a:pPr>
            <a:r>
              <a:rPr sz="2000" b="1" dirty="0">
                <a:latin typeface="Times New Roman" panose="02020603050405020304"/>
                <a:cs typeface="Times New Roman" panose="02020603050405020304"/>
              </a:rPr>
              <a:t>=</a:t>
            </a:r>
            <a:r>
              <a:rPr sz="2000" b="1" spc="-1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Largest</a:t>
            </a:r>
            <a:r>
              <a:rPr sz="2000" b="1" spc="-3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observation</a:t>
            </a:r>
            <a:r>
              <a:rPr sz="2000" b="1" spc="-4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1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Smallest</a:t>
            </a:r>
            <a:r>
              <a:rPr sz="2000" b="1" spc="-35"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observation</a:t>
            </a:r>
            <a:endParaRPr sz="2000">
              <a:latin typeface="Times New Roman" panose="02020603050405020304"/>
              <a:cs typeface="Times New Roman" panose="02020603050405020304"/>
            </a:endParaRPr>
          </a:p>
          <a:p>
            <a:pPr>
              <a:lnSpc>
                <a:spcPct val="100000"/>
              </a:lnSpc>
            </a:pPr>
            <a:endParaRPr sz="2200">
              <a:latin typeface="Times New Roman" panose="02020603050405020304"/>
              <a:cs typeface="Times New Roman" panose="02020603050405020304"/>
            </a:endParaRPr>
          </a:p>
          <a:p>
            <a:pPr>
              <a:lnSpc>
                <a:spcPct val="100000"/>
              </a:lnSpc>
              <a:spcBef>
                <a:spcPts val="5"/>
              </a:spcBef>
            </a:pPr>
            <a:endParaRPr sz="2350">
              <a:latin typeface="Times New Roman" panose="02020603050405020304"/>
              <a:cs typeface="Times New Roman" panose="02020603050405020304"/>
            </a:endParaRPr>
          </a:p>
          <a:p>
            <a:pPr marL="312420" marR="30480" indent="-274320" algn="just">
              <a:lnSpc>
                <a:spcPct val="100000"/>
              </a:lnSpc>
              <a:buClr>
                <a:srgbClr val="0AD0D9"/>
              </a:buClr>
              <a:buSzPct val="95000"/>
              <a:buFont typeface="Segoe UI Symbol" panose="020B0502040204020203"/>
              <a:buChar char="⚫"/>
              <a:tabLst>
                <a:tab pos="312420" algn="l"/>
              </a:tabLst>
            </a:pPr>
            <a:r>
              <a:rPr sz="2000" dirty="0">
                <a:latin typeface="Times New Roman" panose="02020603050405020304"/>
                <a:cs typeface="Times New Roman" panose="02020603050405020304"/>
              </a:rPr>
              <a:t>Range </a:t>
            </a:r>
            <a:r>
              <a:rPr sz="2000" spc="-5" dirty="0">
                <a:latin typeface="Times New Roman" panose="02020603050405020304"/>
                <a:cs typeface="Times New Roman" panose="02020603050405020304"/>
              </a:rPr>
              <a:t>identifies the maximum spread, it can </a:t>
            </a:r>
            <a:r>
              <a:rPr sz="2000" dirty="0">
                <a:latin typeface="Times New Roman" panose="02020603050405020304"/>
                <a:cs typeface="Times New Roman" panose="02020603050405020304"/>
              </a:rPr>
              <a:t>be </a:t>
            </a:r>
            <a:r>
              <a:rPr sz="2000" spc="-5" dirty="0">
                <a:latin typeface="Times New Roman" panose="02020603050405020304"/>
                <a:cs typeface="Times New Roman" panose="02020603050405020304"/>
              </a:rPr>
              <a:t>misleading </a:t>
            </a:r>
            <a:r>
              <a:rPr sz="2000" spc="-10" dirty="0">
                <a:latin typeface="Times New Roman" panose="02020603050405020304"/>
                <a:cs typeface="Times New Roman" panose="02020603050405020304"/>
              </a:rPr>
              <a:t>if </a:t>
            </a:r>
            <a:r>
              <a:rPr sz="2000" spc="-5" dirty="0">
                <a:latin typeface="Times New Roman" panose="02020603050405020304"/>
                <a:cs typeface="Times New Roman" panose="02020603050405020304"/>
              </a:rPr>
              <a:t>most of the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values</a:t>
            </a:r>
            <a:r>
              <a:rPr sz="2000" spc="4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are</a:t>
            </a:r>
            <a:r>
              <a:rPr sz="2000" spc="4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concentrated</a:t>
            </a:r>
            <a:r>
              <a:rPr sz="2000" spc="484"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a:t>
            </a:r>
            <a:r>
              <a:rPr sz="2000" spc="47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narrow</a:t>
            </a:r>
            <a:r>
              <a:rPr sz="2000" spc="4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band</a:t>
            </a:r>
            <a:r>
              <a:rPr sz="2000" spc="4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4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values,</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but</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there</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are</a:t>
            </a:r>
            <a:r>
              <a:rPr sz="2000" spc="4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also</a:t>
            </a:r>
            <a:r>
              <a:rPr sz="2000" spc="475" dirty="0">
                <a:latin typeface="Times New Roman" panose="02020603050405020304"/>
                <a:cs typeface="Times New Roman" panose="02020603050405020304"/>
              </a:rPr>
              <a:t> </a:t>
            </a:r>
            <a:r>
              <a:rPr sz="2000" dirty="0">
                <a:latin typeface="Times New Roman" panose="02020603050405020304"/>
                <a:cs typeface="Times New Roman" panose="02020603050405020304"/>
              </a:rPr>
              <a:t>a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relatively</a:t>
            </a:r>
            <a:r>
              <a:rPr sz="2000" spc="-3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small</a:t>
            </a:r>
            <a:r>
              <a:rPr sz="2000" spc="-5" dirty="0">
                <a:latin typeface="Times New Roman" panose="02020603050405020304"/>
                <a:cs typeface="Times New Roman" panose="02020603050405020304"/>
              </a:rPr>
              <a:t> number</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more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extreme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values.</a:t>
            </a:r>
            <a:endParaRPr sz="2000">
              <a:latin typeface="Times New Roman" panose="02020603050405020304"/>
              <a:cs typeface="Times New Roman" panose="02020603050405020304"/>
            </a:endParaRPr>
          </a:p>
          <a:p>
            <a:pPr marL="312420" indent="-274320">
              <a:lnSpc>
                <a:spcPct val="100000"/>
              </a:lnSpc>
              <a:spcBef>
                <a:spcPts val="1925"/>
              </a:spcBef>
              <a:buClr>
                <a:srgbClr val="0AD0D9"/>
              </a:buClr>
              <a:buSzPct val="95000"/>
              <a:buFont typeface="Segoe UI Symbol" panose="020B0502040204020203"/>
              <a:buChar char="⚫"/>
              <a:tabLst>
                <a:tab pos="311785" algn="l"/>
                <a:tab pos="312420" algn="l"/>
              </a:tabLst>
            </a:pP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variance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another</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measure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dispersion</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dirty="0">
                <a:latin typeface="Times New Roman" panose="02020603050405020304"/>
                <a:cs typeface="Times New Roman" panose="02020603050405020304"/>
              </a:rPr>
              <a:t> deal</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with</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such</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situation.</a:t>
            </a:r>
            <a:endParaRPr sz="20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4616" y="634700"/>
            <a:ext cx="8424196" cy="912708"/>
          </a:xfrm>
        </p:spPr>
        <p:txBody>
          <a:bodyPr>
            <a:normAutofit/>
          </a:bodyPr>
          <a:lstStyle/>
          <a:p>
            <a:pPr algn="l"/>
            <a:r>
              <a:rPr lang="en-US" dirty="0">
                <a:solidFill>
                  <a:srgbClr val="A50021"/>
                </a:solidFill>
                <a:latin typeface="Times New Roman" panose="02020603050405020304" pitchFamily="18" charset="0"/>
                <a:cs typeface="Times New Roman" panose="02020603050405020304" pitchFamily="18" charset="0"/>
              </a:rPr>
              <a:t>Variance and Standard Deviation</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Rectangle 6"/>
              <p:cNvSpPr/>
              <p:nvPr/>
            </p:nvSpPr>
            <p:spPr>
              <a:xfrm>
                <a:off x="629835" y="1396709"/>
                <a:ext cx="7733251" cy="4995616"/>
              </a:xfrm>
              <a:prstGeom prst="rect">
                <a:avLst/>
              </a:prstGeom>
              <a:solidFill>
                <a:srgbClr val="FFFFFF"/>
              </a:solid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1" indent="-274320" algn="just">
                  <a:buClr>
                    <a:schemeClr val="accent3"/>
                  </a:buClr>
                  <a:buSzPct val="95000"/>
                </a:pPr>
                <a:endParaRPr lang="en-IN" sz="2000" dirty="0">
                  <a:solidFill>
                    <a:schemeClr val="tx1"/>
                  </a:solidFill>
                  <a:latin typeface="Times New Roman" panose="02020603050405020304" pitchFamily="18" charset="0"/>
                  <a:cs typeface="Times New Roman" panose="02020603050405020304" pitchFamily="18" charset="0"/>
                </a:endParaRPr>
              </a:p>
              <a:p>
                <a:pPr marL="274320" lvl="1" indent="-274320" algn="just">
                  <a:buClr>
                    <a:schemeClr val="accent3"/>
                  </a:buClr>
                  <a:buSzPct val="95000"/>
                </a:pPr>
                <a:r>
                  <a:rPr lang="en-IN" sz="2000" dirty="0">
                    <a:solidFill>
                      <a:schemeClr val="tx1"/>
                    </a:solidFill>
                    <a:latin typeface="Times New Roman" panose="02020603050405020304" pitchFamily="18" charset="0"/>
                    <a:cs typeface="Times New Roman" panose="02020603050405020304" pitchFamily="18" charset="0"/>
                  </a:rPr>
                  <a:t>Let </a:t>
                </a:r>
                <a:r>
                  <a:rPr lang="en-IN" sz="2000" b="1" dirty="0">
                    <a:solidFill>
                      <a:schemeClr val="tx1"/>
                    </a:solidFill>
                    <a:latin typeface="Times New Roman" panose="02020603050405020304" pitchFamily="18" charset="0"/>
                    <a:cs typeface="Times New Roman" panose="02020603050405020304" pitchFamily="18" charset="0"/>
                  </a:rPr>
                  <a:t>X =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𝟏</m:t>
                        </m:r>
                      </m:sub>
                    </m:sSub>
                  </m:oMath>
                </a14:m>
                <a:r>
                  <a:rPr lang="en-US" sz="2000" b="1" dirty="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sz="2000" b="1" i="1">
                            <a:solidFill>
                              <a:schemeClr val="tx1"/>
                            </a:solidFill>
                            <a:latin typeface="Cambria Math" panose="02040503050406030204" pitchFamily="18" charset="0"/>
                            <a:cs typeface="Times New Roman" panose="02020603050405020304" pitchFamily="18" charset="0"/>
                          </a:rPr>
                        </m:ctrlPr>
                      </m:sSubPr>
                      <m:e>
                        <m:r>
                          <a:rPr lang="en-IN" sz="2000" b="1">
                            <a:solidFill>
                              <a:schemeClr val="tx1"/>
                            </a:solidFill>
                            <a:latin typeface="Cambria Math" panose="02040503050406030204" pitchFamily="18" charset="0"/>
                            <a:cs typeface="Times New Roman" panose="02020603050405020304" pitchFamily="18" charset="0"/>
                          </a:rPr>
                          <m:t>𝐱</m:t>
                        </m:r>
                      </m:e>
                      <m:sub>
                        <m:r>
                          <a:rPr lang="en-IN" sz="2000" b="1">
                            <a:solidFill>
                              <a:schemeClr val="tx1"/>
                            </a:solidFill>
                            <a:latin typeface="Cambria Math" panose="02040503050406030204" pitchFamily="18" charset="0"/>
                            <a:cs typeface="Times New Roman" panose="02020603050405020304" pitchFamily="18" charset="0"/>
                          </a:rPr>
                          <m:t>𝐧</m:t>
                        </m:r>
                      </m:sub>
                    </m:sSub>
                  </m:oMath>
                </a14:m>
                <a:r>
                  <a:rPr lang="en-IN" sz="2000" b="1" dirty="0">
                    <a:solidFill>
                      <a:schemeClr val="tx1"/>
                    </a:solidFill>
                    <a:latin typeface="Times New Roman" panose="02020603050405020304" pitchFamily="18" charset="0"/>
                    <a:cs typeface="Times New Roman" panose="02020603050405020304" pitchFamily="18" charset="0"/>
                  </a:rPr>
                  <a:t>}</a:t>
                </a:r>
                <a:r>
                  <a:rPr lang="en-IN" sz="2000" dirty="0">
                    <a:solidFill>
                      <a:schemeClr val="tx1"/>
                    </a:solidFill>
                    <a:latin typeface="Times New Roman" panose="02020603050405020304" pitchFamily="18" charset="0"/>
                    <a:cs typeface="Times New Roman" panose="02020603050405020304" pitchFamily="18" charset="0"/>
                  </a:rPr>
                  <a:t> are sample values of </a:t>
                </a:r>
                <a:r>
                  <a:rPr lang="en-IN" sz="2000" b="1" dirty="0">
                    <a:solidFill>
                      <a:schemeClr val="tx1"/>
                    </a:solidFill>
                    <a:latin typeface="Times New Roman" panose="02020603050405020304" pitchFamily="18" charset="0"/>
                    <a:cs typeface="Times New Roman" panose="02020603050405020304" pitchFamily="18" charset="0"/>
                  </a:rPr>
                  <a:t>n</a:t>
                </a:r>
                <a:r>
                  <a:rPr lang="en-IN" sz="2000" dirty="0">
                    <a:solidFill>
                      <a:schemeClr val="tx1"/>
                    </a:solidFill>
                    <a:latin typeface="Times New Roman" panose="02020603050405020304" pitchFamily="18" charset="0"/>
                    <a:cs typeface="Times New Roman" panose="02020603050405020304" pitchFamily="18" charset="0"/>
                  </a:rPr>
                  <a:t> samples. Then, variance denoted as </a:t>
                </a:r>
                <a:r>
                  <a:rPr lang="el-GR" sz="2000" dirty="0">
                    <a:solidFill>
                      <a:schemeClr val="tx1"/>
                    </a:solidFill>
                    <a:latin typeface="Times New Roman" panose="02020603050405020304" pitchFamily="18" charset="0"/>
                    <a:cs typeface="Times New Roman" panose="02020603050405020304" pitchFamily="18" charset="0"/>
                  </a:rPr>
                  <a:t> </a:t>
                </a:r>
                <a:r>
                  <a:rPr lang="el-GR" sz="2000" b="1" dirty="0">
                    <a:solidFill>
                      <a:schemeClr val="tx1"/>
                    </a:solidFill>
                    <a:latin typeface="Times New Roman" panose="02020603050405020304" pitchFamily="18" charset="0"/>
                    <a:cs typeface="Times New Roman" panose="02020603050405020304" pitchFamily="18" charset="0"/>
                  </a:rPr>
                  <a:t>σ²</a:t>
                </a:r>
                <a:r>
                  <a:rPr lang="en-IN" sz="2000" dirty="0">
                    <a:solidFill>
                      <a:schemeClr val="tx1"/>
                    </a:solidFill>
                    <a:latin typeface="Times New Roman" panose="02020603050405020304" pitchFamily="18" charset="0"/>
                    <a:cs typeface="Times New Roman" panose="02020603050405020304" pitchFamily="18" charset="0"/>
                  </a:rPr>
                  <a:t> is defined as :-</a:t>
                </a:r>
              </a:p>
              <a:p>
                <a:pPr marL="0" lvl="1" indent="0" algn="ctr">
                  <a:buClr>
                    <a:schemeClr val="accent3"/>
                  </a:buClr>
                  <a:buSzPct val="95000"/>
                  <a:buNone/>
                </a:pPr>
                <a14:m>
                  <m:oMathPara xmlns:m="http://schemas.openxmlformats.org/officeDocument/2006/math">
                    <m:oMathParaPr>
                      <m:jc m:val="centerGroup"/>
                    </m:oMathParaPr>
                    <m:oMath xmlns:m="http://schemas.openxmlformats.org/officeDocument/2006/math">
                      <m:sSup>
                        <m:sSupPr>
                          <m:ctrlPr>
                            <a:rPr lang="en-IN" sz="2000" b="1" i="1">
                              <a:solidFill>
                                <a:schemeClr val="tx1"/>
                              </a:solidFill>
                              <a:latin typeface="Cambria Math" panose="02040503050406030204" pitchFamily="18" charset="0"/>
                            </a:rPr>
                          </m:ctrlPr>
                        </m:sSupPr>
                        <m:e>
                          <m:r>
                            <a:rPr lang="en-IN" sz="2000" b="1">
                              <a:solidFill>
                                <a:schemeClr val="tx1"/>
                              </a:solidFill>
                              <a:latin typeface="Cambria Math" panose="02040503050406030204" pitchFamily="18" charset="0"/>
                            </a:rPr>
                            <m:t>𝛔</m:t>
                          </m:r>
                        </m:e>
                        <m:sup>
                          <m:r>
                            <a:rPr lang="en-IN" sz="2000" b="1">
                              <a:solidFill>
                                <a:schemeClr val="tx1"/>
                              </a:solidFill>
                              <a:latin typeface="Cambria Math" panose="02040503050406030204" pitchFamily="18" charset="0"/>
                            </a:rPr>
                            <m:t>𝟐</m:t>
                          </m:r>
                        </m:sup>
                      </m:sSup>
                      <m:r>
                        <a:rPr lang="en-IN" sz="2000" b="1">
                          <a:solidFill>
                            <a:schemeClr val="tx1"/>
                          </a:solidFill>
                          <a:latin typeface="Cambria Math" panose="02040503050406030204" pitchFamily="18" charset="0"/>
                        </a:rPr>
                        <m:t>=</m:t>
                      </m:r>
                      <m:f>
                        <m:fPr>
                          <m:ctrlPr>
                            <a:rPr lang="en-IN" sz="2000" b="1" i="1">
                              <a:solidFill>
                                <a:schemeClr val="tx1"/>
                              </a:solidFill>
                              <a:latin typeface="Cambria Math" panose="02040503050406030204" pitchFamily="18" charset="0"/>
                            </a:rPr>
                          </m:ctrlPr>
                        </m:fPr>
                        <m:num>
                          <m:r>
                            <a:rPr lang="en-IN" sz="2000" b="1">
                              <a:solidFill>
                                <a:schemeClr val="tx1"/>
                              </a:solidFill>
                              <a:latin typeface="Cambria Math" panose="02040503050406030204" pitchFamily="18" charset="0"/>
                            </a:rPr>
                            <m:t>𝟏</m:t>
                          </m:r>
                        </m:num>
                        <m:den>
                          <m:r>
                            <a:rPr lang="en-IN" sz="2000" b="1">
                              <a:solidFill>
                                <a:schemeClr val="tx1"/>
                              </a:solidFill>
                              <a:latin typeface="Cambria Math" panose="02040503050406030204" pitchFamily="18" charset="0"/>
                            </a:rPr>
                            <m:t>𝐧</m:t>
                          </m:r>
                          <m:r>
                            <a:rPr lang="en-IN" sz="2000" b="1">
                              <a:solidFill>
                                <a:schemeClr val="tx1"/>
                              </a:solidFill>
                              <a:latin typeface="Cambria Math" panose="02040503050406030204" pitchFamily="18" charset="0"/>
                            </a:rPr>
                            <m:t>−</m:t>
                          </m:r>
                          <m:r>
                            <a:rPr lang="en-IN" sz="2000" b="1">
                              <a:solidFill>
                                <a:schemeClr val="tx1"/>
                              </a:solidFill>
                              <a:latin typeface="Cambria Math" panose="02040503050406030204" pitchFamily="18" charset="0"/>
                            </a:rPr>
                            <m:t>𝟏</m:t>
                          </m:r>
                        </m:den>
                      </m:f>
                      <m:r>
                        <a:rPr lang="en-IN" sz="2000" b="1">
                          <a:solidFill>
                            <a:schemeClr val="tx1"/>
                          </a:solidFill>
                          <a:latin typeface="Cambria Math" panose="02040503050406030204" pitchFamily="18" charset="0"/>
                        </a:rPr>
                        <m:t>  </m:t>
                      </m:r>
                      <m:nary>
                        <m:naryPr>
                          <m:chr m:val="∑"/>
                          <m:limLoc m:val="undOvr"/>
                          <m:ctrlPr>
                            <a:rPr lang="en-IN" sz="2000" b="1" i="1">
                              <a:solidFill>
                                <a:schemeClr val="tx1"/>
                              </a:solidFill>
                              <a:latin typeface="Cambria Math" panose="02040503050406030204" pitchFamily="18" charset="0"/>
                            </a:rPr>
                          </m:ctrlPr>
                        </m:naryPr>
                        <m:sub>
                          <m:r>
                            <a:rPr lang="en-IN" sz="2000" b="1">
                              <a:solidFill>
                                <a:schemeClr val="tx1"/>
                              </a:solidFill>
                              <a:latin typeface="Cambria Math" panose="02040503050406030204" pitchFamily="18" charset="0"/>
                            </a:rPr>
                            <m:t>𝐢</m:t>
                          </m:r>
                          <m:r>
                            <a:rPr lang="en-IN" sz="2000" b="1">
                              <a:solidFill>
                                <a:schemeClr val="tx1"/>
                              </a:solidFill>
                              <a:latin typeface="Cambria Math" panose="02040503050406030204" pitchFamily="18" charset="0"/>
                            </a:rPr>
                            <m:t>=</m:t>
                          </m:r>
                          <m:r>
                            <a:rPr lang="en-IN" sz="2000" b="1">
                              <a:solidFill>
                                <a:schemeClr val="tx1"/>
                              </a:solidFill>
                              <a:latin typeface="Cambria Math" panose="02040503050406030204" pitchFamily="18" charset="0"/>
                            </a:rPr>
                            <m:t>𝟏</m:t>
                          </m:r>
                        </m:sub>
                        <m:sup>
                          <m:r>
                            <a:rPr lang="en-IN" sz="2000" b="1">
                              <a:solidFill>
                                <a:schemeClr val="tx1"/>
                              </a:solidFill>
                              <a:latin typeface="Cambria Math" panose="02040503050406030204" pitchFamily="18" charset="0"/>
                            </a:rPr>
                            <m:t>𝐧</m:t>
                          </m:r>
                        </m:sup>
                        <m:e>
                          <m:sSup>
                            <m:sSupPr>
                              <m:ctrlPr>
                                <a:rPr lang="en-IN" sz="2000" b="1" i="1">
                                  <a:solidFill>
                                    <a:schemeClr val="tx1"/>
                                  </a:solidFill>
                                  <a:latin typeface="Cambria Math" panose="02040503050406030204" pitchFamily="18" charset="0"/>
                                </a:rPr>
                              </m:ctrlPr>
                            </m:sSupPr>
                            <m:e>
                              <m:d>
                                <m:dPr>
                                  <m:ctrlPr>
                                    <a:rPr lang="en-IN" sz="2000" b="1" i="1">
                                      <a:solidFill>
                                        <a:schemeClr val="tx1"/>
                                      </a:solidFill>
                                      <a:latin typeface="Cambria Math" panose="02040503050406030204" pitchFamily="18" charset="0"/>
                                    </a:rPr>
                                  </m:ctrlPr>
                                </m:dPr>
                                <m:e>
                                  <m:sSub>
                                    <m:sSubPr>
                                      <m:ctrlPr>
                                        <a:rPr lang="en-IN" sz="2000" b="1" i="1">
                                          <a:solidFill>
                                            <a:schemeClr val="tx1"/>
                                          </a:solidFill>
                                          <a:latin typeface="Cambria Math" panose="02040503050406030204" pitchFamily="18" charset="0"/>
                                        </a:rPr>
                                      </m:ctrlPr>
                                    </m:sSubPr>
                                    <m:e>
                                      <m:r>
                                        <a:rPr lang="en-IN" sz="2000" b="1">
                                          <a:solidFill>
                                            <a:schemeClr val="tx1"/>
                                          </a:solidFill>
                                          <a:latin typeface="Cambria Math" panose="02040503050406030204" pitchFamily="18" charset="0"/>
                                        </a:rPr>
                                        <m:t>𝐱</m:t>
                                      </m:r>
                                    </m:e>
                                    <m:sub>
                                      <m:r>
                                        <a:rPr lang="en-IN" sz="2000" b="1">
                                          <a:solidFill>
                                            <a:schemeClr val="tx1"/>
                                          </a:solidFill>
                                          <a:latin typeface="Cambria Math" panose="02040503050406030204" pitchFamily="18" charset="0"/>
                                        </a:rPr>
                                        <m:t>𝐢</m:t>
                                      </m:r>
                                    </m:sub>
                                  </m:sSub>
                                  <m:r>
                                    <a:rPr lang="en-IN" sz="2000" b="1">
                                      <a:solidFill>
                                        <a:schemeClr val="tx1"/>
                                      </a:solidFill>
                                      <a:latin typeface="Cambria Math" panose="02040503050406030204" pitchFamily="18" charset="0"/>
                                    </a:rPr>
                                    <m:t>− </m:t>
                                  </m:r>
                                  <m:bar>
                                    <m:barPr>
                                      <m:pos m:val="top"/>
                                      <m:ctrlPr>
                                        <a:rPr lang="en-IN" sz="2000" b="1" i="1">
                                          <a:solidFill>
                                            <a:schemeClr val="tx1"/>
                                          </a:solidFill>
                                          <a:latin typeface="Cambria Math" panose="02040503050406030204" pitchFamily="18" charset="0"/>
                                        </a:rPr>
                                      </m:ctrlPr>
                                    </m:barPr>
                                    <m:e>
                                      <m:r>
                                        <a:rPr lang="en-IN" sz="2000" b="1">
                                          <a:solidFill>
                                            <a:schemeClr val="tx1"/>
                                          </a:solidFill>
                                          <a:latin typeface="Cambria Math" panose="02040503050406030204" pitchFamily="18" charset="0"/>
                                        </a:rPr>
                                        <m:t>𝐱</m:t>
                                      </m:r>
                                    </m:e>
                                  </m:bar>
                                </m:e>
                              </m:d>
                            </m:e>
                            <m:sup>
                              <m:r>
                                <a:rPr lang="en-IN" sz="2000" b="1">
                                  <a:solidFill>
                                    <a:schemeClr val="tx1"/>
                                  </a:solidFill>
                                  <a:latin typeface="Cambria Math" panose="02040503050406030204" pitchFamily="18" charset="0"/>
                                </a:rPr>
                                <m:t>𝟐</m:t>
                              </m:r>
                            </m:sup>
                          </m:sSup>
                        </m:e>
                      </m:nary>
                      <m:r>
                        <a:rPr lang="en-IN" sz="2000" b="1" i="1" smtClean="0">
                          <a:solidFill>
                            <a:schemeClr val="tx1"/>
                          </a:solidFill>
                          <a:latin typeface="Cambria Math" panose="02040503050406030204" pitchFamily="18" charset="0"/>
                        </a:rPr>
                        <m:t>=</m:t>
                      </m:r>
                      <m:f>
                        <m:fPr>
                          <m:ctrlPr>
                            <a:rPr lang="en-IN" sz="2000" i="1" smtClean="0">
                              <a:solidFill>
                                <a:schemeClr val="tx1"/>
                              </a:solidFill>
                              <a:latin typeface="Cambria Math" panose="02040503050406030204" pitchFamily="18" charset="0"/>
                            </a:rPr>
                          </m:ctrlPr>
                        </m:fPr>
                        <m:num>
                          <m:sSub>
                            <m:sSubPr>
                              <m:ctrlPr>
                                <a:rPr lang="en-IN" sz="2000" i="1">
                                  <a:solidFill>
                                    <a:schemeClr val="tx1"/>
                                  </a:solidFill>
                                  <a:latin typeface="Cambria Math" panose="02040503050406030204" pitchFamily="18" charset="0"/>
                                </a:rPr>
                              </m:ctrlPr>
                            </m:sSubPr>
                            <m:e>
                              <m:r>
                                <a:rPr lang="en-IN" sz="2000" i="1">
                                  <a:solidFill>
                                    <a:schemeClr val="tx1"/>
                                  </a:solidFill>
                                  <a:latin typeface="Cambria Math" panose="02040503050406030204" pitchFamily="18" charset="0"/>
                                </a:rPr>
                                <m:t>𝑆</m:t>
                              </m:r>
                            </m:e>
                            <m:sub>
                              <m:r>
                                <a:rPr lang="en-IN" sz="2000" i="1">
                                  <a:solidFill>
                                    <a:schemeClr val="tx1"/>
                                  </a:solidFill>
                                  <a:latin typeface="Cambria Math" panose="02040503050406030204" pitchFamily="18" charset="0"/>
                                </a:rPr>
                                <m:t>𝑥𝑥</m:t>
                              </m:r>
                            </m:sub>
                          </m:sSub>
                        </m:num>
                        <m:den>
                          <m:r>
                            <a:rPr lang="en-IN" sz="2000" i="1">
                              <a:solidFill>
                                <a:schemeClr val="tx1"/>
                              </a:solidFill>
                              <a:latin typeface="Cambria Math" panose="02040503050406030204" pitchFamily="18" charset="0"/>
                            </a:rPr>
                            <m:t>𝑛</m:t>
                          </m:r>
                          <m:r>
                            <a:rPr lang="en-IN" sz="2000" i="1">
                              <a:solidFill>
                                <a:schemeClr val="tx1"/>
                              </a:solidFill>
                              <a:latin typeface="Cambria Math" panose="02040503050406030204" pitchFamily="18" charset="0"/>
                            </a:rPr>
                            <m:t>−1</m:t>
                          </m:r>
                        </m:den>
                      </m:f>
                    </m:oMath>
                  </m:oMathPara>
                </a14:m>
                <a:endParaRPr lang="en-US" sz="2000" b="1" dirty="0">
                  <a:solidFill>
                    <a:schemeClr val="tx1"/>
                  </a:solidFill>
                  <a:latin typeface="Times New Roman" panose="02020603050405020304" pitchFamily="18" charset="0"/>
                  <a:cs typeface="Times New Roman" panose="02020603050405020304" pitchFamily="18" charset="0"/>
                </a:endParaRPr>
              </a:p>
              <a:p>
                <a:pPr marL="274320" lvl="2" indent="0">
                  <a:buClr>
                    <a:schemeClr val="accent3"/>
                  </a:buClr>
                  <a:buSzPct val="95000"/>
                  <a:buNone/>
                </a:pPr>
                <a:r>
                  <a:rPr lang="en-IN" sz="2000" dirty="0">
                    <a:solidFill>
                      <a:schemeClr val="tx1"/>
                    </a:solidFill>
                    <a:latin typeface="Times New Roman" panose="02020603050405020304" pitchFamily="18" charset="0"/>
                    <a:cs typeface="Times New Roman" panose="02020603050405020304" pitchFamily="18" charset="0"/>
                  </a:rPr>
                  <a:t>where, </a:t>
                </a:r>
                <a14:m>
                  <m:oMath xmlns:m="http://schemas.openxmlformats.org/officeDocument/2006/math">
                    <m:bar>
                      <m:barPr>
                        <m:pos m:val="top"/>
                        <m:ctrlPr>
                          <a:rPr lang="en-IN" sz="2000" i="1">
                            <a:solidFill>
                              <a:schemeClr val="tx1"/>
                            </a:solidFill>
                            <a:latin typeface="Cambria Math" panose="02040503050406030204" pitchFamily="18" charset="0"/>
                          </a:rPr>
                        </m:ctrlPr>
                      </m:barPr>
                      <m:e>
                        <m:r>
                          <m:rPr>
                            <m:sty m:val="p"/>
                          </m:rPr>
                          <a:rPr lang="en-IN" sz="2000">
                            <a:solidFill>
                              <a:schemeClr val="tx1"/>
                            </a:solidFill>
                            <a:latin typeface="Cambria Math" panose="02040503050406030204" pitchFamily="18" charset="0"/>
                          </a:rPr>
                          <m:t>x</m:t>
                        </m:r>
                      </m:e>
                    </m:bar>
                  </m:oMath>
                </a14:m>
                <a:r>
                  <a:rPr lang="en-US" sz="2000" dirty="0">
                    <a:solidFill>
                      <a:schemeClr val="tx1"/>
                    </a:solidFill>
                    <a:latin typeface="Times New Roman" panose="02020603050405020304" pitchFamily="18" charset="0"/>
                    <a:cs typeface="Times New Roman" panose="02020603050405020304" pitchFamily="18" charset="0"/>
                  </a:rPr>
                  <a:t> denotes the mean of the sample</a:t>
                </a:r>
              </a:p>
              <a:p>
                <a:pPr marL="274320" lvl="2" indent="0">
                  <a:buClr>
                    <a:schemeClr val="accent3"/>
                  </a:buClr>
                  <a:buSzPct val="95000"/>
                  <a:buNone/>
                </a:pPr>
                <a:endParaRPr lang="en-US" sz="2000" dirty="0">
                  <a:solidFill>
                    <a:schemeClr val="tx1"/>
                  </a:solidFill>
                  <a:latin typeface="Times New Roman" panose="02020603050405020304" pitchFamily="18" charset="0"/>
                  <a:cs typeface="Times New Roman" panose="02020603050405020304" pitchFamily="18" charset="0"/>
                </a:endParaRPr>
              </a:p>
              <a:p>
                <a:pPr marL="342900" lvl="1" indent="-342900">
                  <a:buClr>
                    <a:schemeClr val="accent3"/>
                  </a:buClr>
                  <a:buSzPct val="95000"/>
                </a:pPr>
                <a:r>
                  <a:rPr lang="en-US" sz="2000" dirty="0">
                    <a:solidFill>
                      <a:schemeClr val="tx1"/>
                    </a:solidFill>
                    <a:latin typeface="Times New Roman" panose="02020603050405020304" pitchFamily="18" charset="0"/>
                    <a:cs typeface="Times New Roman" panose="02020603050405020304" pitchFamily="18" charset="0"/>
                  </a:rPr>
                  <a:t>The standard deviation, </a:t>
                </a:r>
                <a:r>
                  <a:rPr lang="el-GR" sz="2000" b="1" dirty="0">
                    <a:solidFill>
                      <a:schemeClr val="tx1"/>
                    </a:solidFill>
                    <a:latin typeface="Times New Roman" panose="02020603050405020304" pitchFamily="18" charset="0"/>
                    <a:cs typeface="Times New Roman" panose="02020603050405020304" pitchFamily="18" charset="0"/>
                  </a:rPr>
                  <a:t>σ</a:t>
                </a:r>
                <a:r>
                  <a:rPr lang="en-IN" sz="2000" dirty="0">
                    <a:solidFill>
                      <a:schemeClr val="tx1"/>
                    </a:solidFill>
                    <a:latin typeface="Times New Roman" panose="02020603050405020304" pitchFamily="18" charset="0"/>
                    <a:cs typeface="Times New Roman" panose="02020603050405020304" pitchFamily="18" charset="0"/>
                  </a:rPr>
                  <a:t>, of the samples is the square root of the variance </a:t>
                </a:r>
                <a14:m>
                  <m:oMath xmlns:m="http://schemas.openxmlformats.org/officeDocument/2006/math">
                    <m:sSup>
                      <m:sSupPr>
                        <m:ctrlPr>
                          <a:rPr lang="en-IN" sz="2000" b="1" i="1">
                            <a:solidFill>
                              <a:schemeClr val="tx1"/>
                            </a:solidFill>
                            <a:latin typeface="Cambria Math" panose="02040503050406030204" pitchFamily="18" charset="0"/>
                          </a:rPr>
                        </m:ctrlPr>
                      </m:sSupPr>
                      <m:e>
                        <m:r>
                          <a:rPr lang="en-IN" sz="2000" b="1">
                            <a:solidFill>
                              <a:schemeClr val="tx1"/>
                            </a:solidFill>
                            <a:latin typeface="Cambria Math" panose="02040503050406030204" pitchFamily="18" charset="0"/>
                          </a:rPr>
                          <m:t>𝛔</m:t>
                        </m:r>
                      </m:e>
                      <m:sup>
                        <m:r>
                          <a:rPr lang="en-IN" sz="2000" b="1">
                            <a:solidFill>
                              <a:schemeClr val="tx1"/>
                            </a:solidFill>
                            <a:latin typeface="Cambria Math" panose="02040503050406030204" pitchFamily="18" charset="0"/>
                          </a:rPr>
                          <m:t>𝟐</m:t>
                        </m:r>
                      </m:sup>
                    </m:sSup>
                  </m:oMath>
                </a14:m>
                <a:endParaRPr lang="en-US" sz="2000" dirty="0">
                  <a:solidFill>
                    <a:schemeClr val="tx1"/>
                  </a:solidFill>
                  <a:latin typeface="Times New Roman" panose="02020603050405020304" pitchFamily="18" charset="0"/>
                  <a:cs typeface="Times New Roman" panose="02020603050405020304" pitchFamily="18" charset="0"/>
                </a:endParaRPr>
              </a:p>
              <a:p>
                <a:pPr marL="342900" lvl="1" indent="-342900">
                  <a:buClr>
                    <a:schemeClr val="accent3"/>
                  </a:buClr>
                  <a:buSzPct val="95000"/>
                </a:pPr>
                <a:endParaRPr lang="en-US" sz="2000" dirty="0">
                  <a:solidFill>
                    <a:schemeClr val="tx1"/>
                  </a:solidFill>
                  <a:latin typeface="Times New Roman" panose="02020603050405020304" pitchFamily="18" charset="0"/>
                  <a:cs typeface="Times New Roman" panose="02020603050405020304" pitchFamily="18" charset="0"/>
                </a:endParaRPr>
              </a:p>
              <a:p>
                <a:pPr marL="342900" lvl="1" indent="-342900">
                  <a:buClr>
                    <a:schemeClr val="accent3"/>
                  </a:buClr>
                  <a:buSzPct val="95000"/>
                </a:pPr>
                <a:r>
                  <a:rPr lang="en-GB" sz="2000" dirty="0">
                    <a:solidFill>
                      <a:schemeClr val="tx1"/>
                    </a:solidFill>
                  </a:rPr>
                  <a:t>The </a:t>
                </a:r>
                <a:r>
                  <a:rPr lang="en-GB" sz="2000" b="1" dirty="0">
                    <a:solidFill>
                      <a:schemeClr val="tx1"/>
                    </a:solidFill>
                  </a:rPr>
                  <a:t>sample standard deviation </a:t>
                </a:r>
                <a:r>
                  <a:rPr lang="en-GB" sz="2000" dirty="0">
                    <a:solidFill>
                      <a:schemeClr val="tx1"/>
                    </a:solidFill>
                  </a:rPr>
                  <a:t>is the positive square root of the sample variance and is denoted by </a:t>
                </a:r>
                <a14:m>
                  <m:oMath xmlns:m="http://schemas.openxmlformats.org/officeDocument/2006/math">
                    <m:r>
                      <a:rPr lang="en-GB" sz="2000" i="1" dirty="0">
                        <a:solidFill>
                          <a:schemeClr val="tx1"/>
                        </a:solidFill>
                        <a:latin typeface="Cambria Math" panose="02040503050406030204" pitchFamily="18" charset="0"/>
                      </a:rPr>
                      <m:t>𝑠</m:t>
                    </m:r>
                  </m:oMath>
                </a14:m>
                <a:r>
                  <a:rPr lang="en-GB" sz="2000" dirty="0">
                    <a:solidFill>
                      <a:schemeClr val="tx1"/>
                    </a:solidFill>
                  </a:rPr>
                  <a:t>.</a:t>
                </a:r>
                <a:endParaRPr lang="en-IN" sz="2000" dirty="0">
                  <a:solidFill>
                    <a:schemeClr val="tx1"/>
                  </a:solidFill>
                </a:endParaRPr>
              </a:p>
              <a:p>
                <a:pPr marL="342900" lvl="1" indent="-342900">
                  <a:buClr>
                    <a:schemeClr val="accent3"/>
                  </a:buClr>
                  <a:buSzPct val="95000"/>
                </a:pPr>
                <a:endParaRPr lang="en-US" sz="2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629835" y="1396709"/>
                <a:ext cx="7733251" cy="4995616"/>
              </a:xfrm>
              <a:prstGeom prst="rect">
                <a:avLst/>
              </a:prstGeom>
              <a:blipFill rotWithShape="1">
                <a:blip r:embed="rId2"/>
                <a:stretch>
                  <a:fillRect l="-992" t="-1532" r="-984" b="-1517"/>
                </a:stretch>
              </a:blipFill>
              <a:effectLst>
                <a:glow rad="63500">
                  <a:schemeClr val="accent2">
                    <a:satMod val="175000"/>
                    <a:alpha val="40000"/>
                  </a:schemeClr>
                </a:glo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
        <p:nvSpPr>
          <p:cNvPr id="8" name="Rounded Rectangle 7"/>
          <p:cNvSpPr/>
          <p:nvPr/>
        </p:nvSpPr>
        <p:spPr>
          <a:xfrm>
            <a:off x="629835" y="1396709"/>
            <a:ext cx="7733251" cy="622731"/>
          </a:xfrm>
          <a:prstGeom prst="roundRect">
            <a:avLst/>
          </a:prstGeom>
          <a:gradFill flip="none" rotWithShape="1">
            <a:gsLst>
              <a:gs pos="0">
                <a:srgbClr val="FFEFD1"/>
              </a:gs>
              <a:gs pos="64999">
                <a:srgbClr val="F0EBD5"/>
              </a:gs>
              <a:gs pos="100000">
                <a:srgbClr val="D1C39F"/>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rtlCol="0" anchor="ctr"/>
          <a:lstStyle/>
          <a:p>
            <a:r>
              <a:rPr lang="en-US" sz="2000" dirty="0">
                <a:solidFill>
                  <a:schemeClr val="tx1"/>
                </a:solidFill>
                <a:latin typeface="Times New Roman" panose="02020603050405020304"/>
                <a:cs typeface="Times New Roman" panose="02020603050405020304"/>
              </a:rPr>
              <a:t>Definition : </a:t>
            </a:r>
            <a:r>
              <a:rPr lang="en-US" sz="2000" b="1" dirty="0">
                <a:solidFill>
                  <a:schemeClr val="tx1"/>
                </a:solidFill>
                <a:latin typeface="Times New Roman" panose="02020603050405020304"/>
                <a:cs typeface="Times New Roman" panose="02020603050405020304"/>
              </a:rPr>
              <a:t>Variance and Standard Deviation</a:t>
            </a:r>
            <a:endParaRPr lang="en-IN" sz="2000" b="1" dirty="0">
              <a:solidFill>
                <a:schemeClr val="tx1"/>
              </a:solidFill>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475792" y="1612137"/>
            <a:ext cx="8347075" cy="4204335"/>
          </a:xfrm>
          <a:prstGeom prst="rect">
            <a:avLst/>
          </a:prstGeom>
        </p:spPr>
        <p:txBody>
          <a:bodyPr vert="horz" wrap="square" lIns="0" tIns="12065" rIns="0" bIns="0" rtlCol="0">
            <a:spAutoFit/>
          </a:bodyPr>
          <a:lstStyle/>
          <a:p>
            <a:pPr marL="312420" indent="-274320">
              <a:lnSpc>
                <a:spcPts val="2165"/>
              </a:lnSpc>
              <a:spcBef>
                <a:spcPts val="95"/>
              </a:spcBef>
              <a:buClr>
                <a:srgbClr val="0AD0D9"/>
              </a:buClr>
              <a:buSzPct val="95000"/>
              <a:buFont typeface="Segoe UI Symbol" panose="020B0502040204020203"/>
              <a:buChar char="⚫"/>
              <a:tabLst>
                <a:tab pos="311785" algn="l"/>
                <a:tab pos="312420" algn="l"/>
              </a:tabLst>
            </a:pPr>
            <a:r>
              <a:rPr sz="1900" spc="-5" dirty="0">
                <a:latin typeface="Times New Roman" panose="02020603050405020304"/>
                <a:cs typeface="Times New Roman" panose="02020603050405020304"/>
                <a:sym typeface="+mn-ea"/>
              </a:rPr>
              <a:t>Interquartile</a:t>
            </a:r>
            <a:r>
              <a:rPr sz="1900" dirty="0">
                <a:latin typeface="Times New Roman" panose="02020603050405020304"/>
                <a:cs typeface="Times New Roman" panose="02020603050405020304"/>
                <a:sym typeface="+mn-ea"/>
              </a:rPr>
              <a:t> </a:t>
            </a:r>
            <a:r>
              <a:rPr sz="1900" spc="-5" dirty="0">
                <a:latin typeface="Times New Roman" panose="02020603050405020304"/>
                <a:cs typeface="Times New Roman" panose="02020603050405020304"/>
                <a:sym typeface="+mn-ea"/>
              </a:rPr>
              <a:t>range, denoted</a:t>
            </a:r>
            <a:r>
              <a:rPr sz="1900" spc="-10" dirty="0">
                <a:latin typeface="Times New Roman" panose="02020603050405020304"/>
                <a:cs typeface="Times New Roman" panose="02020603050405020304"/>
                <a:sym typeface="+mn-ea"/>
              </a:rPr>
              <a:t> </a:t>
            </a:r>
            <a:r>
              <a:rPr sz="1900" spc="-5" dirty="0">
                <a:latin typeface="Times New Roman" panose="02020603050405020304"/>
                <a:cs typeface="Times New Roman" panose="02020603050405020304"/>
                <a:sym typeface="+mn-ea"/>
              </a:rPr>
              <a:t>as</a:t>
            </a:r>
            <a:r>
              <a:rPr sz="1900" dirty="0">
                <a:latin typeface="Times New Roman" panose="02020603050405020304"/>
                <a:cs typeface="Times New Roman" panose="02020603050405020304"/>
                <a:sym typeface="+mn-ea"/>
              </a:rPr>
              <a:t> </a:t>
            </a:r>
            <a:r>
              <a:rPr sz="1900" spc="-5" dirty="0">
                <a:latin typeface="Times New Roman" panose="02020603050405020304"/>
                <a:cs typeface="Times New Roman" panose="02020603050405020304"/>
                <a:sym typeface="+mn-ea"/>
              </a:rPr>
              <a:t>IQR</a:t>
            </a:r>
            <a:r>
              <a:rPr sz="1900" spc="5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is</a:t>
            </a:r>
            <a:r>
              <a:rPr sz="1900" spc="4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a:t>
            </a:r>
            <a:r>
              <a:rPr sz="1900" spc="4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robust</a:t>
            </a:r>
            <a:r>
              <a:rPr sz="1900" spc="6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measure</a:t>
            </a:r>
            <a:r>
              <a:rPr sz="1900" spc="5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5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dispersion</a:t>
            </a:r>
            <a:r>
              <a:rPr lang="en-US" sz="1900" spc="-5" dirty="0">
                <a:latin typeface="Times New Roman" panose="02020603050405020304"/>
                <a:cs typeface="Times New Roman" panose="02020603050405020304"/>
              </a:rPr>
              <a:t>.</a:t>
            </a:r>
            <a:r>
              <a:rPr sz="1900" spc="-5" dirty="0">
                <a:latin typeface="Times New Roman" panose="02020603050405020304"/>
                <a:cs typeface="Times New Roman" panose="02020603050405020304"/>
              </a:rPr>
              <a:t> </a:t>
            </a:r>
            <a:endParaRPr sz="1900">
              <a:latin typeface="Times New Roman" panose="02020603050405020304"/>
              <a:cs typeface="Times New Roman" panose="02020603050405020304"/>
            </a:endParaRPr>
          </a:p>
          <a:p>
            <a:pPr marL="312420" indent="-274320">
              <a:lnSpc>
                <a:spcPct val="100000"/>
              </a:lnSpc>
              <a:spcBef>
                <a:spcPts val="1420"/>
              </a:spcBef>
              <a:buClr>
                <a:srgbClr val="0AD0D9"/>
              </a:buClr>
              <a:buSzPct val="95000"/>
              <a:buFont typeface="Segoe UI Symbol" panose="020B0502040204020203"/>
              <a:buChar char="⚫"/>
              <a:tabLst>
                <a:tab pos="311785" algn="l"/>
                <a:tab pos="312420" algn="l"/>
              </a:tabLst>
            </a:pPr>
            <a:r>
              <a:rPr sz="1900" spc="-70" dirty="0">
                <a:latin typeface="Times New Roman" panose="02020603050405020304"/>
                <a:cs typeface="Times New Roman" panose="02020603050405020304"/>
              </a:rPr>
              <a:t>To</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understand</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IQR,</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let us</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first</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define</a:t>
            </a:r>
            <a:r>
              <a:rPr sz="1900" dirty="0">
                <a:latin typeface="Times New Roman" panose="02020603050405020304"/>
                <a:cs typeface="Times New Roman" panose="02020603050405020304"/>
              </a:rPr>
              <a:t> </a:t>
            </a:r>
            <a:r>
              <a:rPr sz="1900" i="1" spc="-10" dirty="0">
                <a:latin typeface="Times New Roman" panose="02020603050405020304"/>
                <a:cs typeface="Times New Roman" panose="02020603050405020304"/>
              </a:rPr>
              <a:t>percentile</a:t>
            </a:r>
            <a:r>
              <a:rPr sz="1900" i="1"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and</a:t>
            </a:r>
            <a:r>
              <a:rPr sz="1900" spc="5" dirty="0">
                <a:latin typeface="Times New Roman" panose="02020603050405020304"/>
                <a:cs typeface="Times New Roman" panose="02020603050405020304"/>
              </a:rPr>
              <a:t> </a:t>
            </a:r>
            <a:r>
              <a:rPr sz="1900" i="1" spc="-5" dirty="0">
                <a:latin typeface="Times New Roman" panose="02020603050405020304"/>
                <a:cs typeface="Times New Roman" panose="02020603050405020304"/>
              </a:rPr>
              <a:t>quartile</a:t>
            </a:r>
            <a:endParaRPr sz="1900">
              <a:latin typeface="Times New Roman" panose="02020603050405020304"/>
              <a:cs typeface="Times New Roman" panose="02020603050405020304"/>
            </a:endParaRPr>
          </a:p>
          <a:p>
            <a:pPr marL="312420" indent="-274320">
              <a:lnSpc>
                <a:spcPct val="100000"/>
              </a:lnSpc>
              <a:spcBef>
                <a:spcPts val="1440"/>
              </a:spcBef>
              <a:buClr>
                <a:srgbClr val="0AD0D9"/>
              </a:buClr>
              <a:buSzPct val="93000"/>
              <a:buFont typeface="Segoe UI Symbol" panose="020B0502040204020203"/>
              <a:buChar char="⚫"/>
              <a:tabLst>
                <a:tab pos="311785" algn="l"/>
                <a:tab pos="312420" algn="l"/>
              </a:tabLst>
            </a:pPr>
            <a:r>
              <a:rPr sz="2200" b="1" spc="-10" dirty="0">
                <a:solidFill>
                  <a:srgbClr val="0A5294"/>
                </a:solidFill>
                <a:latin typeface="Times New Roman" panose="02020603050405020304"/>
                <a:cs typeface="Times New Roman" panose="02020603050405020304"/>
              </a:rPr>
              <a:t>Percentile</a:t>
            </a:r>
            <a:endParaRPr sz="2200">
              <a:latin typeface="Times New Roman" panose="02020603050405020304"/>
              <a:cs typeface="Times New Roman" panose="02020603050405020304"/>
            </a:endParaRPr>
          </a:p>
          <a:p>
            <a:pPr marL="655320" lvl="1" indent="-342900">
              <a:lnSpc>
                <a:spcPct val="100000"/>
              </a:lnSpc>
              <a:spcBef>
                <a:spcPts val="240"/>
              </a:spcBef>
              <a:buClr>
                <a:srgbClr val="0AD0D9"/>
              </a:buClr>
              <a:buSzPct val="95000"/>
              <a:buFont typeface="Segoe UI Symbol" panose="020B0502040204020203"/>
              <a:buChar char="⚫"/>
              <a:tabLst>
                <a:tab pos="654685" algn="l"/>
                <a:tab pos="655320" algn="l"/>
              </a:tabLst>
            </a:pPr>
            <a:r>
              <a:rPr sz="1900" spc="-5" dirty="0">
                <a:latin typeface="Times New Roman" panose="02020603050405020304"/>
                <a:cs typeface="Times New Roman" panose="02020603050405020304"/>
              </a:rPr>
              <a:t>The percentile</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2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set</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ordered</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data can</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be defined</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as</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follows:</a:t>
            </a:r>
            <a:endParaRPr sz="1900">
              <a:latin typeface="Times New Roman" panose="02020603050405020304"/>
              <a:cs typeface="Times New Roman" panose="02020603050405020304"/>
            </a:endParaRPr>
          </a:p>
          <a:p>
            <a:pPr lvl="1">
              <a:lnSpc>
                <a:spcPct val="100000"/>
              </a:lnSpc>
              <a:spcBef>
                <a:spcPts val="40"/>
              </a:spcBef>
              <a:buClr>
                <a:srgbClr val="0AD0D9"/>
              </a:buClr>
              <a:buFont typeface="Segoe UI Symbol" panose="020B0502040204020203"/>
              <a:buChar char="⚫"/>
            </a:pPr>
            <a:endParaRPr sz="1650">
              <a:latin typeface="Times New Roman" panose="02020603050405020304"/>
              <a:cs typeface="Times New Roman" panose="02020603050405020304"/>
            </a:endParaRPr>
          </a:p>
          <a:p>
            <a:pPr marL="929640" marR="57150" lvl="2" indent="-343535" algn="just">
              <a:lnSpc>
                <a:spcPct val="95000"/>
              </a:lnSpc>
              <a:buClr>
                <a:srgbClr val="0AD0D9"/>
              </a:buClr>
              <a:buSzPct val="95000"/>
              <a:buFont typeface="Courier New" panose="02070309020205020404"/>
              <a:buChar char="o"/>
              <a:tabLst>
                <a:tab pos="930275" algn="l"/>
              </a:tabLst>
            </a:pPr>
            <a:r>
              <a:rPr sz="1900" spc="-5" dirty="0">
                <a:latin typeface="Times New Roman" panose="02020603050405020304"/>
                <a:cs typeface="Times New Roman" panose="02020603050405020304"/>
              </a:rPr>
              <a:t>Given an </a:t>
            </a:r>
            <a:r>
              <a:rPr sz="1900" spc="-5" dirty="0">
                <a:solidFill>
                  <a:srgbClr val="C00000"/>
                </a:solidFill>
                <a:latin typeface="Times New Roman" panose="02020603050405020304"/>
                <a:cs typeface="Times New Roman" panose="02020603050405020304"/>
              </a:rPr>
              <a:t>ordinal </a:t>
            </a:r>
            <a:r>
              <a:rPr sz="1900" spc="-5" dirty="0">
                <a:latin typeface="Times New Roman" panose="02020603050405020304"/>
                <a:cs typeface="Times New Roman" panose="02020603050405020304"/>
              </a:rPr>
              <a:t>or </a:t>
            </a:r>
            <a:r>
              <a:rPr sz="1900" spc="-5" dirty="0">
                <a:solidFill>
                  <a:srgbClr val="C00000"/>
                </a:solidFill>
                <a:latin typeface="Times New Roman" panose="02020603050405020304"/>
                <a:cs typeface="Times New Roman" panose="02020603050405020304"/>
              </a:rPr>
              <a:t>continuous </a:t>
            </a:r>
            <a:r>
              <a:rPr sz="1900" spc="-5" dirty="0">
                <a:latin typeface="Times New Roman" panose="02020603050405020304"/>
                <a:cs typeface="Times New Roman" panose="02020603050405020304"/>
              </a:rPr>
              <a:t>attribute </a:t>
            </a:r>
            <a:r>
              <a:rPr sz="1900" b="1" spc="-5" dirty="0">
                <a:latin typeface="Times New Roman" panose="02020603050405020304"/>
                <a:cs typeface="Times New Roman" panose="02020603050405020304"/>
              </a:rPr>
              <a:t>x </a:t>
            </a:r>
            <a:r>
              <a:rPr sz="1900" spc="-10" dirty="0">
                <a:latin typeface="Times New Roman" panose="02020603050405020304"/>
                <a:cs typeface="Times New Roman" panose="02020603050405020304"/>
              </a:rPr>
              <a:t>and </a:t>
            </a:r>
            <a:r>
              <a:rPr sz="1900" spc="-5" dirty="0">
                <a:latin typeface="Times New Roman" panose="02020603050405020304"/>
                <a:cs typeface="Times New Roman" panose="02020603050405020304"/>
              </a:rPr>
              <a:t>a </a:t>
            </a:r>
            <a:r>
              <a:rPr sz="1900" spc="-10" dirty="0">
                <a:latin typeface="Times New Roman" panose="02020603050405020304"/>
                <a:cs typeface="Times New Roman" panose="02020603050405020304"/>
              </a:rPr>
              <a:t>number </a:t>
            </a:r>
            <a:r>
              <a:rPr sz="1900" b="1" spc="-5" dirty="0">
                <a:latin typeface="Times New Roman" panose="02020603050405020304"/>
                <a:cs typeface="Times New Roman" panose="02020603050405020304"/>
              </a:rPr>
              <a:t>p </a:t>
            </a:r>
            <a:r>
              <a:rPr sz="1900" spc="-5" dirty="0">
                <a:latin typeface="Times New Roman" panose="02020603050405020304"/>
                <a:cs typeface="Times New Roman" panose="02020603050405020304"/>
              </a:rPr>
              <a:t>between 0 and </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100, the </a:t>
            </a:r>
            <a:r>
              <a:rPr sz="1900" b="1" dirty="0">
                <a:latin typeface="Times New Roman" panose="02020603050405020304"/>
                <a:cs typeface="Times New Roman" panose="02020603050405020304"/>
              </a:rPr>
              <a:t>p</a:t>
            </a:r>
            <a:r>
              <a:rPr sz="1875" b="1" baseline="27000" dirty="0">
                <a:latin typeface="Times New Roman" panose="02020603050405020304"/>
                <a:cs typeface="Times New Roman" panose="02020603050405020304"/>
              </a:rPr>
              <a:t>th   </a:t>
            </a:r>
            <a:r>
              <a:rPr sz="1900" spc="-5" dirty="0">
                <a:latin typeface="Times New Roman" panose="02020603050405020304"/>
                <a:cs typeface="Times New Roman" panose="02020603050405020304"/>
              </a:rPr>
              <a:t>percentile </a:t>
            </a:r>
            <a:r>
              <a:rPr sz="1900" spc="35" dirty="0">
                <a:latin typeface="Cambria Math" panose="02040503050406030204"/>
                <a:cs typeface="Cambria Math" panose="02040503050406030204"/>
              </a:rPr>
              <a:t>𝐱</a:t>
            </a:r>
            <a:r>
              <a:rPr sz="2025" spc="52" baseline="-16000" dirty="0">
                <a:latin typeface="Cambria Math" panose="02040503050406030204"/>
                <a:cs typeface="Cambria Math" panose="02040503050406030204"/>
              </a:rPr>
              <a:t>𝐩  </a:t>
            </a:r>
            <a:r>
              <a:rPr sz="1900" spc="-5" dirty="0">
                <a:latin typeface="Times New Roman" panose="02020603050405020304"/>
                <a:cs typeface="Times New Roman" panose="02020603050405020304"/>
              </a:rPr>
              <a:t>is a value of </a:t>
            </a:r>
            <a:r>
              <a:rPr sz="1900" b="1" spc="-5" dirty="0">
                <a:latin typeface="Times New Roman" panose="02020603050405020304"/>
                <a:cs typeface="Times New Roman" panose="02020603050405020304"/>
              </a:rPr>
              <a:t>x </a:t>
            </a:r>
            <a:r>
              <a:rPr sz="1900" spc="-5" dirty="0">
                <a:latin typeface="Times New Roman" panose="02020603050405020304"/>
                <a:cs typeface="Times New Roman" panose="02020603050405020304"/>
              </a:rPr>
              <a:t>such that </a:t>
            </a:r>
            <a:r>
              <a:rPr sz="1900" b="1" spc="-5" dirty="0">
                <a:latin typeface="Times New Roman" panose="02020603050405020304"/>
                <a:cs typeface="Times New Roman" panose="02020603050405020304"/>
              </a:rPr>
              <a:t>p</a:t>
            </a:r>
            <a:r>
              <a:rPr sz="1900" spc="-5" dirty="0">
                <a:latin typeface="Times New Roman" panose="02020603050405020304"/>
                <a:cs typeface="Times New Roman" panose="02020603050405020304"/>
              </a:rPr>
              <a:t>% of </a:t>
            </a:r>
            <a:r>
              <a:rPr sz="1900" spc="-10" dirty="0">
                <a:latin typeface="Times New Roman" panose="02020603050405020304"/>
                <a:cs typeface="Times New Roman" panose="02020603050405020304"/>
              </a:rPr>
              <a:t>the </a:t>
            </a:r>
            <a:r>
              <a:rPr sz="1900" spc="-5" dirty="0">
                <a:latin typeface="Times New Roman" panose="02020603050405020304"/>
                <a:cs typeface="Times New Roman" panose="02020603050405020304"/>
              </a:rPr>
              <a:t>observed </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values</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5" dirty="0">
                <a:latin typeface="Times New Roman" panose="02020603050405020304"/>
                <a:cs typeface="Times New Roman" panose="02020603050405020304"/>
              </a:rPr>
              <a:t> </a:t>
            </a:r>
            <a:r>
              <a:rPr sz="1900" b="1" spc="-5" dirty="0">
                <a:latin typeface="Times New Roman" panose="02020603050405020304"/>
                <a:cs typeface="Times New Roman" panose="02020603050405020304"/>
              </a:rPr>
              <a:t>x</a:t>
            </a:r>
            <a:r>
              <a:rPr sz="1900" b="1"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are</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less</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than</a:t>
            </a:r>
            <a:r>
              <a:rPr sz="1900" spc="-10" dirty="0">
                <a:latin typeface="Times New Roman" panose="02020603050405020304"/>
                <a:cs typeface="Times New Roman" panose="02020603050405020304"/>
              </a:rPr>
              <a:t> </a:t>
            </a:r>
            <a:r>
              <a:rPr sz="1900" spc="35" dirty="0">
                <a:latin typeface="Cambria Math" panose="02040503050406030204"/>
                <a:cs typeface="Cambria Math" panose="02040503050406030204"/>
              </a:rPr>
              <a:t>𝐱</a:t>
            </a:r>
            <a:r>
              <a:rPr sz="2025" spc="52" baseline="-16000" dirty="0">
                <a:latin typeface="Cambria Math" panose="02040503050406030204"/>
                <a:cs typeface="Cambria Math" panose="02040503050406030204"/>
              </a:rPr>
              <a:t>𝐩</a:t>
            </a:r>
            <a:endParaRPr sz="2025" baseline="-16000">
              <a:latin typeface="Cambria Math" panose="02040503050406030204"/>
              <a:cs typeface="Cambria Math" panose="02040503050406030204"/>
            </a:endParaRPr>
          </a:p>
          <a:p>
            <a:pPr marL="929640" lvl="2" indent="-343535">
              <a:lnSpc>
                <a:spcPts val="2165"/>
              </a:lnSpc>
              <a:spcBef>
                <a:spcPts val="2090"/>
              </a:spcBef>
              <a:buClr>
                <a:srgbClr val="0AD0D9"/>
              </a:buClr>
              <a:buSzPct val="95000"/>
              <a:buFont typeface="Courier New" panose="02070309020205020404"/>
              <a:buChar char="o"/>
              <a:tabLst>
                <a:tab pos="929640" algn="l"/>
                <a:tab pos="930275" algn="l"/>
              </a:tabLst>
            </a:pPr>
            <a:r>
              <a:rPr sz="1900" spc="-5" dirty="0">
                <a:latin typeface="Times New Roman" panose="02020603050405020304"/>
                <a:cs typeface="Times New Roman" panose="02020603050405020304"/>
              </a:rPr>
              <a:t>Example:</a:t>
            </a:r>
            <a:r>
              <a:rPr sz="1900" spc="3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spc="35" dirty="0">
                <a:latin typeface="Times New Roman" panose="02020603050405020304"/>
                <a:cs typeface="Times New Roman" panose="02020603050405020304"/>
              </a:rPr>
              <a:t> </a:t>
            </a:r>
            <a:r>
              <a:rPr sz="1900" b="1" dirty="0">
                <a:latin typeface="Times New Roman" panose="02020603050405020304"/>
                <a:cs typeface="Times New Roman" panose="02020603050405020304"/>
              </a:rPr>
              <a:t>50</a:t>
            </a:r>
            <a:r>
              <a:rPr sz="1875" b="1" baseline="27000" dirty="0">
                <a:latin typeface="Times New Roman" panose="02020603050405020304"/>
                <a:cs typeface="Times New Roman" panose="02020603050405020304"/>
              </a:rPr>
              <a:t>th</a:t>
            </a:r>
            <a:r>
              <a:rPr sz="1875" b="1" spc="292" baseline="270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percentile</a:t>
            </a:r>
            <a:r>
              <a:rPr sz="1900" spc="2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is</a:t>
            </a:r>
            <a:r>
              <a:rPr sz="1900" spc="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that</a:t>
            </a:r>
            <a:r>
              <a:rPr sz="1900" spc="3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value</a:t>
            </a:r>
            <a:r>
              <a:rPr sz="1900" spc="15" dirty="0">
                <a:latin typeface="Times New Roman" panose="02020603050405020304"/>
                <a:cs typeface="Times New Roman" panose="02020603050405020304"/>
              </a:rPr>
              <a:t> </a:t>
            </a:r>
            <a:r>
              <a:rPr sz="1900" spc="25" dirty="0">
                <a:latin typeface="Cambria Math" panose="02040503050406030204"/>
                <a:cs typeface="Cambria Math" panose="02040503050406030204"/>
              </a:rPr>
              <a:t>𝐱</a:t>
            </a:r>
            <a:r>
              <a:rPr sz="2025" spc="37" baseline="-16000" dirty="0">
                <a:latin typeface="Cambria Math" panose="02040503050406030204"/>
                <a:cs typeface="Cambria Math" panose="02040503050406030204"/>
              </a:rPr>
              <a:t>𝟓𝟎%</a:t>
            </a:r>
            <a:r>
              <a:rPr sz="2025" spc="457" baseline="-16000" dirty="0">
                <a:latin typeface="Cambria Math" panose="02040503050406030204"/>
                <a:cs typeface="Cambria Math" panose="02040503050406030204"/>
              </a:rPr>
              <a:t> </a:t>
            </a:r>
            <a:r>
              <a:rPr sz="1900" spc="-5" dirty="0">
                <a:latin typeface="Times New Roman" panose="02020603050405020304"/>
                <a:cs typeface="Times New Roman" panose="02020603050405020304"/>
              </a:rPr>
              <a:t>such</a:t>
            </a:r>
            <a:r>
              <a:rPr sz="1900" spc="3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that</a:t>
            </a:r>
            <a:r>
              <a:rPr sz="1900" spc="35" dirty="0">
                <a:latin typeface="Times New Roman" panose="02020603050405020304"/>
                <a:cs typeface="Times New Roman" panose="02020603050405020304"/>
              </a:rPr>
              <a:t> </a:t>
            </a:r>
            <a:r>
              <a:rPr sz="1900" b="1" dirty="0">
                <a:latin typeface="Times New Roman" panose="02020603050405020304"/>
                <a:cs typeface="Times New Roman" panose="02020603050405020304"/>
              </a:rPr>
              <a:t>50%</a:t>
            </a:r>
            <a:r>
              <a:rPr sz="1900" b="1"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35" dirty="0">
                <a:latin typeface="Times New Roman" panose="02020603050405020304"/>
                <a:cs typeface="Times New Roman" panose="02020603050405020304"/>
              </a:rPr>
              <a:t> </a:t>
            </a:r>
            <a:r>
              <a:rPr sz="1900" dirty="0">
                <a:latin typeface="Times New Roman" panose="02020603050405020304"/>
                <a:cs typeface="Times New Roman" panose="02020603050405020304"/>
              </a:rPr>
              <a:t>all</a:t>
            </a:r>
            <a:r>
              <a:rPr sz="1900" spc="3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values</a:t>
            </a:r>
            <a:endParaRPr sz="1900">
              <a:latin typeface="Times New Roman" panose="02020603050405020304"/>
              <a:cs typeface="Times New Roman" panose="02020603050405020304"/>
            </a:endParaRPr>
          </a:p>
          <a:p>
            <a:pPr marL="929640">
              <a:lnSpc>
                <a:spcPts val="2165"/>
              </a:lnSpc>
            </a:pPr>
            <a:r>
              <a:rPr sz="1900" spc="-5" dirty="0">
                <a:latin typeface="Times New Roman" panose="02020603050405020304"/>
                <a:cs typeface="Times New Roman" panose="02020603050405020304"/>
              </a:rPr>
              <a:t>of </a:t>
            </a:r>
            <a:r>
              <a:rPr sz="1900" b="1" spc="-5" dirty="0">
                <a:latin typeface="Times New Roman" panose="02020603050405020304"/>
                <a:cs typeface="Times New Roman" panose="02020603050405020304"/>
              </a:rPr>
              <a:t>x </a:t>
            </a:r>
            <a:r>
              <a:rPr sz="1900" spc="-5" dirty="0">
                <a:latin typeface="Times New Roman" panose="02020603050405020304"/>
                <a:cs typeface="Times New Roman" panose="02020603050405020304"/>
              </a:rPr>
              <a:t>are</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less</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than</a:t>
            </a:r>
            <a:r>
              <a:rPr sz="1900" spc="-25" dirty="0">
                <a:latin typeface="Times New Roman" panose="02020603050405020304"/>
                <a:cs typeface="Times New Roman" panose="02020603050405020304"/>
              </a:rPr>
              <a:t> </a:t>
            </a:r>
            <a:r>
              <a:rPr sz="1900" spc="40" dirty="0">
                <a:latin typeface="Cambria Math" panose="02040503050406030204"/>
                <a:cs typeface="Cambria Math" panose="02040503050406030204"/>
              </a:rPr>
              <a:t>𝐱</a:t>
            </a:r>
            <a:r>
              <a:rPr sz="2025" spc="60" baseline="-16000" dirty="0">
                <a:latin typeface="Cambria Math" panose="02040503050406030204"/>
                <a:cs typeface="Cambria Math" panose="02040503050406030204"/>
              </a:rPr>
              <a:t>𝟓𝟎%</a:t>
            </a:r>
            <a:r>
              <a:rPr sz="1900" spc="40" dirty="0">
                <a:latin typeface="Times New Roman" panose="02020603050405020304"/>
                <a:cs typeface="Times New Roman" panose="02020603050405020304"/>
              </a:rPr>
              <a:t>.</a:t>
            </a:r>
            <a:endParaRPr sz="1900">
              <a:latin typeface="Times New Roman" panose="02020603050405020304"/>
              <a:cs typeface="Times New Roman" panose="02020603050405020304"/>
            </a:endParaRPr>
          </a:p>
          <a:p>
            <a:pPr>
              <a:lnSpc>
                <a:spcPct val="100000"/>
              </a:lnSpc>
              <a:spcBef>
                <a:spcPts val="10"/>
              </a:spcBef>
            </a:pPr>
            <a:endParaRPr sz="2400">
              <a:latin typeface="Times New Roman" panose="02020603050405020304"/>
              <a:cs typeface="Times New Roman" panose="02020603050405020304"/>
            </a:endParaRPr>
          </a:p>
          <a:p>
            <a:pPr marL="678180" indent="-247015">
              <a:lnSpc>
                <a:spcPct val="100000"/>
              </a:lnSpc>
              <a:buClr>
                <a:srgbClr val="0E6EC5"/>
              </a:buClr>
              <a:buSzPct val="85000"/>
              <a:buFont typeface="Segoe UI Symbol" panose="020B0502040204020203"/>
              <a:buChar char="⚫"/>
              <a:tabLst>
                <a:tab pos="678180" algn="l"/>
              </a:tabLst>
            </a:pPr>
            <a:r>
              <a:rPr sz="2000" b="1" dirty="0">
                <a:latin typeface="Times New Roman" panose="02020603050405020304"/>
                <a:cs typeface="Times New Roman" panose="02020603050405020304"/>
              </a:rPr>
              <a:t>Note:</a:t>
            </a:r>
            <a:r>
              <a:rPr sz="2000" b="1" spc="-70" dirty="0">
                <a:latin typeface="Times New Roman" panose="02020603050405020304"/>
                <a:cs typeface="Times New Roman" panose="02020603050405020304"/>
              </a:rPr>
              <a:t> </a:t>
            </a:r>
            <a:r>
              <a:rPr sz="2000" dirty="0">
                <a:solidFill>
                  <a:srgbClr val="073B8A"/>
                </a:solidFill>
                <a:latin typeface="Times New Roman" panose="02020603050405020304"/>
                <a:cs typeface="Times New Roman" panose="02020603050405020304"/>
              </a:rPr>
              <a:t>The</a:t>
            </a:r>
            <a:r>
              <a:rPr sz="2000" spc="-10" dirty="0">
                <a:solidFill>
                  <a:srgbClr val="073B8A"/>
                </a:solidFill>
                <a:latin typeface="Times New Roman" panose="02020603050405020304"/>
                <a:cs typeface="Times New Roman" panose="02020603050405020304"/>
              </a:rPr>
              <a:t> </a:t>
            </a:r>
            <a:r>
              <a:rPr sz="2000" spc="-5" dirty="0">
                <a:solidFill>
                  <a:srgbClr val="073B8A"/>
                </a:solidFill>
                <a:latin typeface="Times New Roman" panose="02020603050405020304"/>
                <a:cs typeface="Times New Roman" panose="02020603050405020304"/>
              </a:rPr>
              <a:t>median</a:t>
            </a:r>
            <a:r>
              <a:rPr sz="2000" dirty="0">
                <a:solidFill>
                  <a:srgbClr val="073B8A"/>
                </a:solidFill>
                <a:latin typeface="Times New Roman" panose="02020603050405020304"/>
                <a:cs typeface="Times New Roman" panose="02020603050405020304"/>
              </a:rPr>
              <a:t> </a:t>
            </a:r>
            <a:r>
              <a:rPr sz="2000" spc="-5" dirty="0">
                <a:solidFill>
                  <a:srgbClr val="073B8A"/>
                </a:solidFill>
                <a:latin typeface="Times New Roman" panose="02020603050405020304"/>
                <a:cs typeface="Times New Roman" panose="02020603050405020304"/>
              </a:rPr>
              <a:t>is</a:t>
            </a:r>
            <a:r>
              <a:rPr sz="2000" spc="-10" dirty="0">
                <a:solidFill>
                  <a:srgbClr val="073B8A"/>
                </a:solidFill>
                <a:latin typeface="Times New Roman" panose="02020603050405020304"/>
                <a:cs typeface="Times New Roman" panose="02020603050405020304"/>
              </a:rPr>
              <a:t> </a:t>
            </a:r>
            <a:r>
              <a:rPr sz="2000" dirty="0">
                <a:solidFill>
                  <a:srgbClr val="073B8A"/>
                </a:solidFill>
                <a:latin typeface="Times New Roman" panose="02020603050405020304"/>
                <a:cs typeface="Times New Roman" panose="02020603050405020304"/>
              </a:rPr>
              <a:t>the</a:t>
            </a:r>
            <a:r>
              <a:rPr sz="2000" spc="-30" dirty="0">
                <a:solidFill>
                  <a:srgbClr val="073B8A"/>
                </a:solidFill>
                <a:latin typeface="Times New Roman" panose="02020603050405020304"/>
                <a:cs typeface="Times New Roman" panose="02020603050405020304"/>
              </a:rPr>
              <a:t> </a:t>
            </a:r>
            <a:r>
              <a:rPr sz="2000" b="1" spc="10" dirty="0">
                <a:solidFill>
                  <a:srgbClr val="073B8A"/>
                </a:solidFill>
                <a:latin typeface="Times New Roman" panose="02020603050405020304"/>
                <a:cs typeface="Times New Roman" panose="02020603050405020304"/>
              </a:rPr>
              <a:t>50</a:t>
            </a:r>
            <a:r>
              <a:rPr sz="1950" b="1" spc="15" baseline="26000" dirty="0">
                <a:solidFill>
                  <a:srgbClr val="073B8A"/>
                </a:solidFill>
                <a:latin typeface="Times New Roman" panose="02020603050405020304"/>
                <a:cs typeface="Times New Roman" panose="02020603050405020304"/>
              </a:rPr>
              <a:t>th</a:t>
            </a:r>
            <a:r>
              <a:rPr sz="1950" b="1" spc="247" baseline="26000" dirty="0">
                <a:solidFill>
                  <a:srgbClr val="073B8A"/>
                </a:solidFill>
                <a:latin typeface="Times New Roman" panose="02020603050405020304"/>
                <a:cs typeface="Times New Roman" panose="02020603050405020304"/>
              </a:rPr>
              <a:t> </a:t>
            </a:r>
            <a:r>
              <a:rPr sz="2000" dirty="0">
                <a:solidFill>
                  <a:srgbClr val="073B8A"/>
                </a:solidFill>
                <a:latin typeface="Times New Roman" panose="02020603050405020304"/>
                <a:cs typeface="Times New Roman" panose="02020603050405020304"/>
              </a:rPr>
              <a:t>percentile.</a:t>
            </a:r>
            <a:endParaRPr sz="2000">
              <a:latin typeface="Times New Roman" panose="02020603050405020304"/>
              <a:cs typeface="Times New Roman" panose="02020603050405020304"/>
            </a:endParaRPr>
          </a:p>
        </p:txBody>
      </p:sp>
      <p:sp>
        <p:nvSpPr>
          <p:cNvPr id="3" name="object 3"/>
          <p:cNvSpPr txBox="1">
            <a:spLocks noGrp="1"/>
          </p:cNvSpPr>
          <p:nvPr>
            <p:ph type="title"/>
          </p:nvPr>
        </p:nvSpPr>
        <p:spPr>
          <a:xfrm>
            <a:off x="458216" y="865708"/>
            <a:ext cx="3961129" cy="635000"/>
          </a:xfrm>
          <a:prstGeom prst="rect">
            <a:avLst/>
          </a:prstGeom>
        </p:spPr>
        <p:txBody>
          <a:bodyPr vert="horz" wrap="square" lIns="0" tIns="12065" rIns="0" bIns="0" rtlCol="0">
            <a:spAutoFit/>
          </a:bodyPr>
          <a:lstStyle/>
          <a:p>
            <a:pPr marL="12700">
              <a:lnSpc>
                <a:spcPct val="100000"/>
              </a:lnSpc>
              <a:spcBef>
                <a:spcPts val="95"/>
              </a:spcBef>
            </a:pPr>
            <a:r>
              <a:rPr dirty="0"/>
              <a:t>Interquartile</a:t>
            </a:r>
            <a:r>
              <a:rPr spc="-75" dirty="0"/>
              <a:t> </a:t>
            </a:r>
            <a:r>
              <a:rPr spc="-5" dirty="0"/>
              <a:t>Range</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01192" y="1631031"/>
            <a:ext cx="8347709" cy="1380490"/>
          </a:xfrm>
          <a:prstGeom prst="rect">
            <a:avLst/>
          </a:prstGeom>
        </p:spPr>
        <p:txBody>
          <a:bodyPr vert="horz" wrap="square" lIns="0" tIns="88265" rIns="0" bIns="0" rtlCol="0">
            <a:spAutoFit/>
          </a:bodyPr>
          <a:lstStyle/>
          <a:p>
            <a:pPr marL="50800" indent="0">
              <a:lnSpc>
                <a:spcPct val="100000"/>
              </a:lnSpc>
              <a:spcBef>
                <a:spcPts val="695"/>
              </a:spcBef>
              <a:buClr>
                <a:srgbClr val="0AD0D9"/>
              </a:buClr>
              <a:buSzPct val="94000"/>
              <a:buFont typeface="Segoe UI Symbol" panose="020B0502040204020203"/>
              <a:buNone/>
              <a:tabLst>
                <a:tab pos="325120" algn="l"/>
              </a:tabLst>
            </a:pPr>
            <a:r>
              <a:rPr sz="200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distance </a:t>
            </a:r>
            <a:r>
              <a:rPr sz="2000" dirty="0">
                <a:latin typeface="Times New Roman" panose="02020603050405020304"/>
                <a:cs typeface="Times New Roman" panose="02020603050405020304"/>
              </a:rPr>
              <a:t>between </a:t>
            </a:r>
            <a:r>
              <a:rPr sz="2000" spc="5" dirty="0">
                <a:latin typeface="Cambria Math" panose="02040503050406030204"/>
                <a:cs typeface="Cambria Math" panose="02040503050406030204"/>
              </a:rPr>
              <a:t>𝐐</a:t>
            </a:r>
            <a:r>
              <a:rPr sz="2175" spc="7" baseline="-15000" dirty="0">
                <a:latin typeface="Cambria Math" panose="02040503050406030204"/>
                <a:cs typeface="Cambria Math" panose="02040503050406030204"/>
              </a:rPr>
              <a:t>𝟏</a:t>
            </a:r>
            <a:r>
              <a:rPr sz="2175" spc="15" baseline="-15000" dirty="0">
                <a:latin typeface="Cambria Math" panose="02040503050406030204"/>
                <a:cs typeface="Cambria Math" panose="02040503050406030204"/>
              </a:rPr>
              <a:t> </a:t>
            </a:r>
            <a:r>
              <a:rPr sz="2000" spc="-5" dirty="0">
                <a:latin typeface="Times New Roman" panose="02020603050405020304"/>
                <a:cs typeface="Times New Roman" panose="02020603050405020304"/>
              </a:rPr>
              <a:t>and </a:t>
            </a:r>
            <a:r>
              <a:rPr sz="2000" spc="5" dirty="0">
                <a:latin typeface="Cambria Math" panose="02040503050406030204"/>
                <a:cs typeface="Cambria Math" panose="02040503050406030204"/>
              </a:rPr>
              <a:t>𝐐</a:t>
            </a:r>
            <a:r>
              <a:rPr sz="2175" spc="7" baseline="-15000" dirty="0">
                <a:latin typeface="Cambria Math" panose="02040503050406030204"/>
                <a:cs typeface="Cambria Math" panose="02040503050406030204"/>
              </a:rPr>
              <a:t>𝟑</a:t>
            </a:r>
            <a:r>
              <a:rPr sz="2175" spc="15" baseline="-15000" dirty="0">
                <a:latin typeface="Cambria Math" panose="02040503050406030204"/>
                <a:cs typeface="Cambria Math" panose="02040503050406030204"/>
              </a:rPr>
              <a:t> </a:t>
            </a:r>
            <a:r>
              <a:rPr sz="2000" spc="-5" dirty="0">
                <a:latin typeface="Times New Roman" panose="02020603050405020304"/>
                <a:cs typeface="Times New Roman" panose="02020603050405020304"/>
              </a:rPr>
              <a:t>is </a:t>
            </a:r>
            <a:r>
              <a:rPr sz="2000" dirty="0">
                <a:latin typeface="Times New Roman" panose="02020603050405020304"/>
                <a:cs typeface="Times New Roman" panose="02020603050405020304"/>
              </a:rPr>
              <a:t>a </a:t>
            </a:r>
            <a:r>
              <a:rPr sz="2000" spc="-5" dirty="0">
                <a:latin typeface="Times New Roman" panose="02020603050405020304"/>
                <a:cs typeface="Times New Roman" panose="02020603050405020304"/>
              </a:rPr>
              <a:t>simple measure of </a:t>
            </a:r>
            <a:r>
              <a:rPr sz="2000" dirty="0">
                <a:latin typeface="Times New Roman" panose="02020603050405020304"/>
                <a:cs typeface="Times New Roman" panose="02020603050405020304"/>
              </a:rPr>
              <a:t>spread </a:t>
            </a:r>
            <a:r>
              <a:rPr sz="2000" spc="-5" dirty="0">
                <a:latin typeface="Times New Roman" panose="02020603050405020304"/>
                <a:cs typeface="Times New Roman" panose="02020603050405020304"/>
              </a:rPr>
              <a:t>that gives the </a:t>
            </a:r>
            <a:r>
              <a:rPr sz="2000" dirty="0">
                <a:latin typeface="Times New Roman" panose="02020603050405020304"/>
                <a:cs typeface="Times New Roman" panose="02020603050405020304"/>
              </a:rPr>
              <a:t> range </a:t>
            </a:r>
            <a:r>
              <a:rPr sz="2000" spc="-5" dirty="0">
                <a:latin typeface="Times New Roman" panose="02020603050405020304"/>
                <a:cs typeface="Times New Roman" panose="02020603050405020304"/>
              </a:rPr>
              <a:t>covered </a:t>
            </a:r>
            <a:r>
              <a:rPr sz="2000" dirty="0">
                <a:latin typeface="Times New Roman" panose="02020603050405020304"/>
                <a:cs typeface="Times New Roman" panose="02020603050405020304"/>
              </a:rPr>
              <a:t>by </a:t>
            </a:r>
            <a:r>
              <a:rPr sz="2000" spc="-5" dirty="0">
                <a:latin typeface="Times New Roman" panose="02020603050405020304"/>
                <a:cs typeface="Times New Roman" panose="02020603050405020304"/>
              </a:rPr>
              <a:t>the middle half of the </a:t>
            </a:r>
            <a:r>
              <a:rPr sz="2000" dirty="0">
                <a:latin typeface="Times New Roman" panose="02020603050405020304"/>
                <a:cs typeface="Times New Roman" panose="02020603050405020304"/>
              </a:rPr>
              <a:t>data. </a:t>
            </a:r>
            <a:r>
              <a:rPr sz="2000" spc="-5" dirty="0">
                <a:latin typeface="Times New Roman" panose="02020603050405020304"/>
                <a:cs typeface="Times New Roman" panose="02020603050405020304"/>
              </a:rPr>
              <a:t>This distance </a:t>
            </a:r>
            <a:r>
              <a:rPr sz="2000" spc="-10" dirty="0">
                <a:latin typeface="Times New Roman" panose="02020603050405020304"/>
                <a:cs typeface="Times New Roman" panose="02020603050405020304"/>
              </a:rPr>
              <a:t>is </a:t>
            </a:r>
            <a:r>
              <a:rPr sz="2000" spc="-5" dirty="0">
                <a:latin typeface="Times New Roman" panose="02020603050405020304"/>
                <a:cs typeface="Times New Roman" panose="02020603050405020304"/>
              </a:rPr>
              <a:t>called the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interquartile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range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a:t>
            </a:r>
            <a:r>
              <a:rPr sz="2000" b="1" dirty="0">
                <a:latin typeface="Times New Roman" panose="02020603050405020304"/>
                <a:cs typeface="Times New Roman" panose="02020603050405020304"/>
              </a:rPr>
              <a:t>IQR</a:t>
            </a:r>
            <a:r>
              <a:rPr sz="2000" dirty="0">
                <a:latin typeface="Times New Roman" panose="02020603050405020304"/>
                <a:cs typeface="Times New Roman" panose="02020603050405020304"/>
              </a:rPr>
              <a:t>)</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and </a:t>
            </a:r>
            <a:r>
              <a:rPr sz="2000" spc="-5" dirty="0">
                <a:latin typeface="Times New Roman" panose="02020603050405020304"/>
                <a:cs typeface="Times New Roman" panose="02020603050405020304"/>
              </a:rPr>
              <a:t>is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defined</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as</a:t>
            </a:r>
            <a:endParaRPr sz="2000">
              <a:latin typeface="Times New Roman" panose="02020603050405020304"/>
              <a:cs typeface="Times New Roman" panose="02020603050405020304"/>
            </a:endParaRPr>
          </a:p>
          <a:p>
            <a:pPr marL="259080" algn="ctr">
              <a:lnSpc>
                <a:spcPct val="100000"/>
              </a:lnSpc>
              <a:spcBef>
                <a:spcPts val="480"/>
              </a:spcBef>
            </a:pPr>
            <a:r>
              <a:rPr sz="2000" b="1" dirty="0">
                <a:latin typeface="Times New Roman" panose="02020603050405020304"/>
                <a:cs typeface="Times New Roman" panose="02020603050405020304"/>
              </a:rPr>
              <a:t>IQR</a:t>
            </a:r>
            <a:r>
              <a:rPr sz="2000" b="1" spc="-30" dirty="0">
                <a:latin typeface="Times New Roman" panose="02020603050405020304"/>
                <a:cs typeface="Times New Roman" panose="02020603050405020304"/>
              </a:rPr>
              <a:t> </a:t>
            </a:r>
            <a:r>
              <a:rPr sz="2000" b="1" dirty="0">
                <a:latin typeface="Times New Roman" panose="02020603050405020304"/>
                <a:cs typeface="Times New Roman" panose="02020603050405020304"/>
              </a:rPr>
              <a:t>=</a:t>
            </a:r>
            <a:r>
              <a:rPr sz="2000" b="1" spc="-15" dirty="0">
                <a:latin typeface="Times New Roman" panose="02020603050405020304"/>
                <a:cs typeface="Times New Roman" panose="02020603050405020304"/>
              </a:rPr>
              <a:t> </a:t>
            </a:r>
            <a:r>
              <a:rPr sz="2000" spc="5" dirty="0">
                <a:latin typeface="Cambria Math" panose="02040503050406030204"/>
                <a:cs typeface="Cambria Math" panose="02040503050406030204"/>
              </a:rPr>
              <a:t>𝐐</a:t>
            </a:r>
            <a:r>
              <a:rPr sz="2175" spc="7" baseline="-15000" dirty="0">
                <a:latin typeface="Cambria Math" panose="02040503050406030204"/>
                <a:cs typeface="Cambria Math" panose="02040503050406030204"/>
              </a:rPr>
              <a:t>𝟑</a:t>
            </a:r>
            <a:r>
              <a:rPr sz="2175" spc="367" baseline="-15000" dirty="0">
                <a:latin typeface="Cambria Math" panose="02040503050406030204"/>
                <a:cs typeface="Cambria Math" panose="02040503050406030204"/>
              </a:rPr>
              <a:t> </a:t>
            </a:r>
            <a:r>
              <a:rPr sz="2000" b="1" dirty="0">
                <a:latin typeface="Times New Roman" panose="02020603050405020304"/>
                <a:cs typeface="Times New Roman" panose="02020603050405020304"/>
              </a:rPr>
              <a:t>-</a:t>
            </a:r>
            <a:r>
              <a:rPr sz="2000" b="1" spc="-20" dirty="0">
                <a:latin typeface="Times New Roman" panose="02020603050405020304"/>
                <a:cs typeface="Times New Roman" panose="02020603050405020304"/>
              </a:rPr>
              <a:t> </a:t>
            </a:r>
            <a:r>
              <a:rPr sz="2000" spc="5" dirty="0">
                <a:latin typeface="Cambria Math" panose="02040503050406030204"/>
                <a:cs typeface="Cambria Math" panose="02040503050406030204"/>
              </a:rPr>
              <a:t>𝐐</a:t>
            </a:r>
            <a:r>
              <a:rPr sz="2175" spc="7" baseline="-15000" dirty="0">
                <a:latin typeface="Cambria Math" panose="02040503050406030204"/>
                <a:cs typeface="Cambria Math" panose="02040503050406030204"/>
              </a:rPr>
              <a:t>𝟏</a:t>
            </a:r>
            <a:endParaRPr sz="2175" baseline="-15000">
              <a:latin typeface="Cambria Math" panose="02040503050406030204"/>
              <a:cs typeface="Cambria Math" panose="02040503050406030204"/>
            </a:endParaRPr>
          </a:p>
        </p:txBody>
      </p:sp>
      <p:sp>
        <p:nvSpPr>
          <p:cNvPr id="3" name="object 3"/>
          <p:cNvSpPr txBox="1">
            <a:spLocks noGrp="1"/>
          </p:cNvSpPr>
          <p:nvPr>
            <p:ph type="title"/>
          </p:nvPr>
        </p:nvSpPr>
        <p:spPr>
          <a:xfrm>
            <a:off x="392379" y="764793"/>
            <a:ext cx="3961129" cy="635000"/>
          </a:xfrm>
          <a:prstGeom prst="rect">
            <a:avLst/>
          </a:prstGeom>
        </p:spPr>
        <p:txBody>
          <a:bodyPr vert="horz" wrap="square" lIns="0" tIns="12065" rIns="0" bIns="0" rtlCol="0">
            <a:spAutoFit/>
          </a:bodyPr>
          <a:lstStyle/>
          <a:p>
            <a:pPr marL="12700">
              <a:lnSpc>
                <a:spcPct val="100000"/>
              </a:lnSpc>
              <a:spcBef>
                <a:spcPts val="95"/>
              </a:spcBef>
            </a:pPr>
            <a:r>
              <a:rPr dirty="0"/>
              <a:t>Interquartile</a:t>
            </a:r>
            <a:r>
              <a:rPr spc="-85" dirty="0"/>
              <a:t> </a:t>
            </a:r>
            <a:r>
              <a:rPr spc="-5" dirty="0"/>
              <a:t>Range</a:t>
            </a:r>
          </a:p>
        </p:txBody>
      </p:sp>
      <p:sp>
        <p:nvSpPr>
          <p:cNvPr id="4" name="Text Box 3"/>
          <p:cNvSpPr txBox="1"/>
          <p:nvPr/>
        </p:nvSpPr>
        <p:spPr>
          <a:xfrm>
            <a:off x="641350" y="3124200"/>
            <a:ext cx="7319645" cy="2067560"/>
          </a:xfrm>
          <a:prstGeom prst="rect">
            <a:avLst/>
          </a:prstGeom>
          <a:noFill/>
        </p:spPr>
        <p:txBody>
          <a:bodyPr wrap="square" rtlCol="0" anchor="t">
            <a:spAutoFit/>
          </a:bodyPr>
          <a:lstStyle/>
          <a:p>
            <a:pPr marL="25400" indent="0">
              <a:lnSpc>
                <a:spcPct val="100000"/>
              </a:lnSpc>
              <a:spcBef>
                <a:spcPts val="100"/>
              </a:spcBef>
              <a:buClr>
                <a:srgbClr val="0AD0D9"/>
              </a:buClr>
              <a:buSzPct val="94000"/>
              <a:buFont typeface="Arial" panose="020B0604020202020204" pitchFamily="34" charset="0"/>
              <a:buNone/>
              <a:tabLst>
                <a:tab pos="299720" algn="l"/>
              </a:tabLst>
            </a:pPr>
            <a:r>
              <a:rPr lang="en-US" sz="1800" b="1" dirty="0">
                <a:solidFill>
                  <a:schemeClr val="tx1"/>
                </a:solidFill>
                <a:latin typeface="Times New Roman" panose="02020603050405020304"/>
                <a:cs typeface="Times New Roman" panose="02020603050405020304"/>
                <a:sym typeface="+mn-ea"/>
              </a:rPr>
              <a:t>Application of IQR</a:t>
            </a:r>
            <a:endParaRPr sz="1800" b="1" dirty="0">
              <a:solidFill>
                <a:schemeClr val="tx1"/>
              </a:solidFill>
              <a:latin typeface="Times New Roman" panose="02020603050405020304"/>
              <a:cs typeface="Times New Roman" panose="02020603050405020304"/>
              <a:sym typeface="+mn-ea"/>
            </a:endParaRPr>
          </a:p>
          <a:p>
            <a:pPr marL="311150" indent="-285750">
              <a:lnSpc>
                <a:spcPct val="100000"/>
              </a:lnSpc>
              <a:spcBef>
                <a:spcPts val="100"/>
              </a:spcBef>
              <a:buClr>
                <a:srgbClr val="0AD0D9"/>
              </a:buClr>
              <a:buSzPct val="94000"/>
              <a:buFont typeface="Arial" panose="020B0604020202020204" pitchFamily="34" charset="0"/>
              <a:buChar char="•"/>
              <a:tabLst>
                <a:tab pos="299720" algn="l"/>
              </a:tabLst>
            </a:pPr>
            <a:endParaRPr sz="1800" b="1" dirty="0">
              <a:solidFill>
                <a:srgbClr val="0A5294"/>
              </a:solidFill>
              <a:latin typeface="Times New Roman" panose="02020603050405020304"/>
              <a:cs typeface="Times New Roman" panose="02020603050405020304"/>
              <a:sym typeface="+mn-ea"/>
            </a:endParaRPr>
          </a:p>
          <a:p>
            <a:pPr marL="311150" indent="-285750">
              <a:lnSpc>
                <a:spcPct val="100000"/>
              </a:lnSpc>
              <a:spcBef>
                <a:spcPts val="100"/>
              </a:spcBef>
              <a:buClr>
                <a:srgbClr val="0AD0D9"/>
              </a:buClr>
              <a:buSzPct val="94000"/>
              <a:buFont typeface="Arial" panose="020B0604020202020204" pitchFamily="34" charset="0"/>
              <a:buChar char="•"/>
              <a:tabLst>
                <a:tab pos="299720" algn="l"/>
              </a:tabLst>
            </a:pPr>
            <a:r>
              <a:rPr sz="1800" b="1" dirty="0">
                <a:solidFill>
                  <a:srgbClr val="0A5294"/>
                </a:solidFill>
                <a:latin typeface="Times New Roman" panose="02020603050405020304"/>
                <a:cs typeface="Times New Roman" panose="02020603050405020304"/>
                <a:sym typeface="+mn-ea"/>
              </a:rPr>
              <a:t>Outlier</a:t>
            </a:r>
            <a:r>
              <a:rPr sz="1800" b="1" spc="-90" dirty="0">
                <a:solidFill>
                  <a:srgbClr val="0A5294"/>
                </a:solidFill>
                <a:latin typeface="Times New Roman" panose="02020603050405020304"/>
                <a:cs typeface="Times New Roman" panose="02020603050405020304"/>
                <a:sym typeface="+mn-ea"/>
              </a:rPr>
              <a:t> </a:t>
            </a:r>
            <a:r>
              <a:rPr sz="1800" b="1" dirty="0">
                <a:solidFill>
                  <a:srgbClr val="0A5294"/>
                </a:solidFill>
                <a:latin typeface="Times New Roman" panose="02020603050405020304"/>
                <a:cs typeface="Times New Roman" panose="02020603050405020304"/>
                <a:sym typeface="+mn-ea"/>
              </a:rPr>
              <a:t>detection</a:t>
            </a:r>
            <a:r>
              <a:rPr sz="1800" b="1" spc="-35" dirty="0">
                <a:solidFill>
                  <a:srgbClr val="0A5294"/>
                </a:solidFill>
                <a:latin typeface="Times New Roman" panose="02020603050405020304"/>
                <a:cs typeface="Times New Roman" panose="02020603050405020304"/>
                <a:sym typeface="+mn-ea"/>
              </a:rPr>
              <a:t> </a:t>
            </a:r>
            <a:r>
              <a:rPr sz="1800" b="1" dirty="0">
                <a:solidFill>
                  <a:srgbClr val="0A5294"/>
                </a:solidFill>
                <a:latin typeface="Times New Roman" panose="02020603050405020304"/>
                <a:cs typeface="Times New Roman" panose="02020603050405020304"/>
                <a:sym typeface="+mn-ea"/>
              </a:rPr>
              <a:t>using</a:t>
            </a:r>
            <a:r>
              <a:rPr sz="1800" b="1" spc="-10" dirty="0">
                <a:solidFill>
                  <a:srgbClr val="0A5294"/>
                </a:solidFill>
                <a:latin typeface="Times New Roman" panose="02020603050405020304"/>
                <a:cs typeface="Times New Roman" panose="02020603050405020304"/>
                <a:sym typeface="+mn-ea"/>
              </a:rPr>
              <a:t> </a:t>
            </a:r>
            <a:r>
              <a:rPr sz="1800" b="1" dirty="0">
                <a:solidFill>
                  <a:srgbClr val="0A5294"/>
                </a:solidFill>
                <a:latin typeface="Times New Roman" panose="02020603050405020304"/>
                <a:cs typeface="Times New Roman" panose="02020603050405020304"/>
                <a:sym typeface="+mn-ea"/>
              </a:rPr>
              <a:t>five-number</a:t>
            </a:r>
            <a:r>
              <a:rPr sz="1800" b="1" spc="-80" dirty="0">
                <a:solidFill>
                  <a:srgbClr val="0A5294"/>
                </a:solidFill>
                <a:latin typeface="Times New Roman" panose="02020603050405020304"/>
                <a:cs typeface="Times New Roman" panose="02020603050405020304"/>
                <a:sym typeface="+mn-ea"/>
              </a:rPr>
              <a:t> </a:t>
            </a:r>
            <a:r>
              <a:rPr sz="1800" b="1" dirty="0">
                <a:solidFill>
                  <a:srgbClr val="0A5294"/>
                </a:solidFill>
                <a:latin typeface="Times New Roman" panose="02020603050405020304"/>
                <a:cs typeface="Times New Roman" panose="02020603050405020304"/>
                <a:sym typeface="+mn-ea"/>
              </a:rPr>
              <a:t>summary</a:t>
            </a:r>
            <a:endParaRPr sz="1800">
              <a:latin typeface="Times New Roman" panose="02020603050405020304"/>
              <a:cs typeface="Times New Roman" panose="02020603050405020304"/>
            </a:endParaRPr>
          </a:p>
          <a:p>
            <a:pPr marL="285750" indent="-285750">
              <a:lnSpc>
                <a:spcPct val="100000"/>
              </a:lnSpc>
              <a:spcBef>
                <a:spcPts val="45"/>
              </a:spcBef>
              <a:buClr>
                <a:srgbClr val="0AD0D9"/>
              </a:buClr>
              <a:buFont typeface="Arial" panose="020B0604020202020204" pitchFamily="34" charset="0"/>
              <a:buChar char="•"/>
            </a:pPr>
            <a:r>
              <a:rPr sz="1800" dirty="0">
                <a:latin typeface="Times New Roman" panose="02020603050405020304"/>
                <a:cs typeface="Times New Roman" panose="02020603050405020304"/>
                <a:sym typeface="+mn-ea"/>
              </a:rPr>
              <a:t>A</a:t>
            </a:r>
            <a:r>
              <a:rPr sz="1800" spc="-15" dirty="0">
                <a:latin typeface="Times New Roman" panose="02020603050405020304"/>
                <a:cs typeface="Times New Roman" panose="02020603050405020304"/>
                <a:sym typeface="+mn-ea"/>
              </a:rPr>
              <a:t> </a:t>
            </a:r>
            <a:r>
              <a:rPr sz="1800" spc="-10" dirty="0">
                <a:latin typeface="Times New Roman" panose="02020603050405020304"/>
                <a:cs typeface="Times New Roman" panose="02020603050405020304"/>
                <a:sym typeface="+mn-ea"/>
              </a:rPr>
              <a:t>common</a:t>
            </a:r>
            <a:r>
              <a:rPr sz="1800" spc="9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rule</a:t>
            </a:r>
            <a:r>
              <a:rPr sz="1800" spc="8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of</a:t>
            </a:r>
            <a:r>
              <a:rPr sz="1800" spc="8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the</a:t>
            </a:r>
            <a:r>
              <a:rPr sz="1800" spc="7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thumb</a:t>
            </a:r>
            <a:r>
              <a:rPr sz="1800" spc="9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for</a:t>
            </a:r>
            <a:r>
              <a:rPr sz="1800" spc="8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identifying</a:t>
            </a:r>
            <a:r>
              <a:rPr sz="1800" spc="8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suspected</a:t>
            </a:r>
            <a:r>
              <a:rPr sz="1800" spc="9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outliers</a:t>
            </a:r>
            <a:r>
              <a:rPr sz="1800" spc="80" dirty="0">
                <a:latin typeface="Times New Roman" panose="02020603050405020304"/>
                <a:cs typeface="Times New Roman" panose="02020603050405020304"/>
                <a:sym typeface="+mn-ea"/>
              </a:rPr>
              <a:t> </a:t>
            </a:r>
            <a:r>
              <a:rPr sz="1800" spc="-10" dirty="0">
                <a:latin typeface="Times New Roman" panose="02020603050405020304"/>
                <a:cs typeface="Times New Roman" panose="02020603050405020304"/>
                <a:sym typeface="+mn-ea"/>
              </a:rPr>
              <a:t>is</a:t>
            </a:r>
            <a:r>
              <a:rPr sz="1800" spc="90" dirty="0">
                <a:latin typeface="Times New Roman" panose="02020603050405020304"/>
                <a:cs typeface="Times New Roman" panose="02020603050405020304"/>
                <a:sym typeface="+mn-ea"/>
              </a:rPr>
              <a:t> </a:t>
            </a:r>
            <a:r>
              <a:rPr sz="1800" spc="-10" dirty="0">
                <a:latin typeface="Times New Roman" panose="02020603050405020304"/>
                <a:cs typeface="Times New Roman" panose="02020603050405020304"/>
                <a:sym typeface="+mn-ea"/>
              </a:rPr>
              <a:t>to</a:t>
            </a:r>
            <a:r>
              <a:rPr sz="1800" spc="8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single </a:t>
            </a:r>
            <a:r>
              <a:rPr sz="1800" spc="-484"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out</a:t>
            </a:r>
            <a:r>
              <a:rPr sz="1800" spc="-2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values</a:t>
            </a:r>
            <a:r>
              <a:rPr sz="1800" spc="-20"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falling</a:t>
            </a:r>
            <a:r>
              <a:rPr sz="1800" spc="-2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at</a:t>
            </a:r>
            <a:r>
              <a:rPr sz="1800" spc="-1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least</a:t>
            </a:r>
            <a:r>
              <a:rPr sz="1800" spc="-15" dirty="0">
                <a:latin typeface="Times New Roman" panose="02020603050405020304"/>
                <a:cs typeface="Times New Roman" panose="02020603050405020304"/>
                <a:sym typeface="+mn-ea"/>
              </a:rPr>
              <a:t> </a:t>
            </a:r>
            <a:r>
              <a:rPr sz="1800" b="1" dirty="0">
                <a:latin typeface="Times New Roman" panose="02020603050405020304"/>
                <a:cs typeface="Times New Roman" panose="02020603050405020304"/>
                <a:sym typeface="+mn-ea"/>
              </a:rPr>
              <a:t>1.5</a:t>
            </a:r>
            <a:r>
              <a:rPr sz="1800" b="1" spc="-15" dirty="0">
                <a:latin typeface="Times New Roman" panose="02020603050405020304"/>
                <a:cs typeface="Times New Roman" panose="02020603050405020304"/>
                <a:sym typeface="+mn-ea"/>
              </a:rPr>
              <a:t> </a:t>
            </a:r>
            <a:r>
              <a:rPr sz="1800" b="1" dirty="0">
                <a:latin typeface="Times New Roman" panose="02020603050405020304"/>
                <a:cs typeface="Times New Roman" panose="02020603050405020304"/>
                <a:sym typeface="+mn-ea"/>
              </a:rPr>
              <a:t>× IQR</a:t>
            </a:r>
            <a:r>
              <a:rPr sz="1800" b="1" spc="-1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above</a:t>
            </a:r>
            <a:r>
              <a:rPr sz="1800" spc="-35" dirty="0">
                <a:latin typeface="Times New Roman" panose="02020603050405020304"/>
                <a:cs typeface="Times New Roman" panose="02020603050405020304"/>
                <a:sym typeface="+mn-ea"/>
              </a:rPr>
              <a:t> </a:t>
            </a:r>
            <a:r>
              <a:rPr sz="1800" spc="5" dirty="0">
                <a:latin typeface="Cambria Math" panose="02040503050406030204"/>
                <a:cs typeface="Cambria Math" panose="02040503050406030204"/>
                <a:sym typeface="+mn-ea"/>
              </a:rPr>
              <a:t>𝐐</a:t>
            </a:r>
            <a:r>
              <a:rPr sz="1800" spc="7" baseline="-15000" dirty="0">
                <a:latin typeface="Cambria Math" panose="02040503050406030204"/>
                <a:cs typeface="Cambria Math" panose="02040503050406030204"/>
                <a:sym typeface="+mn-ea"/>
              </a:rPr>
              <a:t>𝟑</a:t>
            </a:r>
            <a:r>
              <a:rPr sz="1800" spc="397" baseline="-15000" dirty="0">
                <a:latin typeface="Cambria Math" panose="02040503050406030204"/>
                <a:cs typeface="Cambria Math" panose="02040503050406030204"/>
                <a:sym typeface="+mn-ea"/>
              </a:rPr>
              <a:t> </a:t>
            </a:r>
            <a:r>
              <a:rPr sz="1800" dirty="0">
                <a:latin typeface="Times New Roman" panose="02020603050405020304"/>
                <a:cs typeface="Times New Roman" panose="02020603050405020304"/>
                <a:sym typeface="+mn-ea"/>
              </a:rPr>
              <a:t>and</a:t>
            </a:r>
            <a:r>
              <a:rPr sz="1800" spc="-10"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below</a:t>
            </a:r>
            <a:r>
              <a:rPr sz="1800" spc="-10" dirty="0">
                <a:latin typeface="Times New Roman" panose="02020603050405020304"/>
                <a:cs typeface="Times New Roman" panose="02020603050405020304"/>
                <a:sym typeface="+mn-ea"/>
              </a:rPr>
              <a:t> </a:t>
            </a:r>
            <a:r>
              <a:rPr sz="1800" spc="30" dirty="0">
                <a:latin typeface="Cambria Math" panose="02040503050406030204"/>
                <a:cs typeface="Cambria Math" panose="02040503050406030204"/>
                <a:sym typeface="+mn-ea"/>
              </a:rPr>
              <a:t>𝐐</a:t>
            </a:r>
            <a:r>
              <a:rPr sz="1800" spc="44" baseline="-15000" dirty="0">
                <a:latin typeface="Cambria Math" panose="02040503050406030204"/>
                <a:cs typeface="Cambria Math" panose="02040503050406030204"/>
                <a:sym typeface="+mn-ea"/>
              </a:rPr>
              <a:t>𝟏</a:t>
            </a:r>
          </a:p>
          <a:p>
            <a:pPr marL="285750" indent="-285750">
              <a:lnSpc>
                <a:spcPct val="100000"/>
              </a:lnSpc>
              <a:spcBef>
                <a:spcPts val="45"/>
              </a:spcBef>
              <a:buClr>
                <a:srgbClr val="0AD0D9"/>
              </a:buClr>
              <a:buFont typeface="Arial" panose="020B0604020202020204" pitchFamily="34" charset="0"/>
              <a:buChar char="•"/>
            </a:pPr>
            <a:r>
              <a:rPr sz="1800" dirty="0">
                <a:latin typeface="Times New Roman" panose="02020603050405020304"/>
                <a:cs typeface="Times New Roman" panose="02020603050405020304"/>
                <a:sym typeface="+mn-ea"/>
              </a:rPr>
              <a:t>In</a:t>
            </a:r>
            <a:r>
              <a:rPr sz="1800" spc="22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other</a:t>
            </a:r>
            <a:r>
              <a:rPr sz="1800" spc="24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words,</a:t>
            </a:r>
            <a:r>
              <a:rPr sz="1800" spc="25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extreme</a:t>
            </a:r>
            <a:r>
              <a:rPr sz="1800" spc="24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observations</a:t>
            </a:r>
            <a:r>
              <a:rPr sz="1800" spc="235"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occurring</a:t>
            </a:r>
            <a:r>
              <a:rPr sz="1800" spc="25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within</a:t>
            </a:r>
            <a:r>
              <a:rPr sz="1800" spc="235" dirty="0">
                <a:latin typeface="Times New Roman" panose="02020603050405020304"/>
                <a:cs typeface="Times New Roman" panose="02020603050405020304"/>
                <a:sym typeface="+mn-ea"/>
              </a:rPr>
              <a:t> </a:t>
            </a:r>
            <a:r>
              <a:rPr sz="1800" b="1" spc="-5" dirty="0">
                <a:latin typeface="Times New Roman" panose="02020603050405020304"/>
                <a:cs typeface="Times New Roman" panose="02020603050405020304"/>
                <a:sym typeface="+mn-ea"/>
              </a:rPr>
              <a:t>1.5</a:t>
            </a:r>
            <a:r>
              <a:rPr sz="1800" b="1" spc="240" dirty="0">
                <a:latin typeface="Times New Roman" panose="02020603050405020304"/>
                <a:cs typeface="Times New Roman" panose="02020603050405020304"/>
                <a:sym typeface="+mn-ea"/>
              </a:rPr>
              <a:t> </a:t>
            </a:r>
            <a:r>
              <a:rPr sz="1800" b="1" dirty="0">
                <a:latin typeface="Times New Roman" panose="02020603050405020304"/>
                <a:cs typeface="Times New Roman" panose="02020603050405020304"/>
                <a:sym typeface="+mn-ea"/>
              </a:rPr>
              <a:t>×</a:t>
            </a:r>
            <a:r>
              <a:rPr sz="1800" b="1" spc="229" dirty="0">
                <a:latin typeface="Times New Roman" panose="02020603050405020304"/>
                <a:cs typeface="Times New Roman" panose="02020603050405020304"/>
                <a:sym typeface="+mn-ea"/>
              </a:rPr>
              <a:t> </a:t>
            </a:r>
            <a:r>
              <a:rPr sz="1800" b="1" dirty="0">
                <a:latin typeface="Times New Roman" panose="02020603050405020304"/>
                <a:cs typeface="Times New Roman" panose="02020603050405020304"/>
                <a:sym typeface="+mn-ea"/>
              </a:rPr>
              <a:t>IQR</a:t>
            </a:r>
            <a:r>
              <a:rPr sz="1800" b="1" spc="24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of</a:t>
            </a:r>
            <a:r>
              <a:rPr sz="1800" spc="240" dirty="0">
                <a:latin typeface="Times New Roman" panose="02020603050405020304"/>
                <a:cs typeface="Times New Roman" panose="02020603050405020304"/>
                <a:sym typeface="+mn-ea"/>
              </a:rPr>
              <a:t> </a:t>
            </a:r>
            <a:r>
              <a:rPr sz="1800" spc="-5" dirty="0">
                <a:latin typeface="Times New Roman" panose="02020603050405020304"/>
                <a:cs typeface="Times New Roman" panose="02020603050405020304"/>
                <a:sym typeface="+mn-ea"/>
              </a:rPr>
              <a:t>the</a:t>
            </a:r>
            <a:r>
              <a:rPr lang="en-US" sz="1800" spc="-5" dirty="0">
                <a:latin typeface="Times New Roman" panose="02020603050405020304"/>
                <a:cs typeface="Times New Roman" panose="02020603050405020304"/>
                <a:sym typeface="+mn-ea"/>
              </a:rPr>
              <a:t> </a:t>
            </a:r>
            <a:r>
              <a:rPr sz="1800" dirty="0">
                <a:latin typeface="Times New Roman" panose="02020603050405020304"/>
                <a:cs typeface="Times New Roman" panose="02020603050405020304"/>
                <a:sym typeface="+mn-ea"/>
              </a:rPr>
              <a:t>quartiles</a:t>
            </a: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5" y="0"/>
            <a:ext cx="9363710" cy="6858000"/>
            <a:chOff x="-1025" y="0"/>
            <a:chExt cx="9363710" cy="6858000"/>
          </a:xfrm>
        </p:grpSpPr>
        <p:pic>
          <p:nvPicPr>
            <p:cNvPr id="3" name="object 3"/>
            <p:cNvPicPr/>
            <p:nvPr/>
          </p:nvPicPr>
          <p:blipFill>
            <a:blip r:embed="rId2" cstate="print"/>
            <a:stretch>
              <a:fillRect/>
            </a:stretch>
          </p:blipFill>
          <p:spPr>
            <a:xfrm>
              <a:off x="0" y="0"/>
              <a:ext cx="9361932" cy="6858000"/>
            </a:xfrm>
            <a:prstGeom prst="rect">
              <a:avLst/>
            </a:prstGeom>
          </p:spPr>
        </p:pic>
        <p:pic>
          <p:nvPicPr>
            <p:cNvPr id="4" name="object 4"/>
            <p:cNvPicPr/>
            <p:nvPr/>
          </p:nvPicPr>
          <p:blipFill>
            <a:blip r:embed="rId3" cstate="print"/>
            <a:stretch>
              <a:fillRect/>
            </a:stretch>
          </p:blipFill>
          <p:spPr>
            <a:xfrm>
              <a:off x="0" y="359"/>
              <a:ext cx="9361931" cy="1028700"/>
            </a:xfrm>
            <a:prstGeom prst="rect">
              <a:avLst/>
            </a:prstGeom>
          </p:spPr>
        </p:pic>
        <p:pic>
          <p:nvPicPr>
            <p:cNvPr id="5" name="object 5"/>
            <p:cNvPicPr/>
            <p:nvPr/>
          </p:nvPicPr>
          <p:blipFill>
            <a:blip r:embed="rId4" cstate="print"/>
            <a:stretch>
              <a:fillRect/>
            </a:stretch>
          </p:blipFill>
          <p:spPr>
            <a:xfrm>
              <a:off x="4505467" y="0"/>
              <a:ext cx="4856463" cy="599948"/>
            </a:xfrm>
            <a:prstGeom prst="rect">
              <a:avLst/>
            </a:prstGeom>
          </p:spPr>
        </p:pic>
        <p:pic>
          <p:nvPicPr>
            <p:cNvPr id="6" name="object 6"/>
            <p:cNvPicPr/>
            <p:nvPr/>
          </p:nvPicPr>
          <p:blipFill>
            <a:blip r:embed="rId5" cstate="print"/>
            <a:stretch>
              <a:fillRect/>
            </a:stretch>
          </p:blipFill>
          <p:spPr>
            <a:xfrm>
              <a:off x="0" y="0"/>
              <a:ext cx="9287417" cy="1025778"/>
            </a:xfrm>
            <a:prstGeom prst="rect">
              <a:avLst/>
            </a:prstGeom>
          </p:spPr>
        </p:pic>
        <p:pic>
          <p:nvPicPr>
            <p:cNvPr id="7" name="object 7"/>
            <p:cNvPicPr/>
            <p:nvPr/>
          </p:nvPicPr>
          <p:blipFill>
            <a:blip r:embed="rId6" cstate="print"/>
            <a:stretch>
              <a:fillRect/>
            </a:stretch>
          </p:blipFill>
          <p:spPr>
            <a:xfrm>
              <a:off x="-1025" y="47117"/>
              <a:ext cx="9363592" cy="912240"/>
            </a:xfrm>
            <a:prstGeom prst="rect">
              <a:avLst/>
            </a:prstGeom>
          </p:spPr>
        </p:pic>
      </p:grpSp>
      <p:sp>
        <p:nvSpPr>
          <p:cNvPr id="8" name="object 8"/>
          <p:cNvSpPr txBox="1"/>
          <p:nvPr/>
        </p:nvSpPr>
        <p:spPr>
          <a:xfrm>
            <a:off x="1019759" y="1669795"/>
            <a:ext cx="7747634" cy="3780790"/>
          </a:xfrm>
          <a:prstGeom prst="rect">
            <a:avLst/>
          </a:prstGeom>
        </p:spPr>
        <p:txBody>
          <a:bodyPr vert="horz" wrap="square" lIns="0" tIns="12065" rIns="0" bIns="0" rtlCol="0">
            <a:spAutoFit/>
          </a:bodyPr>
          <a:lstStyle/>
          <a:p>
            <a:pPr marL="368300" marR="17780" indent="-343535" algn="just">
              <a:lnSpc>
                <a:spcPct val="100000"/>
              </a:lnSpc>
              <a:spcBef>
                <a:spcPts val="95"/>
              </a:spcBef>
              <a:buClr>
                <a:srgbClr val="0AD0D9"/>
              </a:buClr>
              <a:buSzPct val="95000"/>
              <a:buFont typeface="Segoe UI Symbol" panose="020B0502040204020203"/>
              <a:buChar char="⚫"/>
              <a:tabLst>
                <a:tab pos="368935" algn="l"/>
              </a:tabLst>
            </a:pPr>
            <a:r>
              <a:rPr sz="1900" spc="-5" dirty="0">
                <a:latin typeface="Times New Roman" panose="02020603050405020304"/>
                <a:cs typeface="Times New Roman" panose="02020603050405020304"/>
              </a:rPr>
              <a:t>Since,</a:t>
            </a:r>
            <a:r>
              <a:rPr sz="1900" spc="135" dirty="0">
                <a:latin typeface="Times New Roman" panose="02020603050405020304"/>
                <a:cs typeface="Times New Roman" panose="02020603050405020304"/>
              </a:rPr>
              <a:t> </a:t>
            </a:r>
            <a:r>
              <a:rPr sz="1900" spc="30" dirty="0">
                <a:latin typeface="Cambria Math" panose="02040503050406030204"/>
                <a:cs typeface="Cambria Math" panose="02040503050406030204"/>
              </a:rPr>
              <a:t>𝐐</a:t>
            </a:r>
            <a:r>
              <a:rPr sz="2025" spc="44" baseline="-16000" dirty="0">
                <a:latin typeface="Cambria Math" panose="02040503050406030204"/>
                <a:cs typeface="Cambria Math" panose="02040503050406030204"/>
              </a:rPr>
              <a:t>𝟏</a:t>
            </a:r>
            <a:r>
              <a:rPr sz="1900" b="1" spc="30" dirty="0">
                <a:latin typeface="Times New Roman" panose="02020603050405020304"/>
                <a:cs typeface="Times New Roman" panose="02020603050405020304"/>
              </a:rPr>
              <a:t>,</a:t>
            </a:r>
            <a:r>
              <a:rPr sz="1900" b="1" spc="135" dirty="0">
                <a:latin typeface="Times New Roman" panose="02020603050405020304"/>
                <a:cs typeface="Times New Roman" panose="02020603050405020304"/>
              </a:rPr>
              <a:t> </a:t>
            </a:r>
            <a:r>
              <a:rPr sz="1900" spc="5" dirty="0">
                <a:latin typeface="Cambria Math" panose="02040503050406030204"/>
                <a:cs typeface="Cambria Math" panose="02040503050406030204"/>
              </a:rPr>
              <a:t>𝐐</a:t>
            </a:r>
            <a:r>
              <a:rPr sz="2025" spc="7" baseline="-16000" dirty="0">
                <a:latin typeface="Cambria Math" panose="02040503050406030204"/>
                <a:cs typeface="Cambria Math" panose="02040503050406030204"/>
              </a:rPr>
              <a:t>𝟐</a:t>
            </a:r>
            <a:r>
              <a:rPr sz="2025" spc="165" baseline="-16000" dirty="0">
                <a:latin typeface="Cambria Math" panose="02040503050406030204"/>
                <a:cs typeface="Cambria Math" panose="02040503050406030204"/>
              </a:rPr>
              <a:t> </a:t>
            </a:r>
            <a:r>
              <a:rPr sz="1900" spc="-5" dirty="0">
                <a:latin typeface="Times New Roman" panose="02020603050405020304"/>
                <a:cs typeface="Times New Roman" panose="02020603050405020304"/>
              </a:rPr>
              <a:t>and</a:t>
            </a:r>
            <a:r>
              <a:rPr sz="1900" spc="125" dirty="0">
                <a:latin typeface="Times New Roman" panose="02020603050405020304"/>
                <a:cs typeface="Times New Roman" panose="02020603050405020304"/>
              </a:rPr>
              <a:t> </a:t>
            </a:r>
            <a:r>
              <a:rPr sz="1900" spc="5" dirty="0">
                <a:latin typeface="Cambria Math" panose="02040503050406030204"/>
                <a:cs typeface="Cambria Math" panose="02040503050406030204"/>
              </a:rPr>
              <a:t>𝐐</a:t>
            </a:r>
            <a:r>
              <a:rPr sz="2025" spc="7" baseline="-16000" dirty="0">
                <a:latin typeface="Cambria Math" panose="02040503050406030204"/>
                <a:cs typeface="Cambria Math" panose="02040503050406030204"/>
              </a:rPr>
              <a:t>𝟑</a:t>
            </a:r>
            <a:r>
              <a:rPr sz="2025" spc="157" baseline="-16000" dirty="0">
                <a:latin typeface="Cambria Math" panose="02040503050406030204"/>
                <a:cs typeface="Cambria Math" panose="02040503050406030204"/>
              </a:rPr>
              <a:t> </a:t>
            </a:r>
            <a:r>
              <a:rPr sz="1900" spc="-5" dirty="0">
                <a:latin typeface="Times New Roman" panose="02020603050405020304"/>
                <a:cs typeface="Times New Roman" panose="02020603050405020304"/>
              </a:rPr>
              <a:t>together</a:t>
            </a:r>
            <a:r>
              <a:rPr sz="1900" spc="14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contain</a:t>
            </a:r>
            <a:r>
              <a:rPr sz="1900" spc="13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no</a:t>
            </a:r>
            <a:r>
              <a:rPr sz="1900" spc="14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information</a:t>
            </a:r>
            <a:r>
              <a:rPr sz="1900" spc="14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about</a:t>
            </a:r>
            <a:r>
              <a:rPr sz="1900" spc="14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spc="12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endpoints </a:t>
            </a:r>
            <a:r>
              <a:rPr sz="1900" spc="-46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 data, a </a:t>
            </a:r>
            <a:r>
              <a:rPr sz="1900" spc="-5" dirty="0">
                <a:solidFill>
                  <a:srgbClr val="FF0000"/>
                </a:solidFill>
                <a:latin typeface="Times New Roman" panose="02020603050405020304"/>
                <a:cs typeface="Times New Roman" panose="02020603050405020304"/>
              </a:rPr>
              <a:t>complete</a:t>
            </a:r>
            <a:r>
              <a:rPr sz="1900" dirty="0">
                <a:solidFill>
                  <a:srgbClr val="FF0000"/>
                </a:solidFill>
                <a:latin typeface="Times New Roman" panose="02020603050405020304"/>
                <a:cs typeface="Times New Roman" panose="02020603050405020304"/>
              </a:rPr>
              <a:t> </a:t>
            </a:r>
            <a:r>
              <a:rPr sz="1900" spc="-10" dirty="0">
                <a:latin typeface="Times New Roman" panose="02020603050405020304"/>
                <a:cs typeface="Times New Roman" panose="02020603050405020304"/>
              </a:rPr>
              <a:t>summary</a:t>
            </a:r>
            <a:r>
              <a:rPr sz="1900" spc="-5" dirty="0">
                <a:latin typeface="Times New Roman" panose="02020603050405020304"/>
                <a:cs typeface="Times New Roman" panose="02020603050405020304"/>
              </a:rPr>
              <a:t> of</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 shape</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 a distribution</a:t>
            </a:r>
            <a:r>
              <a:rPr sz="1900"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can</a:t>
            </a:r>
            <a:r>
              <a:rPr sz="1900" spc="-5" dirty="0">
                <a:latin typeface="Times New Roman" panose="02020603050405020304"/>
                <a:cs typeface="Times New Roman" panose="02020603050405020304"/>
              </a:rPr>
              <a:t> be </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obtained </a:t>
            </a:r>
            <a:r>
              <a:rPr sz="1900" spc="-10" dirty="0">
                <a:latin typeface="Times New Roman" panose="02020603050405020304"/>
                <a:cs typeface="Times New Roman" panose="02020603050405020304"/>
              </a:rPr>
              <a:t>by </a:t>
            </a:r>
            <a:r>
              <a:rPr sz="1900" spc="-5" dirty="0">
                <a:latin typeface="Times New Roman" panose="02020603050405020304"/>
                <a:cs typeface="Times New Roman" panose="02020603050405020304"/>
              </a:rPr>
              <a:t>providing the </a:t>
            </a:r>
            <a:r>
              <a:rPr sz="1900" spc="-10" dirty="0">
                <a:latin typeface="Times New Roman" panose="02020603050405020304"/>
                <a:cs typeface="Times New Roman" panose="02020603050405020304"/>
              </a:rPr>
              <a:t>lowest </a:t>
            </a:r>
            <a:r>
              <a:rPr sz="1900" spc="-5" dirty="0">
                <a:latin typeface="Times New Roman" panose="02020603050405020304"/>
                <a:cs typeface="Times New Roman" panose="02020603050405020304"/>
              </a:rPr>
              <a:t>and highest data value </a:t>
            </a:r>
            <a:r>
              <a:rPr sz="1900" spc="-10" dirty="0">
                <a:latin typeface="Times New Roman" panose="02020603050405020304"/>
                <a:cs typeface="Times New Roman" panose="02020603050405020304"/>
              </a:rPr>
              <a:t>as </a:t>
            </a:r>
            <a:r>
              <a:rPr sz="1900" spc="-5" dirty="0">
                <a:latin typeface="Times New Roman" panose="02020603050405020304"/>
                <a:cs typeface="Times New Roman" panose="02020603050405020304"/>
              </a:rPr>
              <a:t>well. This is </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known</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as the</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five-number</a:t>
            </a:r>
            <a:r>
              <a:rPr sz="1900" spc="30"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summary</a:t>
            </a:r>
            <a:endParaRPr sz="1900">
              <a:latin typeface="Times New Roman" panose="02020603050405020304"/>
              <a:cs typeface="Times New Roman" panose="02020603050405020304"/>
            </a:endParaRPr>
          </a:p>
          <a:p>
            <a:pPr marL="368300" indent="-343535" algn="just">
              <a:lnSpc>
                <a:spcPct val="100000"/>
              </a:lnSpc>
              <a:spcBef>
                <a:spcPts val="455"/>
              </a:spcBef>
              <a:buClr>
                <a:srgbClr val="0AD0D9"/>
              </a:buClr>
              <a:buSzPct val="95000"/>
              <a:buFont typeface="Segoe UI Symbol" panose="020B0502040204020203"/>
              <a:buChar char="⚫"/>
              <a:tabLst>
                <a:tab pos="368935" algn="l"/>
              </a:tabLst>
            </a:pPr>
            <a:r>
              <a:rPr sz="1900" spc="-5" dirty="0">
                <a:latin typeface="Times New Roman" panose="02020603050405020304"/>
                <a:cs typeface="Times New Roman" panose="02020603050405020304"/>
              </a:rPr>
              <a:t>The five-number</a:t>
            </a:r>
            <a:r>
              <a:rPr sz="1900" spc="35"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summary</a:t>
            </a:r>
            <a:r>
              <a:rPr sz="1900" spc="6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distribution</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consists</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of</a:t>
            </a:r>
            <a:r>
              <a:rPr sz="1900" spc="1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t>
            </a:r>
            <a:endParaRPr sz="1900">
              <a:latin typeface="Times New Roman" panose="02020603050405020304"/>
              <a:cs typeface="Times New Roman" panose="02020603050405020304"/>
            </a:endParaRPr>
          </a:p>
          <a:p>
            <a:pPr marL="916940" lvl="1" indent="-343535">
              <a:lnSpc>
                <a:spcPct val="100000"/>
              </a:lnSpc>
              <a:spcBef>
                <a:spcPts val="420"/>
              </a:spcBef>
              <a:buClr>
                <a:srgbClr val="7BC961"/>
              </a:buClr>
              <a:buSzPct val="94000"/>
              <a:buFont typeface="Segoe UI Symbol" panose="020B0502040204020203"/>
              <a:buChar char="⚫"/>
              <a:tabLst>
                <a:tab pos="916940" algn="l"/>
                <a:tab pos="917575" algn="l"/>
              </a:tabLst>
            </a:pPr>
            <a:r>
              <a:rPr sz="1700" dirty="0">
                <a:latin typeface="Times New Roman" panose="02020603050405020304"/>
                <a:cs typeface="Times New Roman" panose="02020603050405020304"/>
              </a:rPr>
              <a:t>The</a:t>
            </a:r>
            <a:r>
              <a:rPr sz="1700" spc="-45" dirty="0">
                <a:latin typeface="Times New Roman" panose="02020603050405020304"/>
                <a:cs typeface="Times New Roman" panose="02020603050405020304"/>
              </a:rPr>
              <a:t> </a:t>
            </a:r>
            <a:r>
              <a:rPr sz="1700" dirty="0">
                <a:latin typeface="Times New Roman" panose="02020603050405020304"/>
                <a:cs typeface="Times New Roman" panose="02020603050405020304"/>
              </a:rPr>
              <a:t>Median</a:t>
            </a:r>
            <a:r>
              <a:rPr sz="1700" spc="-35" dirty="0">
                <a:latin typeface="Times New Roman" panose="02020603050405020304"/>
                <a:cs typeface="Times New Roman" panose="02020603050405020304"/>
              </a:rPr>
              <a:t> </a:t>
            </a:r>
            <a:r>
              <a:rPr sz="1600" spc="-5" dirty="0">
                <a:latin typeface="Cambria Math" panose="02040503050406030204"/>
                <a:cs typeface="Cambria Math" panose="02040503050406030204"/>
              </a:rPr>
              <a:t>𝐐</a:t>
            </a:r>
            <a:r>
              <a:rPr sz="1725" spc="-7" baseline="-14000" dirty="0">
                <a:latin typeface="Cambria Math" panose="02040503050406030204"/>
                <a:cs typeface="Cambria Math" panose="02040503050406030204"/>
              </a:rPr>
              <a:t>𝟐</a:t>
            </a:r>
            <a:endParaRPr sz="1725" baseline="-14000">
              <a:latin typeface="Cambria Math" panose="02040503050406030204"/>
              <a:cs typeface="Cambria Math" panose="02040503050406030204"/>
            </a:endParaRPr>
          </a:p>
          <a:p>
            <a:pPr marL="916940" lvl="1" indent="-343535">
              <a:lnSpc>
                <a:spcPct val="100000"/>
              </a:lnSpc>
              <a:spcBef>
                <a:spcPts val="405"/>
              </a:spcBef>
              <a:buClr>
                <a:srgbClr val="7BC961"/>
              </a:buClr>
              <a:buSzPct val="94000"/>
              <a:buFont typeface="Segoe UI Symbol" panose="020B0502040204020203"/>
              <a:buChar char="⚫"/>
              <a:tabLst>
                <a:tab pos="916940" algn="l"/>
                <a:tab pos="917575" algn="l"/>
              </a:tabLst>
            </a:pPr>
            <a:r>
              <a:rPr sz="1700" dirty="0">
                <a:latin typeface="Times New Roman" panose="02020603050405020304"/>
                <a:cs typeface="Times New Roman" panose="02020603050405020304"/>
              </a:rPr>
              <a:t>The</a:t>
            </a:r>
            <a:r>
              <a:rPr sz="1700" spc="-3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first</a:t>
            </a:r>
            <a:r>
              <a:rPr sz="170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quartile</a:t>
            </a:r>
            <a:r>
              <a:rPr sz="1700" spc="-15" dirty="0">
                <a:latin typeface="Times New Roman" panose="02020603050405020304"/>
                <a:cs typeface="Times New Roman" panose="02020603050405020304"/>
              </a:rPr>
              <a:t> </a:t>
            </a:r>
            <a:r>
              <a:rPr sz="1600" spc="-5" dirty="0">
                <a:latin typeface="Cambria Math" panose="02040503050406030204"/>
                <a:cs typeface="Cambria Math" panose="02040503050406030204"/>
              </a:rPr>
              <a:t>𝐐</a:t>
            </a:r>
            <a:r>
              <a:rPr sz="1725" spc="-7" baseline="-14000" dirty="0">
                <a:latin typeface="Cambria Math" panose="02040503050406030204"/>
                <a:cs typeface="Cambria Math" panose="02040503050406030204"/>
              </a:rPr>
              <a:t>𝟏</a:t>
            </a:r>
            <a:endParaRPr sz="1725" baseline="-14000">
              <a:latin typeface="Cambria Math" panose="02040503050406030204"/>
              <a:cs typeface="Cambria Math" panose="02040503050406030204"/>
            </a:endParaRPr>
          </a:p>
          <a:p>
            <a:pPr marL="916940" lvl="1" indent="-343535">
              <a:lnSpc>
                <a:spcPct val="100000"/>
              </a:lnSpc>
              <a:spcBef>
                <a:spcPts val="410"/>
              </a:spcBef>
              <a:buClr>
                <a:srgbClr val="7BC961"/>
              </a:buClr>
              <a:buSzPct val="94000"/>
              <a:buFont typeface="Segoe UI Symbol" panose="020B0502040204020203"/>
              <a:buChar char="⚫"/>
              <a:tabLst>
                <a:tab pos="916940" algn="l"/>
                <a:tab pos="917575" algn="l"/>
              </a:tabLst>
            </a:pPr>
            <a:r>
              <a:rPr sz="1700" dirty="0">
                <a:latin typeface="Times New Roman" panose="02020603050405020304"/>
                <a:cs typeface="Times New Roman" panose="02020603050405020304"/>
              </a:rPr>
              <a:t>The</a:t>
            </a:r>
            <a:r>
              <a:rPr sz="1700" spc="-2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third</a:t>
            </a:r>
            <a:r>
              <a:rPr sz="1700" spc="-1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quartile </a:t>
            </a:r>
            <a:r>
              <a:rPr sz="1600" spc="-5" dirty="0">
                <a:latin typeface="Cambria Math" panose="02040503050406030204"/>
                <a:cs typeface="Cambria Math" panose="02040503050406030204"/>
              </a:rPr>
              <a:t>𝐐</a:t>
            </a:r>
            <a:r>
              <a:rPr sz="1725" spc="-7" baseline="-14000" dirty="0">
                <a:latin typeface="Cambria Math" panose="02040503050406030204"/>
                <a:cs typeface="Cambria Math" panose="02040503050406030204"/>
              </a:rPr>
              <a:t>𝟑</a:t>
            </a:r>
            <a:endParaRPr sz="1725" baseline="-14000">
              <a:latin typeface="Cambria Math" panose="02040503050406030204"/>
              <a:cs typeface="Cambria Math" panose="02040503050406030204"/>
            </a:endParaRPr>
          </a:p>
          <a:p>
            <a:pPr marL="916940" lvl="1" indent="-343535">
              <a:lnSpc>
                <a:spcPct val="100000"/>
              </a:lnSpc>
              <a:spcBef>
                <a:spcPts val="405"/>
              </a:spcBef>
              <a:buClr>
                <a:srgbClr val="7BC961"/>
              </a:buClr>
              <a:buSzPct val="94000"/>
              <a:buFont typeface="Segoe UI Symbol" panose="020B0502040204020203"/>
              <a:buChar char="⚫"/>
              <a:tabLst>
                <a:tab pos="916940" algn="l"/>
                <a:tab pos="917575" algn="l"/>
              </a:tabLst>
            </a:pPr>
            <a:r>
              <a:rPr sz="1700" dirty="0">
                <a:latin typeface="Times New Roman" panose="02020603050405020304"/>
                <a:cs typeface="Times New Roman" panose="02020603050405020304"/>
              </a:rPr>
              <a:t>The</a:t>
            </a:r>
            <a:r>
              <a:rPr sz="1700" spc="-2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smallest</a:t>
            </a:r>
            <a:r>
              <a:rPr sz="1700" spc="5"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observation</a:t>
            </a:r>
            <a:endParaRPr sz="1700">
              <a:latin typeface="Times New Roman" panose="02020603050405020304"/>
              <a:cs typeface="Times New Roman" panose="02020603050405020304"/>
            </a:endParaRPr>
          </a:p>
          <a:p>
            <a:pPr marL="916940" lvl="1" indent="-343535">
              <a:lnSpc>
                <a:spcPct val="100000"/>
              </a:lnSpc>
              <a:spcBef>
                <a:spcPts val="415"/>
              </a:spcBef>
              <a:buClr>
                <a:srgbClr val="7BC961"/>
              </a:buClr>
              <a:buSzPct val="94000"/>
              <a:buFont typeface="Segoe UI Symbol" panose="020B0502040204020203"/>
              <a:buChar char="⚫"/>
              <a:tabLst>
                <a:tab pos="916940" algn="l"/>
                <a:tab pos="917575" algn="l"/>
              </a:tabLst>
            </a:pPr>
            <a:r>
              <a:rPr sz="1700" dirty="0">
                <a:latin typeface="Times New Roman" panose="02020603050405020304"/>
                <a:cs typeface="Times New Roman" panose="02020603050405020304"/>
              </a:rPr>
              <a:t>The</a:t>
            </a:r>
            <a:r>
              <a:rPr sz="1700" spc="-3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largest</a:t>
            </a:r>
            <a:r>
              <a:rPr sz="1700" spc="-20" dirty="0">
                <a:latin typeface="Times New Roman" panose="02020603050405020304"/>
                <a:cs typeface="Times New Roman" panose="02020603050405020304"/>
              </a:rPr>
              <a:t> </a:t>
            </a:r>
            <a:r>
              <a:rPr sz="1700" spc="-5" dirty="0">
                <a:latin typeface="Times New Roman" panose="02020603050405020304"/>
                <a:cs typeface="Times New Roman" panose="02020603050405020304"/>
              </a:rPr>
              <a:t>observation</a:t>
            </a:r>
            <a:endParaRPr sz="1700">
              <a:latin typeface="Times New Roman" panose="02020603050405020304"/>
              <a:cs typeface="Times New Roman" panose="02020603050405020304"/>
            </a:endParaRPr>
          </a:p>
          <a:p>
            <a:pPr marL="1764030" marR="1223645" indent="-1739265">
              <a:lnSpc>
                <a:spcPts val="2740"/>
              </a:lnSpc>
              <a:spcBef>
                <a:spcPts val="80"/>
              </a:spcBef>
            </a:pPr>
            <a:r>
              <a:rPr sz="1900" spc="-5" dirty="0">
                <a:latin typeface="Times New Roman" panose="02020603050405020304"/>
                <a:cs typeface="Times New Roman" panose="02020603050405020304"/>
              </a:rPr>
              <a:t>These</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are,</a:t>
            </a:r>
            <a:r>
              <a:rPr sz="1900" spc="10"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when</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written</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in</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order</a:t>
            </a:r>
            <a:r>
              <a:rPr sz="1900" spc="1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gives</a:t>
            </a:r>
            <a:r>
              <a:rPr sz="1900" spc="5"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the</a:t>
            </a:r>
            <a:r>
              <a:rPr sz="1900" dirty="0">
                <a:latin typeface="Times New Roman" panose="02020603050405020304"/>
                <a:cs typeface="Times New Roman" panose="02020603050405020304"/>
              </a:rPr>
              <a:t> </a:t>
            </a:r>
            <a:r>
              <a:rPr sz="1900" b="1" spc="-5" dirty="0">
                <a:solidFill>
                  <a:srgbClr val="A40020"/>
                </a:solidFill>
                <a:latin typeface="Times New Roman" panose="02020603050405020304"/>
                <a:cs typeface="Times New Roman" panose="02020603050405020304"/>
              </a:rPr>
              <a:t>five-number</a:t>
            </a:r>
            <a:r>
              <a:rPr sz="1900" b="1" spc="-10" dirty="0">
                <a:solidFill>
                  <a:srgbClr val="A40020"/>
                </a:solidFill>
                <a:latin typeface="Times New Roman" panose="02020603050405020304"/>
                <a:cs typeface="Times New Roman" panose="02020603050405020304"/>
              </a:rPr>
              <a:t> </a:t>
            </a:r>
            <a:r>
              <a:rPr sz="1900" b="1" spc="-5" dirty="0">
                <a:solidFill>
                  <a:srgbClr val="A40020"/>
                </a:solidFill>
                <a:latin typeface="Times New Roman" panose="02020603050405020304"/>
                <a:cs typeface="Times New Roman" panose="02020603050405020304"/>
              </a:rPr>
              <a:t>summary</a:t>
            </a:r>
            <a:r>
              <a:rPr sz="1900" spc="-5" dirty="0">
                <a:latin typeface="Times New Roman" panose="02020603050405020304"/>
                <a:cs typeface="Times New Roman" panose="02020603050405020304"/>
              </a:rPr>
              <a:t>: </a:t>
            </a:r>
            <a:r>
              <a:rPr sz="1900" spc="-459"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Minimum,</a:t>
            </a:r>
            <a:r>
              <a:rPr sz="1900" spc="40" dirty="0">
                <a:latin typeface="Times New Roman" panose="02020603050405020304"/>
                <a:cs typeface="Times New Roman" panose="02020603050405020304"/>
              </a:rPr>
              <a:t> </a:t>
            </a:r>
            <a:r>
              <a:rPr sz="1800" spc="25" dirty="0">
                <a:latin typeface="Cambria Math" panose="02040503050406030204"/>
                <a:cs typeface="Cambria Math" panose="02040503050406030204"/>
              </a:rPr>
              <a:t>𝐐</a:t>
            </a:r>
            <a:r>
              <a:rPr sz="1950" spc="37" baseline="-15000" dirty="0">
                <a:latin typeface="Cambria Math" panose="02040503050406030204"/>
                <a:cs typeface="Cambria Math" panose="02040503050406030204"/>
              </a:rPr>
              <a:t>𝟏</a:t>
            </a:r>
            <a:r>
              <a:rPr sz="1900" spc="25" dirty="0">
                <a:latin typeface="Times New Roman" panose="02020603050405020304"/>
                <a:cs typeface="Times New Roman" panose="02020603050405020304"/>
              </a:rPr>
              <a:t>,</a:t>
            </a:r>
            <a:r>
              <a:rPr sz="1900" dirty="0">
                <a:latin typeface="Times New Roman" panose="02020603050405020304"/>
                <a:cs typeface="Times New Roman" panose="02020603050405020304"/>
              </a:rPr>
              <a:t> </a:t>
            </a:r>
            <a:r>
              <a:rPr sz="1900" spc="-5" dirty="0">
                <a:latin typeface="Times New Roman" panose="02020603050405020304"/>
                <a:cs typeface="Times New Roman" panose="02020603050405020304"/>
              </a:rPr>
              <a:t>Median</a:t>
            </a:r>
            <a:r>
              <a:rPr sz="1900" spc="-10" dirty="0">
                <a:latin typeface="Times New Roman" panose="02020603050405020304"/>
                <a:cs typeface="Times New Roman" panose="02020603050405020304"/>
              </a:rPr>
              <a:t> </a:t>
            </a:r>
            <a:r>
              <a:rPr sz="1900" spc="15" dirty="0">
                <a:latin typeface="Times New Roman" panose="02020603050405020304"/>
                <a:cs typeface="Times New Roman" panose="02020603050405020304"/>
              </a:rPr>
              <a:t>(</a:t>
            </a:r>
            <a:r>
              <a:rPr sz="1800" spc="15" dirty="0">
                <a:latin typeface="Cambria Math" panose="02040503050406030204"/>
                <a:cs typeface="Cambria Math" panose="02040503050406030204"/>
              </a:rPr>
              <a:t>𝐐</a:t>
            </a:r>
            <a:r>
              <a:rPr sz="1950" spc="22" baseline="-15000" dirty="0">
                <a:latin typeface="Cambria Math" panose="02040503050406030204"/>
                <a:cs typeface="Cambria Math" panose="02040503050406030204"/>
              </a:rPr>
              <a:t>𝟐</a:t>
            </a:r>
            <a:r>
              <a:rPr sz="1900" spc="15" dirty="0">
                <a:latin typeface="Times New Roman" panose="02020603050405020304"/>
                <a:cs typeface="Times New Roman" panose="02020603050405020304"/>
              </a:rPr>
              <a:t>),</a:t>
            </a:r>
            <a:r>
              <a:rPr sz="1900" spc="-5" dirty="0">
                <a:latin typeface="Times New Roman" panose="02020603050405020304"/>
                <a:cs typeface="Times New Roman" panose="02020603050405020304"/>
              </a:rPr>
              <a:t> </a:t>
            </a:r>
            <a:r>
              <a:rPr sz="1800" spc="25" dirty="0">
                <a:latin typeface="Cambria Math" panose="02040503050406030204"/>
                <a:cs typeface="Cambria Math" panose="02040503050406030204"/>
              </a:rPr>
              <a:t>𝐐</a:t>
            </a:r>
            <a:r>
              <a:rPr sz="1950" spc="37" baseline="-15000" dirty="0">
                <a:latin typeface="Cambria Math" panose="02040503050406030204"/>
                <a:cs typeface="Cambria Math" panose="02040503050406030204"/>
              </a:rPr>
              <a:t>𝟑</a:t>
            </a:r>
            <a:r>
              <a:rPr sz="1900" spc="25" dirty="0">
                <a:latin typeface="Times New Roman" panose="02020603050405020304"/>
                <a:cs typeface="Times New Roman" panose="02020603050405020304"/>
              </a:rPr>
              <a:t>,</a:t>
            </a:r>
            <a:r>
              <a:rPr sz="1900" spc="-5" dirty="0">
                <a:latin typeface="Times New Roman" panose="02020603050405020304"/>
                <a:cs typeface="Times New Roman" panose="02020603050405020304"/>
              </a:rPr>
              <a:t> </a:t>
            </a:r>
            <a:r>
              <a:rPr sz="1900" spc="-10" dirty="0">
                <a:latin typeface="Times New Roman" panose="02020603050405020304"/>
                <a:cs typeface="Times New Roman" panose="02020603050405020304"/>
              </a:rPr>
              <a:t>Maximum</a:t>
            </a:r>
            <a:endParaRPr sz="1900">
              <a:latin typeface="Times New Roman" panose="02020603050405020304"/>
              <a:cs typeface="Times New Roman" panose="02020603050405020304"/>
            </a:endParaRPr>
          </a:p>
        </p:txBody>
      </p:sp>
      <p:sp>
        <p:nvSpPr>
          <p:cNvPr id="9" name="object 9"/>
          <p:cNvSpPr txBox="1">
            <a:spLocks noGrp="1"/>
          </p:cNvSpPr>
          <p:nvPr>
            <p:ph type="title"/>
          </p:nvPr>
        </p:nvSpPr>
        <p:spPr>
          <a:xfrm>
            <a:off x="392379" y="764793"/>
            <a:ext cx="4116704" cy="635000"/>
          </a:xfrm>
          <a:prstGeom prst="rect">
            <a:avLst/>
          </a:prstGeom>
        </p:spPr>
        <p:txBody>
          <a:bodyPr vert="horz" wrap="square" lIns="0" tIns="12065" rIns="0" bIns="0" rtlCol="0">
            <a:spAutoFit/>
          </a:bodyPr>
          <a:lstStyle/>
          <a:p>
            <a:pPr marL="12700">
              <a:lnSpc>
                <a:spcPct val="100000"/>
              </a:lnSpc>
              <a:spcBef>
                <a:spcPts val="95"/>
              </a:spcBef>
            </a:pPr>
            <a:r>
              <a:rPr spc="-5" dirty="0"/>
              <a:t>Five</a:t>
            </a:r>
            <a:r>
              <a:rPr spc="-35" dirty="0"/>
              <a:t> </a:t>
            </a:r>
            <a:r>
              <a:rPr dirty="0"/>
              <a:t>point</a:t>
            </a:r>
            <a:r>
              <a:rPr spc="-30" dirty="0"/>
              <a:t> </a:t>
            </a:r>
            <a:r>
              <a:rPr spc="-5" dirty="0"/>
              <a:t>summary</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3352" y="752983"/>
            <a:ext cx="1789430" cy="635000"/>
          </a:xfrm>
          <a:prstGeom prst="rect">
            <a:avLst/>
          </a:prstGeom>
        </p:spPr>
        <p:txBody>
          <a:bodyPr vert="horz" wrap="square" lIns="0" tIns="12065" rIns="0" bIns="0" rtlCol="0">
            <a:spAutoFit/>
          </a:bodyPr>
          <a:lstStyle/>
          <a:p>
            <a:pPr marL="12700">
              <a:lnSpc>
                <a:spcPct val="100000"/>
              </a:lnSpc>
              <a:spcBef>
                <a:spcPts val="95"/>
              </a:spcBef>
            </a:pPr>
            <a:r>
              <a:rPr spc="-5" dirty="0"/>
              <a:t>Box</a:t>
            </a:r>
            <a:r>
              <a:rPr spc="-75" dirty="0"/>
              <a:t> </a:t>
            </a:r>
            <a:r>
              <a:rPr spc="-5" dirty="0"/>
              <a:t>plot</a:t>
            </a:r>
          </a:p>
        </p:txBody>
      </p:sp>
      <p:pic>
        <p:nvPicPr>
          <p:cNvPr id="3" name="object 3"/>
          <p:cNvPicPr/>
          <p:nvPr/>
        </p:nvPicPr>
        <p:blipFill>
          <a:blip r:embed="rId2" cstate="print"/>
          <a:stretch>
            <a:fillRect/>
          </a:stretch>
        </p:blipFill>
        <p:spPr>
          <a:xfrm>
            <a:off x="254508" y="1524000"/>
            <a:ext cx="8852916" cy="5146548"/>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0259" y="1541067"/>
            <a:ext cx="8424196" cy="4952934"/>
          </a:xfrm>
        </p:spPr>
        <p:txBody>
          <a:bodyPr>
            <a:normAutofit/>
          </a:bodyPr>
          <a:lstStyle/>
          <a:p>
            <a:pPr marL="285750" indent="-285750" algn="just">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sym typeface="+mn-ea"/>
              </a:rPr>
              <a:t>Descriptive analysis is valid only for the data set under consideration and cannot necessarily be generalized to other data.</a:t>
            </a:r>
            <a:r>
              <a:rPr lang="en-US" altLang="en-IN" dirty="0">
                <a:latin typeface="Times New Roman" panose="02020603050405020304" pitchFamily="18" charset="0"/>
                <a:cs typeface="Times New Roman" panose="02020603050405020304" pitchFamily="18" charset="0"/>
                <a:sym typeface="+mn-ea"/>
              </a:rPr>
              <a:t> </a:t>
            </a:r>
          </a:p>
          <a:p>
            <a:pPr marL="285750" indent="-285750" algn="just">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sym typeface="+mn-ea"/>
              </a:rPr>
              <a:t>Statistical Inference allows us to infer from the sample data about the population of interest.</a:t>
            </a:r>
          </a:p>
          <a:p>
            <a:pPr marL="285750" indent="-285750" algn="just">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sym typeface="+mn-ea"/>
              </a:rPr>
              <a:t>It is not feasible to consider entire population for a analysis, hence we need to collect a representative sample.</a:t>
            </a:r>
          </a:p>
          <a:p>
            <a:pPr marL="285750" indent="-285750" algn="just">
              <a:buClr>
                <a:srgbClr val="00B0F0"/>
              </a:buClr>
              <a:buFont typeface="Wingdings" panose="05000000000000000000" charset="0"/>
              <a:buChar char="q"/>
            </a:pPr>
            <a:r>
              <a:rPr lang="en-US" dirty="0">
                <a:latin typeface="Times New Roman" panose="02020603050405020304" pitchFamily="18" charset="0"/>
                <a:cs typeface="Times New Roman" panose="02020603050405020304" pitchFamily="18" charset="0"/>
                <a:sym typeface="+mn-ea"/>
              </a:rPr>
              <a:t>There are two facts, which are key to statistical inference.</a:t>
            </a:r>
            <a:endParaRPr lang="en-US" dirty="0">
              <a:latin typeface="Times New Roman" panose="02020603050405020304" pitchFamily="18" charset="0"/>
              <a:cs typeface="Times New Roman" panose="02020603050405020304" pitchFamily="18" charset="0"/>
            </a:endParaRPr>
          </a:p>
          <a:p>
            <a:pPr indent="0" algn="just">
              <a:buFont typeface="+mj-lt"/>
              <a:buNone/>
            </a:pPr>
            <a:r>
              <a:rPr lang="en-US" dirty="0">
                <a:latin typeface="Times New Roman" panose="02020603050405020304" pitchFamily="18" charset="0"/>
                <a:cs typeface="Times New Roman" panose="02020603050405020304" pitchFamily="18" charset="0"/>
                <a:sym typeface="+mn-ea"/>
              </a:rPr>
              <a:t>	Population parameters are fixed number whose values are usually 	</a:t>
            </a:r>
            <a:r>
              <a:rPr lang="en-US" dirty="0">
                <a:solidFill>
                  <a:srgbClr val="A50021"/>
                </a:solidFill>
                <a:latin typeface="Times New Roman" panose="02020603050405020304" pitchFamily="18" charset="0"/>
                <a:cs typeface="Times New Roman" panose="02020603050405020304" pitchFamily="18" charset="0"/>
                <a:sym typeface="+mn-ea"/>
              </a:rPr>
              <a:t>unknown</a:t>
            </a:r>
            <a:r>
              <a:rPr lang="en-US" dirty="0">
                <a:latin typeface="Times New Roman" panose="02020603050405020304" pitchFamily="18" charset="0"/>
                <a:cs typeface="Times New Roman" panose="02020603050405020304" pitchFamily="18" charset="0"/>
                <a:sym typeface="+mn-ea"/>
              </a:rPr>
              <a:t>. </a:t>
            </a:r>
            <a:endParaRPr lang="en-US" dirty="0">
              <a:latin typeface="Times New Roman" panose="02020603050405020304" pitchFamily="18" charset="0"/>
              <a:cs typeface="Times New Roman" panose="02020603050405020304" pitchFamily="18" charset="0"/>
            </a:endParaRPr>
          </a:p>
          <a:p>
            <a:pPr indent="0" algn="just">
              <a:buFont typeface="+mj-lt"/>
              <a:buNone/>
            </a:pPr>
            <a:r>
              <a:rPr lang="en-US" dirty="0">
                <a:latin typeface="Times New Roman" panose="02020603050405020304" pitchFamily="18" charset="0"/>
                <a:cs typeface="Times New Roman" panose="02020603050405020304" pitchFamily="18" charset="0"/>
                <a:sym typeface="+mn-ea"/>
              </a:rPr>
              <a:t>	Sample statistics are known values for any given sample, but </a:t>
            </a:r>
            <a:r>
              <a:rPr lang="en-US" dirty="0">
                <a:solidFill>
                  <a:srgbClr val="A50021"/>
                </a:solidFill>
                <a:latin typeface="Times New Roman" panose="02020603050405020304" pitchFamily="18" charset="0"/>
                <a:cs typeface="Times New Roman" panose="02020603050405020304" pitchFamily="18" charset="0"/>
                <a:sym typeface="+mn-ea"/>
              </a:rPr>
              <a:t>vary from 	sample to sample</a:t>
            </a:r>
            <a:r>
              <a:rPr lang="en-US" dirty="0">
                <a:latin typeface="Times New Roman" panose="02020603050405020304" pitchFamily="18" charset="0"/>
                <a:cs typeface="Times New Roman" panose="02020603050405020304" pitchFamily="18" charset="0"/>
                <a:sym typeface="+mn-ea"/>
              </a:rPr>
              <a:t>, even taken from the same population.</a:t>
            </a:r>
          </a:p>
          <a:p>
            <a:pPr indent="0" algn="just">
              <a:buFont typeface="+mj-lt"/>
              <a:buNone/>
            </a:pPr>
            <a:endParaRPr lang="en-US" dirty="0">
              <a:latin typeface="Times New Roman" panose="02020603050405020304" pitchFamily="18" charset="0"/>
              <a:cs typeface="Times New Roman" panose="02020603050405020304" pitchFamily="18" charset="0"/>
            </a:endParaRPr>
          </a:p>
          <a:p>
            <a:pPr marL="285750" indent="-285750" algn="just">
              <a:buClr>
                <a:srgbClr val="00B0F0"/>
              </a:buClr>
              <a:buFont typeface="Wingdings" panose="05000000000000000000" charset="0"/>
              <a:buChar char="q"/>
            </a:pPr>
            <a:r>
              <a:rPr lang="en-US" dirty="0">
                <a:latin typeface="Times New Roman" panose="02020603050405020304" pitchFamily="18" charset="0"/>
                <a:cs typeface="Times New Roman" panose="02020603050405020304" pitchFamily="18" charset="0"/>
                <a:sym typeface="+mn-ea"/>
              </a:rPr>
              <a:t>In fact, it is unlikely for any two samples drawn independently, producing identical values of sample </a:t>
            </a:r>
            <a:r>
              <a:rPr lang="en-US" b="1" dirty="0">
                <a:solidFill>
                  <a:schemeClr val="accent1">
                    <a:lumMod val="75000"/>
                  </a:schemeClr>
                </a:solidFill>
                <a:latin typeface="Times New Roman" panose="02020603050405020304" pitchFamily="18" charset="0"/>
                <a:cs typeface="Times New Roman" panose="02020603050405020304" pitchFamily="18" charset="0"/>
                <a:sym typeface="+mn-ea"/>
              </a:rPr>
              <a:t>statistic</a:t>
            </a:r>
            <a:r>
              <a:rPr lang="en-US" dirty="0">
                <a:latin typeface="Times New Roman" panose="02020603050405020304" pitchFamily="18" charset="0"/>
                <a:cs typeface="Times New Roman" panose="02020603050405020304" pitchFamily="18" charset="0"/>
                <a:sym typeface="+mn-ea"/>
              </a:rPr>
              <a:t>.</a:t>
            </a:r>
          </a:p>
          <a:p>
            <a:pPr marL="0" indent="0" algn="just">
              <a:buNone/>
            </a:pPr>
            <a:endParaRPr lang="en-US"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a:p>
            <a:pPr lvl="8" algn="just"/>
            <a:endParaRPr lang="en-US" sz="1000" dirty="0">
              <a:latin typeface="Times New Roman" panose="02020603050405020304" pitchFamily="18" charset="0"/>
              <a:cs typeface="Times New Roman" panose="02020603050405020304" pitchFamily="18" charset="0"/>
            </a:endParaRPr>
          </a:p>
        </p:txBody>
      </p:sp>
      <p:sp>
        <p:nvSpPr>
          <p:cNvPr id="7" name="Title 1"/>
          <p:cNvSpPr txBox="1"/>
          <p:nvPr/>
        </p:nvSpPr>
        <p:spPr>
          <a:xfrm>
            <a:off x="520259" y="483137"/>
            <a:ext cx="8424196" cy="91488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Statistical Inference</a:t>
            </a:r>
            <a:endParaRPr lang="en-IN" sz="4000"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46350" y="914400"/>
            <a:ext cx="4685030" cy="788670"/>
          </a:xfrm>
          <a:prstGeom prst="rect">
            <a:avLst/>
          </a:prstGeom>
        </p:spPr>
        <p:txBody>
          <a:bodyPr vert="horz" wrap="square" lIns="0" tIns="13335" rIns="0" bIns="0" rtlCol="0">
            <a:spAutoFit/>
          </a:bodyPr>
          <a:lstStyle/>
          <a:p>
            <a:pPr marL="12700">
              <a:lnSpc>
                <a:spcPct val="100000"/>
              </a:lnSpc>
              <a:spcBef>
                <a:spcPts val="105"/>
              </a:spcBef>
            </a:pPr>
            <a:r>
              <a:rPr sz="5000" spc="-10" dirty="0">
                <a:solidFill>
                  <a:srgbClr val="FF0000"/>
                </a:solidFill>
                <a:latin typeface="Calibri" panose="020F0502020204030204"/>
                <a:cs typeface="Calibri" panose="020F0502020204030204"/>
              </a:rPr>
              <a:t>What</a:t>
            </a:r>
            <a:r>
              <a:rPr sz="5000" spc="-35" dirty="0">
                <a:solidFill>
                  <a:srgbClr val="FF0000"/>
                </a:solidFill>
                <a:latin typeface="Calibri" panose="020F0502020204030204"/>
                <a:cs typeface="Calibri" panose="020F0502020204030204"/>
              </a:rPr>
              <a:t> </a:t>
            </a:r>
            <a:r>
              <a:rPr sz="5000" dirty="0">
                <a:solidFill>
                  <a:srgbClr val="FF0000"/>
                </a:solidFill>
                <a:latin typeface="Calibri" panose="020F0502020204030204"/>
                <a:cs typeface="Calibri" panose="020F0502020204030204"/>
              </a:rPr>
              <a:t>is</a:t>
            </a:r>
            <a:r>
              <a:rPr sz="5000" spc="-55" dirty="0">
                <a:solidFill>
                  <a:srgbClr val="FF0000"/>
                </a:solidFill>
                <a:latin typeface="Calibri" panose="020F0502020204030204"/>
                <a:cs typeface="Calibri" panose="020F0502020204030204"/>
              </a:rPr>
              <a:t> </a:t>
            </a:r>
            <a:r>
              <a:rPr sz="5000" spc="-15" dirty="0">
                <a:solidFill>
                  <a:srgbClr val="FF0000"/>
                </a:solidFill>
                <a:latin typeface="Calibri" panose="020F0502020204030204"/>
                <a:cs typeface="Calibri" panose="020F0502020204030204"/>
              </a:rPr>
              <a:t>Statistics?</a:t>
            </a:r>
            <a:endParaRPr sz="5000" dirty="0">
              <a:solidFill>
                <a:srgbClr val="FF0000"/>
              </a:solidFill>
              <a:latin typeface="Calibri" panose="020F0502020204030204"/>
              <a:cs typeface="Calibri" panose="020F0502020204030204"/>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350" y="1981200"/>
            <a:ext cx="6049219" cy="4201111"/>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581301" y="1319294"/>
            <a:ext cx="2136572" cy="306070"/>
          </a:xfrm>
          <a:prstGeom prst="rect">
            <a:avLst/>
          </a:prstGeom>
          <a:noFill/>
        </p:spPr>
        <p:txBody>
          <a:bodyPr wrap="square" lIns="70201" tIns="35101" rIns="70201" bIns="35101" rtlCol="0" anchor="t">
            <a:spAutoFit/>
          </a:bodyPr>
          <a:lstStyle/>
          <a:p>
            <a:r>
              <a:rPr lang="en-US" sz="1535" b="1" dirty="0"/>
              <a:t>ST</a:t>
            </a:r>
          </a:p>
        </p:txBody>
      </p:sp>
      <p:cxnSp>
        <p:nvCxnSpPr>
          <p:cNvPr id="6" name="Straight Arrow Connector 5"/>
          <p:cNvCxnSpPr/>
          <p:nvPr/>
        </p:nvCxnSpPr>
        <p:spPr>
          <a:xfrm flipH="1">
            <a:off x="2029742" y="1915595"/>
            <a:ext cx="1" cy="35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Connector 9"/>
          <p:cNvCxnSpPr>
            <a:stCxn id="4" idx="2"/>
          </p:cNvCxnSpPr>
          <p:nvPr/>
        </p:nvCxnSpPr>
        <p:spPr>
          <a:xfrm>
            <a:off x="4649587" y="1625862"/>
            <a:ext cx="0" cy="289099"/>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p:cNvCxnSpPr/>
          <p:nvPr/>
        </p:nvCxnSpPr>
        <p:spPr>
          <a:xfrm>
            <a:off x="2039917" y="1915595"/>
            <a:ext cx="5219339" cy="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Arrow Connector 13"/>
          <p:cNvCxnSpPr/>
          <p:nvPr/>
        </p:nvCxnSpPr>
        <p:spPr>
          <a:xfrm flipH="1">
            <a:off x="7259254" y="1915595"/>
            <a:ext cx="1" cy="35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p:cNvSpPr txBox="1"/>
          <p:nvPr/>
        </p:nvSpPr>
        <p:spPr>
          <a:xfrm>
            <a:off x="1027590" y="2264927"/>
            <a:ext cx="2462143" cy="939800"/>
          </a:xfrm>
          <a:prstGeom prst="rect">
            <a:avLst/>
          </a:prstGeom>
          <a:noFill/>
        </p:spPr>
        <p:txBody>
          <a:bodyPr wrap="square" rtlCol="0">
            <a:spAutoFit/>
          </a:bodyPr>
          <a:lstStyle/>
          <a:p>
            <a:r>
              <a:rPr lang="en-US" sz="1380" b="1" dirty="0"/>
              <a:t>Parametric Inference</a:t>
            </a:r>
          </a:p>
          <a:p>
            <a:r>
              <a:rPr lang="en-US" sz="1380" dirty="0"/>
              <a:t>(When the population distribution is known, we apply parametric inference.)</a:t>
            </a:r>
          </a:p>
        </p:txBody>
      </p:sp>
      <p:sp>
        <p:nvSpPr>
          <p:cNvPr id="18" name="TextBox 17"/>
          <p:cNvSpPr txBox="1"/>
          <p:nvPr/>
        </p:nvSpPr>
        <p:spPr>
          <a:xfrm>
            <a:off x="6170621" y="2264927"/>
            <a:ext cx="2635102" cy="1152525"/>
          </a:xfrm>
          <a:prstGeom prst="rect">
            <a:avLst/>
          </a:prstGeom>
          <a:noFill/>
        </p:spPr>
        <p:txBody>
          <a:bodyPr wrap="square" rtlCol="0">
            <a:spAutoFit/>
          </a:bodyPr>
          <a:lstStyle/>
          <a:p>
            <a:r>
              <a:rPr lang="en-US" sz="1380" b="1" dirty="0"/>
              <a:t>Non-Parametric Inference</a:t>
            </a:r>
          </a:p>
          <a:p>
            <a:r>
              <a:rPr lang="en-US" sz="1380" dirty="0"/>
              <a:t>(When we have no information regarding the population distribution, we apply non-parametric inference.)</a:t>
            </a:r>
          </a:p>
        </p:txBody>
      </p:sp>
      <p:cxnSp>
        <p:nvCxnSpPr>
          <p:cNvPr id="19" name="Straight Connector 18"/>
          <p:cNvCxnSpPr/>
          <p:nvPr/>
        </p:nvCxnSpPr>
        <p:spPr>
          <a:xfrm>
            <a:off x="2136570" y="3186460"/>
            <a:ext cx="0" cy="667310"/>
          </a:xfrm>
          <a:prstGeom prst="line">
            <a:avLst/>
          </a:prstGeom>
        </p:spPr>
        <p:style>
          <a:lnRef idx="1">
            <a:schemeClr val="dk1"/>
          </a:lnRef>
          <a:fillRef idx="0">
            <a:schemeClr val="dk1"/>
          </a:fillRef>
          <a:effectRef idx="0">
            <a:schemeClr val="dk1"/>
          </a:effectRef>
          <a:fontRef idx="minor">
            <a:schemeClr val="tx1"/>
          </a:fontRef>
        </p:style>
      </p:cxnSp>
      <p:cxnSp>
        <p:nvCxnSpPr>
          <p:cNvPr id="20" name="Straight Connector 19"/>
          <p:cNvCxnSpPr/>
          <p:nvPr/>
        </p:nvCxnSpPr>
        <p:spPr>
          <a:xfrm>
            <a:off x="1027590" y="3853770"/>
            <a:ext cx="5219339" cy="0"/>
          </a:xfrm>
          <a:prstGeom prst="line">
            <a:avLst/>
          </a:prstGeom>
        </p:spPr>
        <p:style>
          <a:lnRef idx="1">
            <a:schemeClr val="dk1"/>
          </a:lnRef>
          <a:fillRef idx="0">
            <a:schemeClr val="dk1"/>
          </a:fillRef>
          <a:effectRef idx="0">
            <a:schemeClr val="dk1"/>
          </a:effectRef>
          <a:fontRef idx="minor">
            <a:schemeClr val="tx1"/>
          </a:fontRef>
        </p:style>
      </p:cxnSp>
      <p:cxnSp>
        <p:nvCxnSpPr>
          <p:cNvPr id="22" name="Straight Arrow Connector 21"/>
          <p:cNvCxnSpPr/>
          <p:nvPr/>
        </p:nvCxnSpPr>
        <p:spPr>
          <a:xfrm flipH="1">
            <a:off x="1027590" y="3853771"/>
            <a:ext cx="1" cy="35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p:nvPr/>
        </p:nvCxnSpPr>
        <p:spPr>
          <a:xfrm flipH="1">
            <a:off x="3581301" y="3847844"/>
            <a:ext cx="1" cy="35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a:xfrm flipH="1">
            <a:off x="6246927" y="3862265"/>
            <a:ext cx="1" cy="350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TextBox 24"/>
          <p:cNvSpPr txBox="1"/>
          <p:nvPr/>
        </p:nvSpPr>
        <p:spPr>
          <a:xfrm>
            <a:off x="539230" y="4212433"/>
            <a:ext cx="1353160" cy="515620"/>
          </a:xfrm>
          <a:prstGeom prst="rect">
            <a:avLst/>
          </a:prstGeom>
          <a:noFill/>
        </p:spPr>
        <p:txBody>
          <a:bodyPr wrap="square" rtlCol="0">
            <a:spAutoFit/>
          </a:bodyPr>
          <a:lstStyle/>
          <a:p>
            <a:r>
              <a:rPr lang="en-US" sz="1380" b="1" dirty="0"/>
              <a:t>Point Estimation</a:t>
            </a:r>
          </a:p>
        </p:txBody>
      </p:sp>
      <p:sp>
        <p:nvSpPr>
          <p:cNvPr id="26" name="TextBox 25"/>
          <p:cNvSpPr txBox="1"/>
          <p:nvPr/>
        </p:nvSpPr>
        <p:spPr>
          <a:xfrm>
            <a:off x="2810611" y="4203097"/>
            <a:ext cx="1541381" cy="303530"/>
          </a:xfrm>
          <a:prstGeom prst="rect">
            <a:avLst/>
          </a:prstGeom>
          <a:noFill/>
        </p:spPr>
        <p:txBody>
          <a:bodyPr wrap="square" rtlCol="0">
            <a:spAutoFit/>
          </a:bodyPr>
          <a:lstStyle/>
          <a:p>
            <a:r>
              <a:rPr lang="en-US" sz="1380" b="1" dirty="0"/>
              <a:t>Test of Hypothesis</a:t>
            </a:r>
          </a:p>
        </p:txBody>
      </p:sp>
      <p:sp>
        <p:nvSpPr>
          <p:cNvPr id="27" name="TextBox 26"/>
          <p:cNvSpPr txBox="1"/>
          <p:nvPr/>
        </p:nvSpPr>
        <p:spPr>
          <a:xfrm>
            <a:off x="5476238" y="4212433"/>
            <a:ext cx="1541380" cy="515620"/>
          </a:xfrm>
          <a:prstGeom prst="rect">
            <a:avLst/>
          </a:prstGeom>
          <a:noFill/>
        </p:spPr>
        <p:txBody>
          <a:bodyPr wrap="square" rtlCol="0">
            <a:spAutoFit/>
          </a:bodyPr>
          <a:lstStyle/>
          <a:p>
            <a:r>
              <a:rPr lang="en-US" sz="1380" b="1" dirty="0"/>
              <a:t>Interval Estimation</a:t>
            </a:r>
          </a:p>
        </p:txBody>
      </p:sp>
      <p:sp>
        <p:nvSpPr>
          <p:cNvPr id="2" name="Rectangle: Rounded Corners 1"/>
          <p:cNvSpPr/>
          <p:nvPr/>
        </p:nvSpPr>
        <p:spPr>
          <a:xfrm>
            <a:off x="3460184" y="918604"/>
            <a:ext cx="2434689" cy="7054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 b="1" dirty="0">
                <a:ea typeface="+mn-lt"/>
                <a:cs typeface="+mn-lt"/>
              </a:rPr>
              <a:t>STATISTICAL INFERENCE</a:t>
            </a:r>
            <a:endParaRPr lang="en-US" sz="1380" dirty="0"/>
          </a:p>
        </p:txBody>
      </p:sp>
      <p:sp>
        <p:nvSpPr>
          <p:cNvPr id="3" name="Rectangle 2"/>
          <p:cNvSpPr/>
          <p:nvPr/>
        </p:nvSpPr>
        <p:spPr>
          <a:xfrm>
            <a:off x="3148969" y="5094825"/>
            <a:ext cx="3659505" cy="368300"/>
          </a:xfrm>
          <a:prstGeom prst="rect">
            <a:avLst/>
          </a:prstGeom>
        </p:spPr>
        <p:txBody>
          <a:bodyPr wrap="none">
            <a:spAutoFit/>
          </a:bodyPr>
          <a:lstStyle/>
          <a:p>
            <a:r>
              <a:rPr lang="en-IN" dirty="0">
                <a:solidFill>
                  <a:srgbClr val="C00000"/>
                </a:solidFill>
              </a:rPr>
              <a:t>Fig.: Taxonomy of Statistical Inference</a:t>
            </a:r>
            <a:endParaRPr lang="en-IN"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7950" y="1905000"/>
            <a:ext cx="8951196" cy="4864729"/>
          </a:xfrm>
        </p:spPr>
        <p:txBody>
          <a:bodyPr>
            <a:normAutofit/>
          </a:bodyPr>
          <a:lstStyle/>
          <a:p>
            <a:pPr marL="860425" lvl="3" indent="0" algn="just">
              <a:buClr>
                <a:srgbClr val="00B0F0"/>
              </a:buClr>
              <a:buSzPct val="95000"/>
              <a:buFont typeface="Wingdings" panose="05000000000000000000" charset="0"/>
              <a:buNone/>
            </a:pPr>
            <a:r>
              <a:rPr lang="en-US" b="1" dirty="0">
                <a:latin typeface="Times New Roman" panose="02020603050405020304" pitchFamily="18" charset="0"/>
                <a:cs typeface="Times New Roman" panose="02020603050405020304" pitchFamily="18" charset="0"/>
              </a:rPr>
              <a:t>Approach 1: Point and Confidence interval measurement</a:t>
            </a:r>
          </a:p>
          <a:p>
            <a:pPr marL="860425" lvl="3" indent="0" algn="just">
              <a:buSzPct val="95000"/>
              <a:buNone/>
            </a:pPr>
            <a:endParaRPr lang="en-US" sz="800" b="1" dirty="0">
              <a:latin typeface="Times New Roman" panose="02020603050405020304" pitchFamily="18" charset="0"/>
              <a:cs typeface="Times New Roman" panose="02020603050405020304" pitchFamily="18" charset="0"/>
            </a:endParaRPr>
          </a:p>
          <a:p>
            <a:pPr marL="1146175" lvl="3" indent="-285750" algn="just">
              <a:buSzPct val="95000"/>
            </a:pPr>
            <a:r>
              <a:rPr lang="en-US" sz="1800" dirty="0">
                <a:latin typeface="Times New Roman" panose="02020603050405020304" pitchFamily="18" charset="0"/>
                <a:cs typeface="Times New Roman" panose="02020603050405020304" pitchFamily="18" charset="0"/>
              </a:rPr>
              <a:t>We estimate one (or more) parameter(s) using sample statistics.</a:t>
            </a:r>
          </a:p>
          <a:p>
            <a:pPr marL="1694815" lvl="5" indent="-285750" algn="just">
              <a:buSzPct val="95000"/>
            </a:pPr>
            <a:r>
              <a:rPr lang="en-US" sz="1600" dirty="0">
                <a:latin typeface="Times New Roman" panose="02020603050405020304" pitchFamily="18" charset="0"/>
                <a:cs typeface="Times New Roman" panose="02020603050405020304" pitchFamily="18" charset="0"/>
              </a:rPr>
              <a:t>This estimation can be done in the form of a single estimated value (Point Estimation)</a:t>
            </a:r>
          </a:p>
          <a:p>
            <a:pPr marL="1694815" lvl="5" indent="-285750" algn="just">
              <a:buSzPct val="95000"/>
            </a:pPr>
            <a:r>
              <a:rPr lang="en-US" sz="1600" dirty="0">
                <a:latin typeface="Times New Roman" panose="02020603050405020304" pitchFamily="18" charset="0"/>
                <a:cs typeface="Times New Roman" panose="02020603050405020304" pitchFamily="18" charset="0"/>
              </a:rPr>
              <a:t>This estimation usually done in the form of an interval (Interval Estimation).</a:t>
            </a:r>
          </a:p>
          <a:p>
            <a:pPr marL="1146175" lvl="3" indent="-285750" algn="just">
              <a:buSzPct val="95000"/>
            </a:pPr>
            <a:r>
              <a:rPr lang="en-US" sz="1800" dirty="0">
                <a:latin typeface="Times New Roman" panose="02020603050405020304" pitchFamily="18" charset="0"/>
                <a:cs typeface="Times New Roman" panose="02020603050405020304" pitchFamily="18" charset="0"/>
              </a:rPr>
              <a:t>Accuracy of the decision is expressed as the </a:t>
            </a:r>
            <a:r>
              <a:rPr lang="en-US" sz="1800" b="1" dirty="0">
                <a:solidFill>
                  <a:srgbClr val="0B5ED7"/>
                </a:solidFill>
                <a:latin typeface="Times New Roman" panose="02020603050405020304" pitchFamily="18" charset="0"/>
                <a:cs typeface="Times New Roman" panose="02020603050405020304" pitchFamily="18" charset="0"/>
              </a:rPr>
              <a:t>level of confidence</a:t>
            </a:r>
            <a:r>
              <a:rPr lang="en-US" sz="1800" dirty="0">
                <a:solidFill>
                  <a:srgbClr val="0B5ED7"/>
                </a:solidFill>
                <a:latin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cs typeface="Times New Roman" panose="02020603050405020304" pitchFamily="18" charset="0"/>
              </a:rPr>
              <a:t>we have in the interval.</a:t>
            </a:r>
          </a:p>
          <a:p>
            <a:pPr marL="548640" lvl="3" indent="0" algn="just">
              <a:buSzPct val="95000"/>
              <a:buNone/>
            </a:pPr>
            <a:r>
              <a:rPr lang="en-US" sz="1600" b="1" dirty="0">
                <a:latin typeface="Times New Roman" panose="02020603050405020304" pitchFamily="18" charset="0"/>
                <a:cs typeface="Times New Roman" panose="02020603050405020304" pitchFamily="18" charset="0"/>
              </a:rPr>
              <a:t>	</a:t>
            </a:r>
          </a:p>
          <a:p>
            <a:pPr marL="548640" lvl="3" indent="0" algn="just">
              <a:buSzPct val="95000"/>
              <a:buNone/>
            </a:pPr>
            <a:r>
              <a:rPr lang="en-US" sz="1600" b="1" dirty="0">
                <a:latin typeface="Times New Roman" panose="02020603050405020304" pitchFamily="18" charset="0"/>
                <a:cs typeface="Times New Roman" panose="02020603050405020304" pitchFamily="18" charset="0"/>
              </a:rPr>
              <a:t>     </a:t>
            </a:r>
            <a:r>
              <a:rPr lang="en-US" b="1" dirty="0">
                <a:latin typeface="Times New Roman" panose="02020603050405020304" pitchFamily="18" charset="0"/>
                <a:cs typeface="Times New Roman" panose="02020603050405020304" pitchFamily="18" charset="0"/>
              </a:rPr>
              <a:t>Approach 2: Hypothesis testing</a:t>
            </a:r>
          </a:p>
          <a:p>
            <a:pPr marL="548640" lvl="3" indent="0" algn="just">
              <a:buSzPct val="95000"/>
              <a:buNone/>
            </a:pPr>
            <a:endParaRPr lang="en-US" sz="800" b="1" dirty="0">
              <a:latin typeface="Times New Roman" panose="02020603050405020304" pitchFamily="18" charset="0"/>
              <a:cs typeface="Times New Roman" panose="02020603050405020304" pitchFamily="18" charset="0"/>
            </a:endParaRPr>
          </a:p>
          <a:p>
            <a:pPr marL="1200150" lvl="3" indent="-285750" algn="just">
              <a:buSzPct val="95000"/>
            </a:pPr>
            <a:r>
              <a:rPr lang="en-US" sz="1800" dirty="0">
                <a:latin typeface="Times New Roman" panose="02020603050405020304" pitchFamily="18" charset="0"/>
                <a:cs typeface="Times New Roman" panose="02020603050405020304" pitchFamily="18" charset="0"/>
              </a:rPr>
              <a:t>We conduct </a:t>
            </a:r>
            <a:r>
              <a:rPr lang="en-US" sz="1800" b="1" dirty="0">
                <a:solidFill>
                  <a:srgbClr val="0B5ED7"/>
                </a:solidFill>
                <a:latin typeface="Times New Roman" panose="02020603050405020304" pitchFamily="18" charset="0"/>
                <a:cs typeface="Times New Roman" panose="02020603050405020304" pitchFamily="18" charset="0"/>
              </a:rPr>
              <a:t>test on hypothesis</a:t>
            </a:r>
            <a:r>
              <a:rPr lang="en-US" sz="1800" dirty="0">
                <a:latin typeface="Times New Roman" panose="02020603050405020304" pitchFamily="18" charset="0"/>
                <a:cs typeface="Times New Roman" panose="02020603050405020304" pitchFamily="18" charset="0"/>
              </a:rPr>
              <a:t>.</a:t>
            </a:r>
          </a:p>
          <a:p>
            <a:pPr marL="1719580" lvl="3" indent="-228600" algn="just">
              <a:buSzPct val="95000"/>
            </a:pPr>
            <a:r>
              <a:rPr lang="en-US" sz="1600" dirty="0">
                <a:latin typeface="Times New Roman" panose="02020603050405020304" pitchFamily="18" charset="0"/>
                <a:cs typeface="Times New Roman" panose="02020603050405020304" pitchFamily="18" charset="0"/>
              </a:rPr>
              <a:t>We hypothesize that one (or more) parameter(s) has (have) some specific value(s) or relationship.</a:t>
            </a:r>
          </a:p>
          <a:p>
            <a:pPr marL="1146175" lvl="3" indent="-285750" algn="just">
              <a:buSzPct val="95000"/>
            </a:pPr>
            <a:r>
              <a:rPr lang="en-US" sz="1800" dirty="0">
                <a:latin typeface="Times New Roman" panose="02020603050405020304" pitchFamily="18" charset="0"/>
                <a:cs typeface="Times New Roman" panose="02020603050405020304" pitchFamily="18" charset="0"/>
              </a:rPr>
              <a:t>Make our decision about the parameter(s) based on one (or more) sample statistic(s)</a:t>
            </a:r>
          </a:p>
          <a:p>
            <a:pPr marL="1146175" lvl="3" indent="-285750" algn="just">
              <a:buSzPct val="95000"/>
            </a:pPr>
            <a:r>
              <a:rPr lang="en-US" sz="1800" dirty="0">
                <a:latin typeface="Times New Roman" panose="02020603050405020304" pitchFamily="18" charset="0"/>
                <a:cs typeface="Times New Roman" panose="02020603050405020304" pitchFamily="18" charset="0"/>
              </a:rPr>
              <a:t>Accuracy of the decision is expressed as the probability that the </a:t>
            </a:r>
            <a:r>
              <a:rPr lang="en-US" sz="1800" dirty="0">
                <a:solidFill>
                  <a:srgbClr val="A50021"/>
                </a:solidFill>
                <a:latin typeface="Times New Roman" panose="02020603050405020304" pitchFamily="18" charset="0"/>
                <a:cs typeface="Times New Roman" panose="02020603050405020304" pitchFamily="18" charset="0"/>
              </a:rPr>
              <a:t>decision is incorrect</a:t>
            </a:r>
            <a:r>
              <a:rPr lang="en-US" sz="1600" dirty="0">
                <a:latin typeface="Times New Roman" panose="02020603050405020304" pitchFamily="18" charset="0"/>
                <a:cs typeface="Times New Roman" panose="02020603050405020304" pitchFamily="18" charset="0"/>
              </a:rPr>
              <a:t>.</a:t>
            </a:r>
          </a:p>
          <a:p>
            <a:pPr marL="1146175" lvl="3" indent="-285750" algn="just">
              <a:buSzPct val="95000"/>
            </a:pPr>
            <a:endParaRPr lang="en-US" sz="1600" dirty="0">
              <a:latin typeface="Times New Roman" panose="02020603050405020304" pitchFamily="18" charset="0"/>
              <a:cs typeface="Times New Roman" panose="02020603050405020304" pitchFamily="18" charset="0"/>
            </a:endParaRPr>
          </a:p>
        </p:txBody>
      </p:sp>
      <p:sp>
        <p:nvSpPr>
          <p:cNvPr id="24" name="Title 1"/>
          <p:cNvSpPr>
            <a:spLocks noGrp="1"/>
          </p:cNvSpPr>
          <p:nvPr>
            <p:ph type="title"/>
          </p:nvPr>
        </p:nvSpPr>
        <p:spPr>
          <a:xfrm>
            <a:off x="793750" y="778306"/>
            <a:ext cx="8424196" cy="879264"/>
          </a:xfrm>
        </p:spPr>
        <p:txBody>
          <a:bodyPr>
            <a:normAutofit/>
          </a:bodyPr>
          <a:lstStyle/>
          <a:p>
            <a:pPr algn="l"/>
            <a:r>
              <a:rPr lang="en-US" dirty="0">
                <a:solidFill>
                  <a:srgbClr val="A50021"/>
                </a:solidFill>
                <a:latin typeface="Times New Roman" panose="02020603050405020304" pitchFamily="18" charset="0"/>
                <a:cs typeface="Times New Roman" panose="02020603050405020304" pitchFamily="18" charset="0"/>
              </a:rPr>
              <a:t>Basic Inferential Approaches</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1350" y="914400"/>
            <a:ext cx="8534400"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sym typeface="+mn-ea"/>
              </a:rPr>
              <a:t>Method of</a:t>
            </a:r>
            <a:r>
              <a:rPr lang="en-US" altLang="en-IN" sz="3200" dirty="0">
                <a:solidFill>
                  <a:srgbClr val="C00000"/>
                </a:solidFill>
                <a:latin typeface="Times New Roman" panose="02020603050405020304" pitchFamily="18" charset="0"/>
                <a:cs typeface="Times New Roman" panose="02020603050405020304" pitchFamily="18" charset="0"/>
                <a:sym typeface="+mn-ea"/>
              </a:rPr>
              <a:t> Point Estimatoion -</a:t>
            </a:r>
            <a:r>
              <a:rPr lang="en-IN" sz="3200" dirty="0">
                <a:solidFill>
                  <a:srgbClr val="C00000"/>
                </a:solidFill>
                <a:latin typeface="Times New Roman" panose="02020603050405020304" pitchFamily="18" charset="0"/>
                <a:cs typeface="Times New Roman" panose="02020603050405020304" pitchFamily="18" charset="0"/>
              </a:rPr>
              <a:t>Maximum Likelihood Estimation (MLE)</a:t>
            </a:r>
          </a:p>
        </p:txBody>
      </p:sp>
      <p:sp>
        <p:nvSpPr>
          <p:cNvPr id="4" name="Content Placeholder 3"/>
          <p:cNvSpPr>
            <a:spLocks noGrp="1"/>
          </p:cNvSpPr>
          <p:nvPr>
            <p:ph idx="1"/>
          </p:nvPr>
        </p:nvSpPr>
        <p:spPr>
          <a:xfrm>
            <a:off x="641350" y="1981200"/>
            <a:ext cx="8518010" cy="4388525"/>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Objective​:</a:t>
            </a:r>
          </a:p>
          <a:p>
            <a:pPr marL="0" indent="0">
              <a:buNone/>
            </a:pPr>
            <a:endParaRPr lang="en-US"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To introduce the idea of working out the  most likely cause of an observed result  by considering the likelihood of each of  several possible causes and picking  the cause with the highest likelihood​.</a:t>
            </a:r>
            <a:endParaRPr lang="en-IN"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951" y="919096"/>
            <a:ext cx="6295556"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Maximum Likelihood Estimation (MLE)</a:t>
            </a:r>
          </a:p>
        </p:txBody>
      </p:sp>
      <p:pic>
        <p:nvPicPr>
          <p:cNvPr id="49154" name="Picture 2" descr="https://powerpoint.officeapps.live.com/pods/GetClipboardImage.ashx?Id=ee5f20d7-f56d-44d7-bade-14d5e515e2bf&amp;DC=PSG3&amp;pkey=7140155a-10c4-4aa9-a382-8b890bcf8d5c&amp;wdwaccluster=PS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242" y="1763734"/>
            <a:ext cx="7255439" cy="45562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48566" y="6034686"/>
            <a:ext cx="7653794" cy="368300"/>
          </a:xfrm>
          <a:prstGeom prst="rect">
            <a:avLst/>
          </a:prstGeom>
          <a:solidFill>
            <a:srgbClr val="FFFFFF"/>
          </a:solidFill>
        </p:spPr>
        <p:txBody>
          <a:bodyPr wrap="square" rtlCol="0">
            <a:spAutoFit/>
          </a:bodyPr>
          <a:lstStyle/>
          <a:p>
            <a:endParaRPr lang="en-IN"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23951" y="919096"/>
            <a:ext cx="6295556"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Maximum Likelihood Estimation (MLE)</a:t>
            </a:r>
          </a:p>
        </p:txBody>
      </p:sp>
      <p:sp>
        <p:nvSpPr>
          <p:cNvPr id="5" name="TextBox 4"/>
          <p:cNvSpPr txBox="1"/>
          <p:nvPr/>
        </p:nvSpPr>
        <p:spPr>
          <a:xfrm>
            <a:off x="548566" y="6034686"/>
            <a:ext cx="7653794" cy="368300"/>
          </a:xfrm>
          <a:prstGeom prst="rect">
            <a:avLst/>
          </a:prstGeom>
          <a:solidFill>
            <a:srgbClr val="FFFFFF"/>
          </a:solidFill>
        </p:spPr>
        <p:txBody>
          <a:bodyPr wrap="square" rtlCol="0">
            <a:spAutoFit/>
          </a:bodyPr>
          <a:lstStyle/>
          <a:p>
            <a:endParaRPr lang="en-IN" dirty="0"/>
          </a:p>
        </p:txBody>
      </p:sp>
      <p:pic>
        <p:nvPicPr>
          <p:cNvPr id="50178" name="Picture 2" descr="https://powerpoint.officeapps.live.com/pods/GetClipboardImage.ashx?Id=ee6fd7f1-82cc-480f-879a-572c4a6e17a9&amp;DC=PSG3&amp;pkey=e0f40da6-96fd-4cea-83f5-00d251947e88&amp;wdwaccluster=PSG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031" y="1574326"/>
            <a:ext cx="7653795" cy="49305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7488" y="736240"/>
            <a:ext cx="6295556"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Maximum Likelihood Estimation (MLE)</a:t>
            </a:r>
          </a:p>
        </p:txBody>
      </p:sp>
      <p:sp>
        <p:nvSpPr>
          <p:cNvPr id="5" name="TextBox 4"/>
          <p:cNvSpPr txBox="1"/>
          <p:nvPr/>
        </p:nvSpPr>
        <p:spPr>
          <a:xfrm>
            <a:off x="548566" y="6034686"/>
            <a:ext cx="7653794" cy="368300"/>
          </a:xfrm>
          <a:prstGeom prst="rect">
            <a:avLst/>
          </a:prstGeom>
          <a:solidFill>
            <a:srgbClr val="FFFFFF"/>
          </a:solidFill>
        </p:spPr>
        <p:txBody>
          <a:bodyPr wrap="square" rtlCol="0">
            <a:spAutoFit/>
          </a:bodyPr>
          <a:lstStyle/>
          <a:p>
            <a:endParaRPr lang="en-IN" dirty="0"/>
          </a:p>
        </p:txBody>
      </p:sp>
      <p:sp>
        <p:nvSpPr>
          <p:cNvPr id="3" name="Rectangle 2"/>
          <p:cNvSpPr/>
          <p:nvPr/>
        </p:nvSpPr>
        <p:spPr>
          <a:xfrm>
            <a:off x="661761" y="1254330"/>
            <a:ext cx="8280728" cy="5323205"/>
          </a:xfrm>
          <a:prstGeom prst="rect">
            <a:avLst/>
          </a:prstGeom>
        </p:spPr>
        <p:txBody>
          <a:bodyPr wrap="square">
            <a:spAutoFit/>
          </a:bodyPr>
          <a:lstStyle/>
          <a:p>
            <a:pPr fontAlgn="base">
              <a:buFont typeface="Arial" panose="020B0604020202020204" pitchFamily="34" charset="0"/>
              <a:buChar char="•"/>
            </a:pPr>
            <a:r>
              <a:rPr lang="en-US" sz="2000" dirty="0">
                <a:solidFill>
                  <a:srgbClr val="00007F"/>
                </a:solidFill>
                <a:latin typeface="+mj-lt"/>
              </a:rPr>
              <a:t> </a:t>
            </a:r>
            <a:r>
              <a:rPr lang="en-US" sz="2000" dirty="0">
                <a:solidFill>
                  <a:srgbClr val="00007F"/>
                </a:solidFill>
                <a:latin typeface="Times New Roman" panose="02020603050405020304" pitchFamily="18" charset="0"/>
                <a:cs typeface="Times New Roman" panose="02020603050405020304" pitchFamily="18" charset="0"/>
              </a:rPr>
              <a:t>The child appears to be of mixed race parentage</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 His mother is white</a:t>
            </a:r>
            <a:r>
              <a:rPr lang="en-US" sz="2000" dirty="0">
                <a:solidFill>
                  <a:srgbClr val="000000"/>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 Therefore, of the four possible daddies, daddy A is the least likely</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 Daddy C is the next least likely because of the child’s  appearance</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 This leaves B or D; but which one did you go for?</a:t>
            </a:r>
            <a:r>
              <a:rPr lang="en-US" sz="2000" dirty="0">
                <a:solidFill>
                  <a:srgbClr val="000000"/>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 If only we had more information, e.g. blood types or  DNA or history of the two men, we could be more  exact in our view of which of the two is more likely....</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But we could never be </a:t>
            </a:r>
            <a:r>
              <a:rPr lang="en-US" sz="2000" u="sng" dirty="0">
                <a:solidFill>
                  <a:srgbClr val="00007F"/>
                </a:solidFill>
                <a:latin typeface="Times New Roman" panose="02020603050405020304" pitchFamily="18" charset="0"/>
                <a:cs typeface="Times New Roman" panose="02020603050405020304" pitchFamily="18" charset="0"/>
              </a:rPr>
              <a:t>certain</a:t>
            </a:r>
            <a:r>
              <a:rPr lang="en-US" sz="2000" dirty="0">
                <a:solidFill>
                  <a:srgbClr val="00007F"/>
                </a:solidFill>
                <a:latin typeface="Times New Roman" panose="02020603050405020304" pitchFamily="18" charset="0"/>
                <a:cs typeface="Times New Roman" panose="02020603050405020304" pitchFamily="18" charset="0"/>
              </a:rPr>
              <a:t> that anyone’s daddy is  the real daddy! We simply accept the most </a:t>
            </a:r>
            <a:r>
              <a:rPr lang="en-US" sz="2000" u="sng" dirty="0">
                <a:solidFill>
                  <a:srgbClr val="00007F"/>
                </a:solidFill>
                <a:latin typeface="Times New Roman" panose="02020603050405020304" pitchFamily="18" charset="0"/>
                <a:cs typeface="Times New Roman" panose="02020603050405020304" pitchFamily="18" charset="0"/>
              </a:rPr>
              <a:t>likely </a:t>
            </a:r>
            <a:r>
              <a:rPr lang="en-US" sz="2000" dirty="0">
                <a:solidFill>
                  <a:srgbClr val="00007F"/>
                </a:solidFill>
                <a:latin typeface="Times New Roman" panose="02020603050405020304" pitchFamily="18" charset="0"/>
                <a:cs typeface="Times New Roman" panose="02020603050405020304" pitchFamily="18" charset="0"/>
              </a:rPr>
              <a:t> choice. Every daddy is an MLE daddy!</a:t>
            </a:r>
            <a:r>
              <a:rPr lang="en-US" sz="2000" dirty="0">
                <a:solidFill>
                  <a:srgbClr val="000000"/>
                </a:solidFill>
                <a:latin typeface="Times New Roman" panose="02020603050405020304" pitchFamily="18" charset="0"/>
                <a:cs typeface="Times New Roman" panose="02020603050405020304" pitchFamily="18" charset="0"/>
              </a:rPr>
              <a:t>​</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69760" y="936510"/>
            <a:ext cx="4493014"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Did you guess…​</a:t>
            </a:r>
          </a:p>
        </p:txBody>
      </p:sp>
      <p:sp>
        <p:nvSpPr>
          <p:cNvPr id="5" name="TextBox 4"/>
          <p:cNvSpPr txBox="1"/>
          <p:nvPr/>
        </p:nvSpPr>
        <p:spPr>
          <a:xfrm>
            <a:off x="548566" y="6034686"/>
            <a:ext cx="7653794" cy="368300"/>
          </a:xfrm>
          <a:prstGeom prst="rect">
            <a:avLst/>
          </a:prstGeom>
          <a:solidFill>
            <a:srgbClr val="FFFFFF"/>
          </a:solidFill>
        </p:spPr>
        <p:txBody>
          <a:bodyPr wrap="square" rtlCol="0">
            <a:spAutoFit/>
          </a:bodyPr>
          <a:lstStyle/>
          <a:p>
            <a:endParaRPr lang="en-IN" dirty="0"/>
          </a:p>
        </p:txBody>
      </p:sp>
      <p:sp>
        <p:nvSpPr>
          <p:cNvPr id="4" name="Rectangle 3"/>
          <p:cNvSpPr/>
          <p:nvPr/>
        </p:nvSpPr>
        <p:spPr>
          <a:xfrm>
            <a:off x="975228" y="1933507"/>
            <a:ext cx="7531892" cy="3169285"/>
          </a:xfrm>
          <a:prstGeom prst="rect">
            <a:avLst/>
          </a:prstGeom>
        </p:spPr>
        <p:txBody>
          <a:bodyPr wrap="square">
            <a:spAutoFit/>
          </a:bodyPr>
          <a:lstStyle/>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The child in the picture is President  Barack Obama and his mother.</a:t>
            </a:r>
          </a:p>
          <a:p>
            <a:pPr fontAlgn="base"/>
            <a:r>
              <a:rPr lang="en-US" sz="2000" dirty="0">
                <a:solidFill>
                  <a:srgbClr val="000000"/>
                </a:solidFill>
                <a:latin typeface="Times New Roman" panose="02020603050405020304" pitchFamily="18" charset="0"/>
                <a:cs typeface="Times New Roman" panose="02020603050405020304" pitchFamily="18" charset="0"/>
              </a:rPr>
              <a:t>​</a:t>
            </a: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Daddy D is the actor Sydney Poitier</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C is the actor Bruce Lee</a:t>
            </a:r>
            <a:r>
              <a:rPr lang="en-US" sz="2000" dirty="0">
                <a:solidFill>
                  <a:srgbClr val="000000"/>
                </a:solidFill>
                <a:latin typeface="Times New Roman" panose="02020603050405020304" pitchFamily="18" charset="0"/>
                <a:cs typeface="Times New Roman" panose="02020603050405020304" pitchFamily="18" charset="0"/>
              </a:rPr>
              <a:t>​.</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A is Professor Alan </a:t>
            </a:r>
            <a:r>
              <a:rPr lang="en-US" sz="2000" dirty="0" err="1">
                <a:solidFill>
                  <a:srgbClr val="00007F"/>
                </a:solidFill>
                <a:latin typeface="Times New Roman" panose="02020603050405020304" pitchFamily="18" charset="0"/>
                <a:cs typeface="Times New Roman" panose="02020603050405020304" pitchFamily="18" charset="0"/>
              </a:rPr>
              <a:t>Agresti</a:t>
            </a:r>
            <a:r>
              <a:rPr lang="en-US" sz="2000" dirty="0">
                <a:solidFill>
                  <a:srgbClr val="00007F"/>
                </a:solidFill>
                <a:latin typeface="Times New Roman" panose="02020603050405020304" pitchFamily="18" charset="0"/>
                <a:cs typeface="Times New Roman" panose="02020603050405020304" pitchFamily="18" charset="0"/>
              </a:rPr>
              <a:t>- Statistics Icon</a:t>
            </a:r>
            <a:r>
              <a:rPr lang="en-US" sz="2000" dirty="0">
                <a:solidFill>
                  <a:srgbClr val="000000"/>
                </a:solidFill>
                <a:latin typeface="Times New Roman" panose="02020603050405020304" pitchFamily="18" charset="0"/>
                <a:cs typeface="Times New Roman" panose="02020603050405020304" pitchFamily="18" charset="0"/>
              </a:rPr>
              <a:t>​ (writer of Foundation of Statistics for Data Scientists).</a:t>
            </a:r>
          </a:p>
          <a:p>
            <a:pPr fontAlgn="base"/>
            <a:endParaRPr lang="en-US" sz="2000" dirty="0">
              <a:solidFill>
                <a:srgbClr val="000000"/>
              </a:solidFill>
              <a:latin typeface="Times New Roman" panose="02020603050405020304" pitchFamily="18" charset="0"/>
              <a:cs typeface="Times New Roman" panose="02020603050405020304" pitchFamily="18" charset="0"/>
            </a:endParaRPr>
          </a:p>
          <a:p>
            <a:pPr fontAlgn="base">
              <a:buFont typeface="Arial" panose="020B0604020202020204" pitchFamily="34" charset="0"/>
              <a:buChar char="•"/>
            </a:pPr>
            <a:r>
              <a:rPr lang="en-US" sz="2000" dirty="0">
                <a:solidFill>
                  <a:srgbClr val="00007F"/>
                </a:solidFill>
                <a:latin typeface="Times New Roman" panose="02020603050405020304" pitchFamily="18" charset="0"/>
                <a:cs typeface="Times New Roman" panose="02020603050405020304" pitchFamily="18" charset="0"/>
              </a:rPr>
              <a:t>B is Barack Obama, Sr.</a:t>
            </a:r>
            <a:endParaRPr lang="en-US" sz="2000" b="0" i="0" dirty="0">
              <a:solidFill>
                <a:srgbClr val="000000"/>
              </a:solidFill>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80526" y="779776"/>
            <a:ext cx="6286735"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Maximum Likelihood Estimation (MLE)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69928" y="1445892"/>
                <a:ext cx="8568072" cy="5302800"/>
              </a:xfrm>
            </p:spPr>
            <p:txBody>
              <a:bodyPr>
                <a:noAutofit/>
              </a:bodyPr>
              <a:lstStyle/>
              <a:p>
                <a:r>
                  <a:rPr lang="en-IN" sz="1800" dirty="0">
                    <a:latin typeface="Times New Roman" panose="02020603050405020304" pitchFamily="18" charset="0"/>
                    <a:cs typeface="Times New Roman" panose="02020603050405020304" pitchFamily="18" charset="0"/>
                  </a:rPr>
                  <a:t>Likelihood </a:t>
                </a:r>
                <a:r>
                  <a:rPr lang="en-IN" sz="1800" dirty="0" smtClean="0">
                    <a:latin typeface="Times New Roman" panose="02020603050405020304" pitchFamily="18" charset="0"/>
                    <a:cs typeface="Times New Roman" panose="02020603050405020304" pitchFamily="18" charset="0"/>
                  </a:rPr>
                  <a:t>Function: </a:t>
                </a:r>
                <a:r>
                  <a:rPr lang="en-IN" dirty="0" smtClean="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2</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𝑛</m:t>
                        </m:r>
                      </m:sub>
                    </m:sSub>
                  </m:oMath>
                </a14:m>
                <a:r>
                  <a:rPr lang="en-IN" dirty="0">
                    <a:latin typeface="Times New Roman" panose="02020603050405020304" pitchFamily="18" charset="0"/>
                    <a:cs typeface="Times New Roman" panose="02020603050405020304" pitchFamily="18" charset="0"/>
                  </a:rPr>
                  <a:t> be a random sample of size n from a population with density function </a:t>
                </a:r>
                <a14:m>
                  <m:oMath xmlns:m="http://schemas.openxmlformats.org/officeDocument/2006/math">
                    <m:r>
                      <a:rPr lang="en-IN" i="1">
                        <a:latin typeface="Cambria Math" panose="02040503050406030204" pitchFamily="18" charset="0"/>
                      </a:rPr>
                      <m:t>𝑓</m:t>
                    </m:r>
                    <m:d>
                      <m:dPr>
                        <m:ctrlPr>
                          <a:rPr lang="en-IN" i="1">
                            <a:latin typeface="Cambria Math" panose="02040503050406030204" pitchFamily="18" charset="0"/>
                          </a:rPr>
                        </m:ctrlPr>
                      </m:dPr>
                      <m:e>
                        <m:r>
                          <a:rPr lang="en-IN" i="1">
                            <a:latin typeface="Cambria Math" panose="02040503050406030204" pitchFamily="18" charset="0"/>
                          </a:rPr>
                          <m:t>𝑥</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r>
                      <a:rPr lang="en-IN" i="1">
                        <a:latin typeface="Cambria Math" panose="02040503050406030204" pitchFamily="18" charset="0"/>
                      </a:rPr>
                      <m:t>.</m:t>
                    </m:r>
                  </m:oMath>
                </a14:m>
                <a:endParaRPr lang="en-IN" dirty="0">
                  <a:latin typeface="Times New Roman" panose="02020603050405020304" pitchFamily="18" charset="0"/>
                  <a:cs typeface="Times New Roman" panose="02020603050405020304" pitchFamily="18" charset="0"/>
                </a:endParaRPr>
              </a:p>
              <a:p>
                <a:pPr lvl="1"/>
                <a:r>
                  <a:rPr lang="en-IN" dirty="0">
                    <a:latin typeface="Times New Roman" panose="02020603050405020304" pitchFamily="18" charset="0"/>
                    <a:cs typeface="Times New Roman" panose="02020603050405020304" pitchFamily="18" charset="0"/>
                  </a:rPr>
                  <a:t>Then the likelihood function of the sample values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 …,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oMath>
                </a14:m>
                <a:r>
                  <a:rPr lang="en-IN" dirty="0">
                    <a:latin typeface="Times New Roman" panose="02020603050405020304" pitchFamily="18" charset="0"/>
                    <a:cs typeface="Times New Roman" panose="02020603050405020304" pitchFamily="18" charset="0"/>
                  </a:rPr>
                  <a:t> usually denoted by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m:t>
                    </m:r>
                    <m:r>
                      <a:rPr lang="en-IN" i="1">
                        <a:latin typeface="Cambria Math" panose="02040503050406030204" pitchFamily="18" charset="0"/>
                      </a:rPr>
                      <m:t>𝐿</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is their joint density function, given by:</a:t>
                </a:r>
              </a:p>
              <a:p>
                <a:pPr marL="457200" lvl="1" indent="0" algn="ctr">
                  <a:buNone/>
                </a:pPr>
                <a14:m>
                  <m:oMathPara xmlns:m="http://schemas.openxmlformats.org/officeDocument/2006/math">
                    <m:oMathParaPr>
                      <m:jc m:val="centerGroup"/>
                    </m:oMathParaPr>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r>
                        <a:rPr lang="en-IN" i="1">
                          <a:latin typeface="Cambria Math" panose="02040503050406030204" pitchFamily="18" charset="0"/>
                        </a:rPr>
                        <m:t>…</m:t>
                      </m:r>
                      <m:r>
                        <a:rPr lang="en-IN" i="1">
                          <a:latin typeface="Cambria Math" panose="02040503050406030204" pitchFamily="18" charset="0"/>
                        </a:rPr>
                        <m:t>𝑓</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e>
                      </m:d>
                      <m:r>
                        <a:rPr lang="en-IN" i="1">
                          <a:latin typeface="Cambria Math" panose="02040503050406030204" pitchFamily="18" charset="0"/>
                        </a:rPr>
                        <m:t>=</m:t>
                      </m:r>
                      <m:nary>
                        <m:naryPr>
                          <m:chr m:val="∏"/>
                          <m:ctrlPr>
                            <a:rPr lang="en-IN" i="1">
                              <a:latin typeface="Cambria Math" panose="02040503050406030204" pitchFamily="18" charset="0"/>
                            </a:rPr>
                          </m:ctrlPr>
                        </m:naryPr>
                        <m:sub>
                          <m:r>
                            <m:rPr>
                              <m:brk m:alnAt="23"/>
                            </m:rPr>
                            <a:rPr lang="en-IN" i="1">
                              <a:latin typeface="Cambria Math" panose="02040503050406030204" pitchFamily="18" charset="0"/>
                            </a:rPr>
                            <m:t>𝑖</m:t>
                          </m:r>
                          <m:r>
                            <a:rPr lang="en-IN" i="1">
                              <a:latin typeface="Cambria Math" panose="02040503050406030204" pitchFamily="18" charset="0"/>
                            </a:rPr>
                            <m:t>=1</m:t>
                          </m:r>
                        </m:sub>
                        <m:sup>
                          <m:r>
                            <a:rPr lang="en-IN" i="1">
                              <a:latin typeface="Cambria Math" panose="02040503050406030204" pitchFamily="18" charset="0"/>
                            </a:rPr>
                            <m:t>𝑛</m:t>
                          </m:r>
                        </m:sup>
                        <m:e>
                          <m:r>
                            <a:rPr lang="en-IN" i="1">
                              <a:latin typeface="Cambria Math" panose="02040503050406030204" pitchFamily="18" charset="0"/>
                            </a:rPr>
                            <m:t>𝑓</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𝑖</m:t>
                              </m:r>
                            </m:sub>
                          </m:sSub>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rPr>
                            <m:t>)</m:t>
                          </m:r>
                        </m:e>
                      </m:nary>
                    </m:oMath>
                  </m:oMathPara>
                </a14:m>
                <a:endParaRPr lang="en-IN" dirty="0">
                  <a:latin typeface="Times New Roman" panose="02020603050405020304" pitchFamily="18" charset="0"/>
                  <a:cs typeface="Times New Roman" panose="02020603050405020304" pitchFamily="18" charset="0"/>
                </a:endParaRPr>
              </a:p>
              <a:p>
                <a:pPr lvl="1" algn="just"/>
                <a:r>
                  <a:rPr lang="en-IN" dirty="0">
                    <a:latin typeface="Times New Roman" panose="02020603050405020304" pitchFamily="18" charset="0"/>
                    <a:cs typeface="Times New Roman" panose="02020603050405020304" pitchFamily="18" charset="0"/>
                  </a:rPr>
                  <a:t> For a given sample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 …, </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r>
                      <a:rPr lang="en-IN" i="1" dirty="0">
                        <a:latin typeface="Cambria Math" panose="02040503050406030204" pitchFamily="18" charset="0"/>
                      </a:rPr>
                      <m:t>𝐿</m:t>
                    </m:r>
                  </m:oMath>
                </a14:m>
                <a:r>
                  <a:rPr lang="en-IN" dirty="0">
                    <a:latin typeface="Times New Roman" panose="02020603050405020304" pitchFamily="18" charset="0"/>
                    <a:cs typeface="Times New Roman" panose="02020603050405020304" pitchFamily="18" charset="0"/>
                  </a:rPr>
                  <a:t> becomes a function of the variable </a:t>
                </a:r>
                <a14:m>
                  <m:oMath xmlns:m="http://schemas.openxmlformats.org/officeDocument/2006/math">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ea typeface="Cambria Math" panose="02040503050406030204" pitchFamily="18" charset="0"/>
                    <a:cs typeface="Times New Roman" panose="02020603050405020304" pitchFamily="18" charset="0"/>
                  </a:rPr>
                  <a:t>the parameter</a:t>
                </a:r>
                <a14:m>
                  <m:oMath xmlns:m="http://schemas.openxmlformats.org/officeDocument/2006/math">
                    <m:r>
                      <a:rPr lang="en-IN" i="1">
                        <a:latin typeface="Cambria Math" panose="02040503050406030204" pitchFamily="18" charset="0"/>
                        <a:ea typeface="Cambria Math" panose="02040503050406030204" pitchFamily="18" charset="0"/>
                      </a:rPr>
                      <m:t>.</m:t>
                    </m:r>
                  </m:oMath>
                </a14:m>
                <a:endParaRPr lang="en-IN" dirty="0">
                  <a:latin typeface="Times New Roman" panose="02020603050405020304" pitchFamily="18" charset="0"/>
                  <a:cs typeface="Times New Roman" panose="02020603050405020304" pitchFamily="18" charset="0"/>
                </a:endParaRPr>
              </a:p>
              <a:p>
                <a:pPr algn="just"/>
                <a:endParaRPr lang="en-IN" sz="1800" dirty="0" smtClean="0">
                  <a:latin typeface="Times New Roman" panose="02020603050405020304" pitchFamily="18" charset="0"/>
                  <a:cs typeface="Times New Roman" panose="02020603050405020304" pitchFamily="18" charset="0"/>
                </a:endParaRPr>
              </a:p>
              <a:p>
                <a:pPr algn="just"/>
                <a:endParaRPr lang="en-IN" sz="1800" dirty="0">
                  <a:latin typeface="Times New Roman" panose="02020603050405020304" pitchFamily="18" charset="0"/>
                  <a:cs typeface="Times New Roman" panose="02020603050405020304" pitchFamily="18" charset="0"/>
                </a:endParaRPr>
              </a:p>
              <a:p>
                <a:pPr algn="just"/>
                <a:r>
                  <a:rPr lang="en-IN" sz="1800" dirty="0" smtClean="0">
                    <a:latin typeface="Times New Roman" panose="02020603050405020304" pitchFamily="18" charset="0"/>
                    <a:cs typeface="Times New Roman" panose="02020603050405020304" pitchFamily="18" charset="0"/>
                  </a:rPr>
                  <a:t>MLE Principle: </a:t>
                </a:r>
                <a:r>
                  <a:rPr lang="en-IN" dirty="0" smtClean="0">
                    <a:latin typeface="Times New Roman" panose="02020603050405020304" pitchFamily="18" charset="0"/>
                    <a:cs typeface="Times New Roman" panose="02020603050405020304" pitchFamily="18" charset="0"/>
                  </a:rPr>
                  <a:t>The </a:t>
                </a:r>
                <a:r>
                  <a:rPr lang="en-IN" dirty="0">
                    <a:latin typeface="Times New Roman" panose="02020603050405020304" pitchFamily="18" charset="0"/>
                    <a:cs typeface="Times New Roman" panose="02020603050405020304" pitchFamily="18" charset="0"/>
                  </a:rPr>
                  <a:t>principle of ML consists in finding an estimator for the unknown parameter </a:t>
                </a:r>
                <a14:m>
                  <m:oMath xmlns:m="http://schemas.openxmlformats.org/officeDocument/2006/math">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ea typeface="Cambria Math" panose="02040503050406030204" pitchFamily="18" charset="0"/>
                      </a:rPr>
                      <m:t>=</m:t>
                    </m:r>
                    <m:d>
                      <m:dPr>
                        <m:ctrlPr>
                          <a:rPr lang="en-IN" i="1">
                            <a:latin typeface="Cambria Math" panose="02040503050406030204" pitchFamily="18" charset="0"/>
                            <a:ea typeface="Cambria Math" panose="02040503050406030204" pitchFamily="18" charset="0"/>
                          </a:rPr>
                        </m:ctrlPr>
                      </m:dPr>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𝜃</m:t>
                            </m:r>
                          </m:e>
                          <m:sub>
                            <m:r>
                              <a:rPr lang="en-IN" i="1">
                                <a:latin typeface="Cambria Math" panose="02040503050406030204" pitchFamily="18" charset="0"/>
                                <a:ea typeface="Cambria Math" panose="02040503050406030204" pitchFamily="18" charset="0"/>
                              </a:rPr>
                              <m:t>𝑘</m:t>
                            </m:r>
                          </m:sub>
                        </m:sSub>
                      </m:e>
                    </m:d>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say which maximizes the likelihood function </a:t>
                </a:r>
                <a14:m>
                  <m:oMath xmlns:m="http://schemas.openxmlformats.org/officeDocument/2006/math">
                    <m:r>
                      <a:rPr lang="en-IN" i="1">
                        <a:latin typeface="Cambria Math" panose="02040503050406030204" pitchFamily="18" charset="0"/>
                      </a:rPr>
                      <m:t>𝐿</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for variations in parameter i.e. we wish to find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e>
                      <m:sub>
                        <m:r>
                          <a:rPr lang="en-IN" i="1">
                            <a:latin typeface="Cambria Math" panose="02040503050406030204" pitchFamily="18" charset="0"/>
                            <a:ea typeface="Cambria Math" panose="02040503050406030204" pitchFamily="18" charset="0"/>
                          </a:rPr>
                          <m:t>𝑘</m:t>
                        </m:r>
                      </m:sub>
                    </m:sSub>
                    <m:r>
                      <a:rPr lang="en-IN"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so that </a:t>
                </a:r>
              </a:p>
              <a:p>
                <a:pPr marL="457200" lvl="1" indent="0" algn="ctr">
                  <a:buNone/>
                </a:pPr>
                <a14:m>
                  <m:oMath xmlns:m="http://schemas.openxmlformats.org/officeDocument/2006/math">
                    <m:r>
                      <a:rPr lang="en-IN" i="1">
                        <a:latin typeface="Cambria Math" panose="02040503050406030204" pitchFamily="18" charset="0"/>
                      </a:rPr>
                      <m:t>𝐿</m:t>
                    </m:r>
                    <m:d>
                      <m:dPr>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e>
                    </m:d>
                    <m:r>
                      <a:rPr lang="en-IN" i="1">
                        <a:latin typeface="Cambria Math" panose="02040503050406030204" pitchFamily="18" charset="0"/>
                      </a:rPr>
                      <m:t>&gt;</m:t>
                    </m:r>
                    <m:r>
                      <a:rPr lang="en-IN" i="1">
                        <a:latin typeface="Cambria Math" panose="02040503050406030204" pitchFamily="18" charset="0"/>
                      </a:rPr>
                      <m:t>𝐿</m:t>
                    </m:r>
                    <m:d>
                      <m:dPr>
                        <m:ctrlPr>
                          <a:rPr lang="en-IN" i="1">
                            <a:latin typeface="Cambria Math" panose="02040503050406030204" pitchFamily="18" charset="0"/>
                          </a:rPr>
                        </m:ctrlPr>
                      </m:dPr>
                      <m:e>
                        <m:r>
                          <a:rPr lang="en-IN" i="1">
                            <a:latin typeface="Cambria Math" panose="02040503050406030204" pitchFamily="18" charset="0"/>
                            <a:ea typeface="Cambria Math" panose="02040503050406030204" pitchFamily="18" charset="0"/>
                          </a:rPr>
                          <m:t>𝜃</m:t>
                        </m:r>
                      </m:e>
                    </m:d>
                    <m:r>
                      <a:rPr lang="en-IN" i="1">
                        <a:latin typeface="Cambria Math" panose="02040503050406030204" pitchFamily="18" charset="0"/>
                        <a:ea typeface="Cambria Math" panose="02040503050406030204" pitchFamily="18" charset="0"/>
                      </a:rPr>
                      <m:t>       ∀   </m:t>
                    </m:r>
                    <m:r>
                      <a:rPr lang="en-IN" i="1">
                        <a:latin typeface="Cambria Math" panose="02040503050406030204" pitchFamily="18" charset="0"/>
                        <a:ea typeface="Cambria Math" panose="02040503050406030204" pitchFamily="18" charset="0"/>
                      </a:rPr>
                      <m:t>𝜃</m:t>
                    </m:r>
                    <m:r>
                      <a:rPr lang="en-IN" i="1">
                        <a:latin typeface="Cambria Math" panose="02040503050406030204" pitchFamily="18" charset="0"/>
                        <a:ea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Θ</m:t>
                    </m:r>
                  </m:oMath>
                </a14:m>
                <a:r>
                  <a:rPr lang="en-IN" dirty="0">
                    <a:latin typeface="Times New Roman" panose="02020603050405020304" pitchFamily="18" charset="0"/>
                    <a:cs typeface="Times New Roman" panose="02020603050405020304" pitchFamily="18" charset="0"/>
                  </a:rPr>
                  <a:t>.</a:t>
                </a:r>
              </a:p>
              <a:p>
                <a:pPr lvl="1" algn="just"/>
                <a:r>
                  <a:rPr lang="en-IN" dirty="0">
                    <a:latin typeface="Times New Roman" panose="02020603050405020304" pitchFamily="18" charset="0"/>
                    <a:cs typeface="Times New Roman" panose="02020603050405020304" pitchFamily="18" charset="0"/>
                  </a:rPr>
                  <a:t> </a:t>
                </a:r>
                <a14:m>
                  <m:oMath xmlns:m="http://schemas.openxmlformats.org/officeDocument/2006/math">
                    <m:acc>
                      <m:accPr>
                        <m:chr m:val="̂"/>
                        <m:ctrlPr>
                          <a:rPr lang="en-IN" i="1">
                            <a:latin typeface="Cambria Math" panose="02040503050406030204" pitchFamily="18" charset="0"/>
                          </a:rPr>
                        </m:ctrlPr>
                      </m:accPr>
                      <m:e>
                        <m:r>
                          <a:rPr lang="en-IN" i="1">
                            <a:latin typeface="Cambria Math" panose="02040503050406030204" pitchFamily="18" charset="0"/>
                            <a:ea typeface="Cambria Math" panose="02040503050406030204" pitchFamily="18" charset="0"/>
                          </a:rPr>
                          <m:t>𝜃</m:t>
                        </m:r>
                      </m:e>
                    </m:acc>
                  </m:oMath>
                </a14:m>
                <a:r>
                  <a:rPr lang="en-IN" dirty="0">
                    <a:latin typeface="Times New Roman" panose="02020603050405020304" pitchFamily="18" charset="0"/>
                    <a:cs typeface="Times New Roman" panose="02020603050405020304" pitchFamily="18" charset="0"/>
                  </a:rPr>
                  <a:t> is called Maximum Likelihood Estimator (MLE).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69928" y="1445892"/>
                <a:ext cx="8568072" cy="5302800"/>
              </a:xfrm>
              <a:blipFill rotWithShape="0">
                <a:blip r:embed="rId2"/>
                <a:stretch>
                  <a:fillRect l="-1778" t="-1494" r="-1778"/>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5000" y="727532"/>
            <a:ext cx="2986636"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Interval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39858" y="1341402"/>
                <a:ext cx="8411339" cy="4682490"/>
              </a:xfrm>
            </p:spPr>
            <p:txBody>
              <a:bodyPr/>
              <a:lstStyle/>
              <a:p>
                <a:pPr algn="just"/>
                <a:r>
                  <a:rPr lang="en-IN" dirty="0">
                    <a:latin typeface="Times New Roman" panose="02020603050405020304" pitchFamily="18" charset="0"/>
                    <a:cs typeface="Times New Roman" panose="02020603050405020304" pitchFamily="18" charset="0"/>
                  </a:rPr>
                  <a:t>A point estimate on its own does not take into account the accuracy of the estimate.</a:t>
                </a:r>
              </a:p>
              <a:p>
                <a:pPr algn="just"/>
                <a:r>
                  <a:rPr lang="en-IN" dirty="0">
                    <a:latin typeface="Times New Roman" panose="02020603050405020304" pitchFamily="18" charset="0"/>
                    <a:cs typeface="Times New Roman" panose="02020603050405020304" pitchFamily="18" charset="0"/>
                  </a:rPr>
                  <a:t>The deviation between the point estimate and the true parameter (i.e. </a:t>
                </a:r>
                <a14:m>
                  <m:oMath xmlns:m="http://schemas.openxmlformats.org/officeDocument/2006/math">
                    <m:d>
                      <m:dPr>
                        <m:begChr m:val="|"/>
                        <m:endChr m:val="|"/>
                        <m:ctrlPr>
                          <a:rPr lang="en-IN" i="1">
                            <a:latin typeface="Cambria Math" panose="02040503050406030204" pitchFamily="18" charset="0"/>
                          </a:rPr>
                        </m:ctrlPr>
                      </m:dPr>
                      <m:e>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𝜇</m:t>
                        </m:r>
                      </m:e>
                    </m:d>
                  </m:oMath>
                </a14:m>
                <a:r>
                  <a:rPr lang="en-IN" dirty="0">
                    <a:latin typeface="Times New Roman" panose="02020603050405020304" pitchFamily="18" charset="0"/>
                    <a:cs typeface="Times New Roman" panose="02020603050405020304" pitchFamily="18" charset="0"/>
                  </a:rPr>
                  <a:t>) can be considerable, especially when the sample size is small.</a:t>
                </a:r>
              </a:p>
              <a:p>
                <a:pPr algn="just"/>
                <a:r>
                  <a:rPr lang="en-IN" dirty="0">
                    <a:latin typeface="Times New Roman" panose="02020603050405020304" pitchFamily="18" charset="0"/>
                    <a:cs typeface="Times New Roman" panose="02020603050405020304" pitchFamily="18" charset="0"/>
                  </a:rPr>
                  <a:t>To incorporate the information about the accuracy of an estimate in the estimated value, a</a:t>
                </a:r>
                <a:r>
                  <a:rPr lang="en-IN" b="1" dirty="0">
                    <a:latin typeface="Times New Roman" panose="02020603050405020304" pitchFamily="18" charset="0"/>
                    <a:cs typeface="Times New Roman" panose="02020603050405020304" pitchFamily="18" charset="0"/>
                  </a:rPr>
                  <a:t> confidence interval </a:t>
                </a:r>
                <a:r>
                  <a:rPr lang="en-IN" dirty="0">
                    <a:latin typeface="Times New Roman" panose="02020603050405020304" pitchFamily="18" charset="0"/>
                    <a:cs typeface="Times New Roman" panose="02020603050405020304" pitchFamily="18" charset="0"/>
                  </a:rPr>
                  <a:t>can be constructed.</a:t>
                </a:r>
              </a:p>
              <a:p>
                <a:pPr algn="just"/>
                <a:r>
                  <a:rPr lang="en-IN" dirty="0">
                    <a:latin typeface="Times New Roman" panose="02020603050405020304" pitchFamily="18" charset="0"/>
                    <a:cs typeface="Times New Roman" panose="02020603050405020304" pitchFamily="18" charset="0"/>
                  </a:rPr>
                  <a:t>It is a </a:t>
                </a:r>
                <a:r>
                  <a:rPr lang="en-IN" b="1" dirty="0">
                    <a:latin typeface="Times New Roman" panose="02020603050405020304" pitchFamily="18" charset="0"/>
                    <a:cs typeface="Times New Roman" panose="02020603050405020304" pitchFamily="18" charset="0"/>
                  </a:rPr>
                  <a:t>random interval </a:t>
                </a:r>
                <a:r>
                  <a:rPr lang="en-IN" dirty="0">
                    <a:latin typeface="Times New Roman" panose="02020603050405020304" pitchFamily="18" charset="0"/>
                    <a:cs typeface="Times New Roman" panose="02020603050405020304" pitchFamily="18" charset="0"/>
                  </a:rPr>
                  <a:t>with </a:t>
                </a:r>
                <a:r>
                  <a:rPr lang="en-IN" b="1" dirty="0">
                    <a:latin typeface="Times New Roman" panose="02020603050405020304" pitchFamily="18" charset="0"/>
                    <a:cs typeface="Times New Roman" panose="02020603050405020304" pitchFamily="18" charset="0"/>
                  </a:rPr>
                  <a:t>lower </a:t>
                </a:r>
                <a:r>
                  <a:rPr lang="en-IN" dirty="0">
                    <a:latin typeface="Times New Roman" panose="02020603050405020304" pitchFamily="18" charset="0"/>
                    <a:cs typeface="Times New Roman" panose="02020603050405020304" pitchFamily="18" charset="0"/>
                  </a:rPr>
                  <a:t>and </a:t>
                </a:r>
                <a:r>
                  <a:rPr lang="en-IN" b="1" dirty="0">
                    <a:latin typeface="Times New Roman" panose="02020603050405020304" pitchFamily="18" charset="0"/>
                    <a:cs typeface="Times New Roman" panose="02020603050405020304" pitchFamily="18" charset="0"/>
                  </a:rPr>
                  <a:t>upper bounds, </a:t>
                </a:r>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𝒍</m:t>
                        </m:r>
                      </m:sub>
                    </m:sSub>
                    <m:r>
                      <a:rPr lang="en-IN" b="1" i="1">
                        <a:latin typeface="Cambria Math" panose="02040503050406030204" pitchFamily="18" charset="0"/>
                      </a:rPr>
                      <m:t>(</m:t>
                    </m:r>
                    <m:r>
                      <a:rPr lang="en-IN" b="1" i="1">
                        <a:latin typeface="Cambria Math" panose="02040503050406030204" pitchFamily="18" charset="0"/>
                      </a:rPr>
                      <m:t>𝑿</m:t>
                    </m:r>
                    <m:r>
                      <a:rPr lang="en-IN" b="1"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𝒖</m:t>
                        </m:r>
                      </m:sub>
                    </m:sSub>
                    <m:d>
                      <m:dPr>
                        <m:ctrlPr>
                          <a:rPr lang="en-IN" b="1" i="1">
                            <a:latin typeface="Cambria Math" panose="02040503050406030204" pitchFamily="18" charset="0"/>
                          </a:rPr>
                        </m:ctrlPr>
                      </m:dPr>
                      <m:e>
                        <m:r>
                          <a:rPr lang="en-IN" b="1" i="1">
                            <a:latin typeface="Cambria Math" panose="02040503050406030204" pitchFamily="18" charset="0"/>
                          </a:rPr>
                          <m:t>𝑿</m:t>
                        </m:r>
                      </m:e>
                    </m:d>
                    <m:r>
                      <a:rPr lang="en-IN" i="1">
                        <a:latin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such that the unknown parameter </a:t>
                </a:r>
                <a14:m>
                  <m:oMath xmlns:m="http://schemas.openxmlformats.org/officeDocument/2006/math">
                    <m:r>
                      <a:rPr lang="en-IN" i="1">
                        <a:latin typeface="Cambria Math" panose="02040503050406030204" pitchFamily="18" charset="0"/>
                        <a:ea typeface="Cambria Math" panose="02040503050406030204" pitchFamily="18" charset="0"/>
                      </a:rPr>
                      <m:t>𝜃</m:t>
                    </m:r>
                  </m:oMath>
                </a14:m>
                <a:r>
                  <a:rPr lang="en-IN" dirty="0">
                    <a:latin typeface="Times New Roman" panose="02020603050405020304" pitchFamily="18" charset="0"/>
                    <a:cs typeface="Times New Roman" panose="02020603050405020304" pitchFamily="18" charset="0"/>
                  </a:rPr>
                  <a:t> is covered by a prespecified probability of at least </a:t>
                </a:r>
                <a14:m>
                  <m:oMath xmlns:m="http://schemas.openxmlformats.org/officeDocument/2006/math">
                    <m:r>
                      <a:rPr lang="en-IN" i="1">
                        <a:latin typeface="Cambria Math" panose="02040503050406030204" pitchFamily="18" charset="0"/>
                      </a:rPr>
                      <m:t>1−</m:t>
                    </m:r>
                    <m:r>
                      <a:rPr lang="en-IN" i="1">
                        <a:latin typeface="Cambria Math" panose="02040503050406030204" pitchFamily="18" charset="0"/>
                        <a:ea typeface="Cambria Math" panose="02040503050406030204" pitchFamily="18" charset="0"/>
                      </a:rPr>
                      <m:t>𝛼</m:t>
                    </m:r>
                    <m:r>
                      <a:rPr lang="en-IN" i="1">
                        <a:latin typeface="Cambria Math" panose="02040503050406030204" pitchFamily="18" charset="0"/>
                        <a:ea typeface="Cambria Math" panose="02040503050406030204" pitchFamily="18" charset="0"/>
                      </a:rPr>
                      <m:t>:</m:t>
                    </m:r>
                  </m:oMath>
                </a14:m>
                <a:endParaRPr lang="en-IN" dirty="0">
                  <a:latin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𝑷</m:t>
                        </m:r>
                      </m:e>
                      <m:sub>
                        <m:r>
                          <a:rPr lang="en-IN" b="1" i="1">
                            <a:latin typeface="Cambria Math" panose="02040503050406030204" pitchFamily="18" charset="0"/>
                            <a:ea typeface="Cambria Math" panose="02040503050406030204" pitchFamily="18" charset="0"/>
                          </a:rPr>
                          <m:t>𝜽</m:t>
                        </m:r>
                      </m:sub>
                    </m:sSub>
                    <m:d>
                      <m:dPr>
                        <m:ctrlPr>
                          <a:rPr lang="en-IN" b="1" i="1">
                            <a:latin typeface="Cambria Math" panose="02040503050406030204" pitchFamily="18" charset="0"/>
                          </a:rPr>
                        </m:ctrlPr>
                      </m:dPr>
                      <m:e>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𝒍</m:t>
                            </m:r>
                          </m:sub>
                        </m:sSub>
                        <m:d>
                          <m:dPr>
                            <m:ctrlPr>
                              <a:rPr lang="en-IN" b="1" i="1">
                                <a:latin typeface="Cambria Math" panose="02040503050406030204" pitchFamily="18" charset="0"/>
                              </a:rPr>
                            </m:ctrlPr>
                          </m:dPr>
                          <m:e>
                            <m:r>
                              <a:rPr lang="en-IN" b="1" i="1">
                                <a:latin typeface="Cambria Math" panose="02040503050406030204" pitchFamily="18" charset="0"/>
                              </a:rPr>
                              <m:t>𝑿</m:t>
                            </m:r>
                          </m:e>
                        </m:d>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𝜽</m:t>
                        </m:r>
                        <m:r>
                          <a:rPr lang="en-IN" b="1" i="1">
                            <a:latin typeface="Cambria Math" panose="02040503050406030204" pitchFamily="18" charset="0"/>
                            <a:ea typeface="Cambria Math" panose="02040503050406030204" pitchFamily="18" charset="0"/>
                          </a:rPr>
                          <m:t>≤</m:t>
                        </m:r>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𝒖</m:t>
                            </m:r>
                          </m:sub>
                        </m:sSub>
                        <m:d>
                          <m:dPr>
                            <m:ctrlPr>
                              <a:rPr lang="en-IN" b="1" i="1">
                                <a:latin typeface="Cambria Math" panose="02040503050406030204" pitchFamily="18" charset="0"/>
                              </a:rPr>
                            </m:ctrlPr>
                          </m:dPr>
                          <m:e>
                            <m:r>
                              <a:rPr lang="en-IN" b="1" i="1">
                                <a:latin typeface="Cambria Math" panose="02040503050406030204" pitchFamily="18" charset="0"/>
                              </a:rPr>
                              <m:t>𝑿</m:t>
                            </m:r>
                          </m:e>
                        </m:d>
                      </m:e>
                    </m:d>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𝟏</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𝜶</m:t>
                    </m:r>
                    <m:r>
                      <a:rPr lang="en-IN" b="1" i="1">
                        <a:latin typeface="Cambria Math" panose="02040503050406030204" pitchFamily="18" charset="0"/>
                        <a:ea typeface="Cambria Math" panose="02040503050406030204" pitchFamily="18" charset="0"/>
                      </a:rPr>
                      <m:t>.</m:t>
                    </m:r>
                  </m:oMath>
                </a14:m>
                <a:r>
                  <a:rPr lang="en-IN" b="1" dirty="0">
                    <a:latin typeface="Times New Roman" panose="02020603050405020304" pitchFamily="18" charset="0"/>
                    <a:ea typeface="Cambria Math" panose="02040503050406030204" pitchFamily="18" charset="0"/>
                    <a:cs typeface="Times New Roman" panose="02020603050405020304" pitchFamily="18" charset="0"/>
                  </a:rPr>
                  <a:t>	</a:t>
                </a:r>
              </a:p>
              <a:p>
                <a:pPr algn="just"/>
                <a:r>
                  <a:rPr lang="en-IN" dirty="0">
                    <a:latin typeface="Times New Roman" panose="02020603050405020304" pitchFamily="18" charset="0"/>
                    <a:cs typeface="Times New Roman" panose="02020603050405020304" pitchFamily="18" charset="0"/>
                  </a:rPr>
                  <a:t>The probability </a:t>
                </a:r>
                <a14:m>
                  <m:oMath xmlns:m="http://schemas.openxmlformats.org/officeDocument/2006/math">
                    <m:r>
                      <a:rPr lang="en-IN" i="1">
                        <a:latin typeface="Cambria Math" panose="02040503050406030204" pitchFamily="18" charset="0"/>
                      </a:rPr>
                      <m:t>1−</m:t>
                    </m:r>
                    <m:r>
                      <a:rPr lang="en-IN" i="1">
                        <a:latin typeface="Cambria Math" panose="02040503050406030204" pitchFamily="18" charset="0"/>
                        <a:ea typeface="Cambria Math" panose="02040503050406030204" pitchFamily="18" charset="0"/>
                      </a:rPr>
                      <m:t>𝛼</m:t>
                    </m:r>
                  </m:oMath>
                </a14:m>
                <a:r>
                  <a:rPr lang="en-IN" dirty="0">
                    <a:latin typeface="Times New Roman" panose="02020603050405020304" pitchFamily="18" charset="0"/>
                    <a:cs typeface="Times New Roman" panose="02020603050405020304" pitchFamily="18" charset="0"/>
                  </a:rPr>
                  <a:t> is called the </a:t>
                </a:r>
                <a:r>
                  <a:rPr lang="en-IN" b="1" dirty="0">
                    <a:latin typeface="Times New Roman" panose="02020603050405020304" pitchFamily="18" charset="0"/>
                    <a:cs typeface="Times New Roman" panose="02020603050405020304" pitchFamily="18" charset="0"/>
                  </a:rPr>
                  <a:t>confidence level.</a:t>
                </a:r>
              </a:p>
              <a:p>
                <a:pPr algn="just"/>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𝒍</m:t>
                        </m:r>
                      </m:sub>
                    </m:sSub>
                    <m:r>
                      <a:rPr lang="en-IN" b="1" i="1">
                        <a:latin typeface="Cambria Math" panose="02040503050406030204" pitchFamily="18" charset="0"/>
                      </a:rPr>
                      <m:t>(</m:t>
                    </m:r>
                    <m:r>
                      <a:rPr lang="en-IN" b="1" i="1">
                        <a:latin typeface="Cambria Math" panose="02040503050406030204" pitchFamily="18" charset="0"/>
                      </a:rPr>
                      <m:t>𝑿</m:t>
                    </m:r>
                    <m:r>
                      <a:rPr lang="en-IN" b="1"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is called the </a:t>
                </a:r>
                <a:r>
                  <a:rPr lang="en-IN" b="1" dirty="0">
                    <a:latin typeface="Times New Roman" panose="02020603050405020304" pitchFamily="18" charset="0"/>
                    <a:cs typeface="Times New Roman" panose="02020603050405020304" pitchFamily="18" charset="0"/>
                  </a:rPr>
                  <a:t>lower confidence limit</a:t>
                </a:r>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b="1" i="1">
                            <a:latin typeface="Cambria Math" panose="02040503050406030204" pitchFamily="18" charset="0"/>
                          </a:rPr>
                        </m:ctrlPr>
                      </m:sSubPr>
                      <m:e>
                        <m:r>
                          <a:rPr lang="en-IN" b="1" i="1">
                            <a:latin typeface="Cambria Math" panose="02040503050406030204" pitchFamily="18" charset="0"/>
                          </a:rPr>
                          <m:t>𝑰</m:t>
                        </m:r>
                      </m:e>
                      <m:sub>
                        <m:r>
                          <a:rPr lang="en-IN" b="1" i="1">
                            <a:latin typeface="Cambria Math" panose="02040503050406030204" pitchFamily="18" charset="0"/>
                          </a:rPr>
                          <m:t>𝒖</m:t>
                        </m:r>
                      </m:sub>
                    </m:sSub>
                    <m:r>
                      <a:rPr lang="en-IN" b="1" i="1">
                        <a:latin typeface="Cambria Math" panose="02040503050406030204" pitchFamily="18" charset="0"/>
                      </a:rPr>
                      <m:t>(</m:t>
                    </m:r>
                    <m:r>
                      <a:rPr lang="en-IN" b="1" i="1">
                        <a:latin typeface="Cambria Math" panose="02040503050406030204" pitchFamily="18" charset="0"/>
                      </a:rPr>
                      <m:t>𝑿</m:t>
                    </m:r>
                    <m:r>
                      <a:rPr lang="en-IN" b="1" i="1">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is called the </a:t>
                </a:r>
                <a:r>
                  <a:rPr lang="en-IN" b="1" dirty="0">
                    <a:latin typeface="Times New Roman" panose="02020603050405020304" pitchFamily="18" charset="0"/>
                    <a:cs typeface="Times New Roman" panose="02020603050405020304" pitchFamily="18" charset="0"/>
                  </a:rPr>
                  <a:t>upper confidence limit. </a:t>
                </a:r>
              </a:p>
              <a:p>
                <a:pPr algn="just"/>
                <a:r>
                  <a:rPr lang="en-IN" dirty="0">
                    <a:latin typeface="Times New Roman" panose="02020603050405020304" pitchFamily="18" charset="0"/>
                    <a:cs typeface="Times New Roman" panose="02020603050405020304" pitchFamily="18" charset="0"/>
                  </a:rPr>
                  <a:t>Note that the </a:t>
                </a:r>
                <a:r>
                  <a:rPr lang="en-IN" b="1" dirty="0">
                    <a:latin typeface="Times New Roman" panose="02020603050405020304" pitchFamily="18" charset="0"/>
                    <a:cs typeface="Times New Roman" panose="02020603050405020304" pitchFamily="18" charset="0"/>
                  </a:rPr>
                  <a:t>bounds</a:t>
                </a:r>
                <a:r>
                  <a:rPr lang="en-IN" dirty="0">
                    <a:latin typeface="Times New Roman" panose="02020603050405020304" pitchFamily="18" charset="0"/>
                    <a:cs typeface="Times New Roman" panose="02020603050405020304" pitchFamily="18" charset="0"/>
                  </a:rPr>
                  <a:t> are </a:t>
                </a:r>
                <a:r>
                  <a:rPr lang="en-IN" b="1" dirty="0">
                    <a:latin typeface="Times New Roman" panose="02020603050405020304" pitchFamily="18" charset="0"/>
                    <a:cs typeface="Times New Roman" panose="02020603050405020304" pitchFamily="18" charset="0"/>
                  </a:rPr>
                  <a:t>random</a:t>
                </a:r>
                <a:r>
                  <a:rPr lang="en-IN" dirty="0">
                    <a:latin typeface="Times New Roman" panose="02020603050405020304" pitchFamily="18" charset="0"/>
                    <a:cs typeface="Times New Roman" panose="02020603050405020304" pitchFamily="18" charset="0"/>
                  </a:rPr>
                  <a:t> and the </a:t>
                </a:r>
                <a:r>
                  <a:rPr lang="en-IN" b="1" dirty="0">
                    <a:latin typeface="Times New Roman" panose="02020603050405020304" pitchFamily="18" charset="0"/>
                    <a:cs typeface="Times New Roman" panose="02020603050405020304" pitchFamily="18" charset="0"/>
                  </a:rPr>
                  <a:t>parameter</a:t>
                </a:r>
                <a:r>
                  <a:rPr lang="en-IN" dirty="0">
                    <a:latin typeface="Times New Roman" panose="02020603050405020304" pitchFamily="18" charset="0"/>
                    <a:cs typeface="Times New Roman" panose="02020603050405020304" pitchFamily="18" charset="0"/>
                  </a:rPr>
                  <a:t> is a </a:t>
                </a:r>
                <a:r>
                  <a:rPr lang="en-IN" b="1" dirty="0">
                    <a:latin typeface="Times New Roman" panose="02020603050405020304" pitchFamily="18" charset="0"/>
                    <a:cs typeface="Times New Roman" panose="02020603050405020304" pitchFamily="18" charset="0"/>
                  </a:rPr>
                  <a:t>fixed value</a:t>
                </a:r>
                <a:r>
                  <a:rPr lang="en-IN" dirty="0">
                    <a:latin typeface="Times New Roman" panose="02020603050405020304" pitchFamily="18" charset="0"/>
                    <a:cs typeface="Times New Roman" panose="02020603050405020304" pitchFamily="18" charset="0"/>
                  </a:rPr>
                  <a:t>, i.e. the true parameter is covered by the interval with probability </a:t>
                </a:r>
                <a14:m>
                  <m:oMath xmlns:m="http://schemas.openxmlformats.org/officeDocument/2006/math">
                    <m:r>
                      <a:rPr lang="en-IN" b="1" i="1">
                        <a:latin typeface="Cambria Math" panose="02040503050406030204" pitchFamily="18" charset="0"/>
                        <a:ea typeface="Cambria Math" panose="02040503050406030204" pitchFamily="18" charset="0"/>
                      </a:rPr>
                      <m:t>𝟏</m:t>
                    </m:r>
                    <m:r>
                      <a:rPr lang="en-IN" b="1" i="1">
                        <a:latin typeface="Cambria Math" panose="02040503050406030204" pitchFamily="18" charset="0"/>
                        <a:ea typeface="Cambria Math" panose="02040503050406030204" pitchFamily="18" charset="0"/>
                      </a:rPr>
                      <m:t>−</m:t>
                    </m:r>
                    <m:r>
                      <a:rPr lang="en-IN" b="1" i="1">
                        <a:latin typeface="Cambria Math" panose="02040503050406030204" pitchFamily="18" charset="0"/>
                        <a:ea typeface="Cambria Math" panose="02040503050406030204" pitchFamily="18" charset="0"/>
                      </a:rPr>
                      <m:t>𝜶</m:t>
                    </m:r>
                  </m:oMath>
                </a14:m>
                <a:r>
                  <a:rPr lang="en-IN" dirty="0">
                    <a:latin typeface="Times New Roman" panose="02020603050405020304" pitchFamily="18" charset="0"/>
                    <a:cs typeface="Times New Roman" panose="02020603050405020304" pitchFamily="18" charset="0"/>
                  </a:rPr>
                  <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539858" y="1341402"/>
                <a:ext cx="8411339" cy="4682490"/>
              </a:xfrm>
              <a:blipFill rotWithShape="1">
                <a:blip r:embed="rId2"/>
                <a:stretch>
                  <a:fillRect l="-1" t="-6" r="3" b="6"/>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945658" y="2212142"/>
            <a:ext cx="7238018" cy="307340"/>
          </a:xfrm>
        </p:spPr>
        <p:txBody>
          <a:bodyPr/>
          <a:lstStyle/>
          <a:p>
            <a:pPr algn="ctr" eaLnBrk="1" hangingPunct="1"/>
            <a:r>
              <a:rPr lang="en-US" altLang="en-US" dirty="0"/>
              <a:t>Interval Estimation</a:t>
            </a:r>
          </a:p>
        </p:txBody>
      </p:sp>
      <p:sp>
        <p:nvSpPr>
          <p:cNvPr id="2" name="Title 1"/>
          <p:cNvSpPr>
            <a:spLocks noGrp="1"/>
          </p:cNvSpPr>
          <p:nvPr>
            <p:ph type="ctrTitle"/>
          </p:nvPr>
        </p:nvSpPr>
        <p:spPr>
          <a:xfrm>
            <a:off x="702468" y="2125980"/>
            <a:ext cx="7961312" cy="615315"/>
          </a:xfrm>
        </p:spPr>
        <p:txBody>
          <a:bodyPr/>
          <a:lstStyle/>
          <a:p>
            <a:r>
              <a:rPr lang="en-US" dirty="0"/>
              <a:t> </a:t>
            </a:r>
            <a:endParaRPr lang="en-IN" dirty="0"/>
          </a:p>
        </p:txBody>
      </p:sp>
      <p:pic>
        <p:nvPicPr>
          <p:cNvPr id="3" name="Picture 2"/>
          <p:cNvPicPr>
            <a:picLocks noChangeAspect="1"/>
          </p:cNvPicPr>
          <p:nvPr/>
        </p:nvPicPr>
        <p:blipFill>
          <a:blip r:embed="rId2"/>
          <a:stretch>
            <a:fillRect/>
          </a:stretch>
        </p:blipFill>
        <p:spPr>
          <a:xfrm>
            <a:off x="0" y="466"/>
            <a:ext cx="9360218" cy="685707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1517" y="999489"/>
            <a:ext cx="2040889" cy="513715"/>
          </a:xfrm>
          <a:prstGeom prst="rect">
            <a:avLst/>
          </a:prstGeom>
        </p:spPr>
        <p:txBody>
          <a:bodyPr vert="horz" wrap="square" lIns="0" tIns="13335" rIns="0" bIns="0" rtlCol="0">
            <a:spAutoFit/>
          </a:bodyPr>
          <a:lstStyle/>
          <a:p>
            <a:pPr marL="12700">
              <a:lnSpc>
                <a:spcPct val="100000"/>
              </a:lnSpc>
              <a:spcBef>
                <a:spcPts val="105"/>
              </a:spcBef>
            </a:pPr>
            <a:r>
              <a:rPr sz="3200" dirty="0"/>
              <a:t>Introduction</a:t>
            </a:r>
            <a:endParaRPr sz="3200"/>
          </a:p>
        </p:txBody>
      </p:sp>
      <p:sp>
        <p:nvSpPr>
          <p:cNvPr id="3" name="object 3"/>
          <p:cNvSpPr txBox="1"/>
          <p:nvPr/>
        </p:nvSpPr>
        <p:spPr>
          <a:xfrm>
            <a:off x="658164" y="1735277"/>
            <a:ext cx="8075930" cy="5288627"/>
          </a:xfrm>
          <a:prstGeom prst="rect">
            <a:avLst/>
          </a:prstGeom>
        </p:spPr>
        <p:txBody>
          <a:bodyPr vert="horz" wrap="square" lIns="0" tIns="12700" rIns="0" bIns="0" rtlCol="0">
            <a:spAutoFit/>
          </a:bodyPr>
          <a:lstStyle/>
          <a:p>
            <a:pPr marL="355600" indent="-342900">
              <a:lnSpc>
                <a:spcPct val="100000"/>
              </a:lnSpc>
              <a:spcBef>
                <a:spcPts val="100"/>
              </a:spcBef>
              <a:buClr>
                <a:srgbClr val="0AD0D9"/>
              </a:buClr>
              <a:buSzPct val="94000"/>
              <a:buFont typeface="Arial" panose="020B0604020202020204" pitchFamily="34" charset="0"/>
              <a:buChar char="•"/>
              <a:tabLst>
                <a:tab pos="287020" algn="l"/>
              </a:tabLst>
            </a:pPr>
            <a:r>
              <a:rPr sz="2400" spc="-110" dirty="0">
                <a:latin typeface="Times New Roman" panose="02020603050405020304"/>
                <a:cs typeface="Times New Roman" panose="02020603050405020304"/>
              </a:rPr>
              <a:t>We</a:t>
            </a:r>
            <a:r>
              <a:rPr sz="2400" spc="2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encounter</a:t>
            </a:r>
            <a:r>
              <a:rPr sz="2400" spc="23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data</a:t>
            </a:r>
            <a:r>
              <a:rPr sz="2400" spc="225" dirty="0">
                <a:latin typeface="Times New Roman" panose="02020603050405020304"/>
                <a:cs typeface="Times New Roman" panose="02020603050405020304"/>
              </a:rPr>
              <a:t> </a:t>
            </a:r>
            <a:r>
              <a:rPr sz="2400" dirty="0">
                <a:latin typeface="Times New Roman" panose="02020603050405020304"/>
                <a:cs typeface="Times New Roman" panose="02020603050405020304"/>
              </a:rPr>
              <a:t>and</a:t>
            </a:r>
            <a:r>
              <a:rPr sz="2400" spc="2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make</a:t>
            </a:r>
            <a:r>
              <a:rPr sz="2400" spc="229" dirty="0">
                <a:latin typeface="Times New Roman" panose="02020603050405020304"/>
                <a:cs typeface="Times New Roman" panose="02020603050405020304"/>
              </a:rPr>
              <a:t> </a:t>
            </a:r>
            <a:r>
              <a:rPr sz="2400" dirty="0">
                <a:latin typeface="Times New Roman" panose="02020603050405020304"/>
                <a:cs typeface="Times New Roman" panose="02020603050405020304"/>
              </a:rPr>
              <a:t>conclusions</a:t>
            </a:r>
            <a:r>
              <a:rPr sz="2400" spc="23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based</a:t>
            </a:r>
            <a:r>
              <a:rPr sz="2400" spc="22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on</a:t>
            </a:r>
            <a:r>
              <a:rPr sz="2400" spc="229" dirty="0">
                <a:latin typeface="Times New Roman" panose="02020603050405020304"/>
                <a:cs typeface="Times New Roman" panose="02020603050405020304"/>
              </a:rPr>
              <a:t> </a:t>
            </a:r>
            <a:r>
              <a:rPr sz="2400" dirty="0">
                <a:latin typeface="Times New Roman" panose="02020603050405020304"/>
                <a:cs typeface="Times New Roman" panose="02020603050405020304"/>
              </a:rPr>
              <a:t>data</a:t>
            </a:r>
            <a:r>
              <a:rPr sz="2400" spc="22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every</a:t>
            </a:r>
            <a:r>
              <a:rPr lang="en-US" sz="2400" spc="-5" dirty="0">
                <a:latin typeface="Times New Roman" panose="02020603050405020304"/>
                <a:cs typeface="Times New Roman" panose="02020603050405020304"/>
              </a:rPr>
              <a:t> </a:t>
            </a:r>
            <a:r>
              <a:rPr sz="2400" spc="-40" dirty="0">
                <a:latin typeface="Times New Roman" panose="02020603050405020304"/>
                <a:cs typeface="Times New Roman" panose="02020603050405020304"/>
              </a:rPr>
              <a:t>day</a:t>
            </a:r>
            <a:r>
              <a:rPr sz="2400" spc="-40" dirty="0" smtClean="0">
                <a:latin typeface="Times New Roman" panose="02020603050405020304"/>
                <a:cs typeface="Times New Roman" panose="02020603050405020304"/>
              </a:rPr>
              <a:t>.</a:t>
            </a:r>
            <a:endParaRPr lang="en-IN" sz="2400" spc="-40" dirty="0" smtClean="0">
              <a:latin typeface="Times New Roman" panose="02020603050405020304"/>
              <a:cs typeface="Times New Roman" panose="02020603050405020304"/>
            </a:endParaRPr>
          </a:p>
          <a:p>
            <a:pPr marL="12700">
              <a:lnSpc>
                <a:spcPct val="100000"/>
              </a:lnSpc>
              <a:spcBef>
                <a:spcPts val="100"/>
              </a:spcBef>
              <a:buClr>
                <a:srgbClr val="0AD0D9"/>
              </a:buClr>
              <a:buSzPct val="94000"/>
              <a:tabLst>
                <a:tab pos="287020" algn="l"/>
              </a:tabLst>
            </a:pPr>
            <a:endParaRPr sz="2400" dirty="0">
              <a:latin typeface="Times New Roman" panose="02020603050405020304"/>
              <a:cs typeface="Times New Roman" panose="02020603050405020304"/>
            </a:endParaRPr>
          </a:p>
          <a:p>
            <a:pPr marL="355600" marR="6350" indent="-342900">
              <a:lnSpc>
                <a:spcPct val="100000"/>
              </a:lnSpc>
              <a:spcBef>
                <a:spcPts val="575"/>
              </a:spcBef>
              <a:buClr>
                <a:srgbClr val="0AD0D9"/>
              </a:buClr>
              <a:buSzPct val="94000"/>
              <a:buFont typeface="Arial" panose="020B0604020202020204" pitchFamily="34" charset="0"/>
              <a:buChar char="•"/>
              <a:tabLst>
                <a:tab pos="287020" algn="l"/>
              </a:tabLst>
            </a:pPr>
            <a:r>
              <a:rPr sz="2400" b="1" spc="-5" dirty="0">
                <a:latin typeface="Times New Roman" panose="02020603050405020304"/>
                <a:cs typeface="Times New Roman" panose="02020603050405020304"/>
              </a:rPr>
              <a:t>Statistics</a:t>
            </a:r>
            <a:r>
              <a:rPr sz="2400" b="1" spc="335" dirty="0">
                <a:latin typeface="Times New Roman" panose="02020603050405020304"/>
                <a:cs typeface="Times New Roman" panose="02020603050405020304"/>
              </a:rPr>
              <a:t> </a:t>
            </a:r>
            <a:r>
              <a:rPr sz="2400" dirty="0">
                <a:latin typeface="Times New Roman" panose="02020603050405020304"/>
                <a:cs typeface="Times New Roman" panose="02020603050405020304"/>
              </a:rPr>
              <a:t>is</a:t>
            </a:r>
            <a:r>
              <a:rPr sz="2400" spc="35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the</a:t>
            </a:r>
            <a:r>
              <a:rPr sz="2400" spc="35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scientific</a:t>
            </a:r>
            <a:r>
              <a:rPr sz="2400" spc="34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discipline</a:t>
            </a:r>
            <a:r>
              <a:rPr sz="2400" spc="34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that</a:t>
            </a:r>
            <a:r>
              <a:rPr sz="2400" spc="36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provides</a:t>
            </a:r>
            <a:r>
              <a:rPr sz="2400" spc="35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methods</a:t>
            </a:r>
            <a:r>
              <a:rPr sz="2400" spc="35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to </a:t>
            </a:r>
            <a:r>
              <a:rPr sz="2400" spc="-585" dirty="0">
                <a:latin typeface="Times New Roman" panose="02020603050405020304"/>
                <a:cs typeface="Times New Roman" panose="02020603050405020304"/>
              </a:rPr>
              <a:t> </a:t>
            </a:r>
            <a:r>
              <a:rPr sz="2400" dirty="0">
                <a:latin typeface="Times New Roman" panose="02020603050405020304"/>
                <a:cs typeface="Times New Roman" panose="02020603050405020304"/>
              </a:rPr>
              <a:t>help</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us</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make</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sense</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data</a:t>
            </a:r>
            <a:r>
              <a:rPr sz="2400" dirty="0" smtClean="0">
                <a:latin typeface="Times New Roman" panose="02020603050405020304"/>
                <a:cs typeface="Times New Roman" panose="02020603050405020304"/>
              </a:rPr>
              <a:t>.</a:t>
            </a:r>
            <a:endParaRPr lang="en-IN" sz="2400" dirty="0" smtClean="0">
              <a:latin typeface="Times New Roman" panose="02020603050405020304"/>
              <a:cs typeface="Times New Roman" panose="02020603050405020304"/>
            </a:endParaRPr>
          </a:p>
          <a:p>
            <a:pPr marL="355600" marR="6350" indent="-342900">
              <a:lnSpc>
                <a:spcPct val="100000"/>
              </a:lnSpc>
              <a:spcBef>
                <a:spcPts val="575"/>
              </a:spcBef>
              <a:buClr>
                <a:srgbClr val="0AD0D9"/>
              </a:buClr>
              <a:buSzPct val="94000"/>
              <a:buFont typeface="Arial" panose="020B0604020202020204" pitchFamily="34" charset="0"/>
              <a:buChar char="•"/>
              <a:tabLst>
                <a:tab pos="287020" algn="l"/>
              </a:tabLst>
            </a:pPr>
            <a:endParaRPr sz="2400" dirty="0">
              <a:latin typeface="Times New Roman" panose="02020603050405020304"/>
              <a:cs typeface="Times New Roman" panose="02020603050405020304"/>
            </a:endParaRPr>
          </a:p>
          <a:p>
            <a:pPr marL="355600" indent="-342900">
              <a:lnSpc>
                <a:spcPct val="100000"/>
              </a:lnSpc>
              <a:spcBef>
                <a:spcPts val="575"/>
              </a:spcBef>
              <a:buClr>
                <a:srgbClr val="0AD0D9"/>
              </a:buClr>
              <a:buSzPct val="94000"/>
              <a:buFont typeface="Arial" panose="020B0604020202020204" pitchFamily="34" charset="0"/>
              <a:buChar char="•"/>
              <a:tabLst>
                <a:tab pos="287020" algn="l"/>
              </a:tabLst>
            </a:pPr>
            <a:r>
              <a:rPr sz="2400" spc="-5" dirty="0">
                <a:latin typeface="Times New Roman" panose="02020603050405020304"/>
                <a:cs typeface="Times New Roman" panose="02020603050405020304"/>
              </a:rPr>
              <a:t>Statistical</a:t>
            </a:r>
            <a:r>
              <a:rPr sz="2400" spc="35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methods,</a:t>
            </a:r>
            <a:r>
              <a:rPr sz="2400" spc="350" dirty="0">
                <a:latin typeface="Times New Roman" panose="02020603050405020304"/>
                <a:cs typeface="Times New Roman" panose="02020603050405020304"/>
              </a:rPr>
              <a:t> </a:t>
            </a:r>
            <a:r>
              <a:rPr sz="2400" dirty="0">
                <a:latin typeface="Times New Roman" panose="02020603050405020304"/>
                <a:cs typeface="Times New Roman" panose="02020603050405020304"/>
              </a:rPr>
              <a:t>used</a:t>
            </a:r>
            <a:r>
              <a:rPr sz="2400" spc="33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intelligently,</a:t>
            </a:r>
            <a:r>
              <a:rPr sz="2400" spc="345" dirty="0">
                <a:latin typeface="Times New Roman" panose="02020603050405020304"/>
                <a:cs typeface="Times New Roman" panose="02020603050405020304"/>
              </a:rPr>
              <a:t> </a:t>
            </a:r>
            <a:r>
              <a:rPr sz="2400" spc="-15" dirty="0">
                <a:latin typeface="Times New Roman" panose="02020603050405020304"/>
                <a:cs typeface="Times New Roman" panose="02020603050405020304"/>
              </a:rPr>
              <a:t>offer</a:t>
            </a:r>
            <a:r>
              <a:rPr sz="2400" spc="350" dirty="0">
                <a:latin typeface="Times New Roman" panose="02020603050405020304"/>
                <a:cs typeface="Times New Roman" panose="02020603050405020304"/>
              </a:rPr>
              <a:t> </a:t>
            </a:r>
            <a:r>
              <a:rPr sz="2400" dirty="0">
                <a:latin typeface="Times New Roman" panose="02020603050405020304"/>
                <a:cs typeface="Times New Roman" panose="02020603050405020304"/>
              </a:rPr>
              <a:t>a</a:t>
            </a:r>
            <a:r>
              <a:rPr sz="2400" spc="345" dirty="0">
                <a:latin typeface="Times New Roman" panose="02020603050405020304"/>
                <a:cs typeface="Times New Roman" panose="02020603050405020304"/>
              </a:rPr>
              <a:t> </a:t>
            </a:r>
            <a:r>
              <a:rPr sz="2400" dirty="0">
                <a:latin typeface="Times New Roman" panose="02020603050405020304"/>
                <a:cs typeface="Times New Roman" panose="02020603050405020304"/>
              </a:rPr>
              <a:t>set</a:t>
            </a:r>
            <a:r>
              <a:rPr sz="2400" spc="35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of</a:t>
            </a:r>
            <a:r>
              <a:rPr sz="2400" spc="340" dirty="0">
                <a:latin typeface="Times New Roman" panose="02020603050405020304"/>
                <a:cs typeface="Times New Roman" panose="02020603050405020304"/>
              </a:rPr>
              <a:t> </a:t>
            </a:r>
            <a:r>
              <a:rPr sz="2400" dirty="0">
                <a:latin typeface="Times New Roman" panose="02020603050405020304"/>
                <a:cs typeface="Times New Roman" panose="02020603050405020304"/>
              </a:rPr>
              <a:t>powerful</a:t>
            </a:r>
            <a:r>
              <a:rPr lang="en-US" sz="2400" dirty="0">
                <a:latin typeface="Times New Roman" panose="02020603050405020304"/>
                <a:cs typeface="Times New Roman" panose="02020603050405020304"/>
              </a:rPr>
              <a:t> </a:t>
            </a:r>
            <a:r>
              <a:rPr sz="2400" dirty="0">
                <a:latin typeface="Times New Roman" panose="02020603050405020304"/>
                <a:cs typeface="Times New Roman" panose="02020603050405020304"/>
              </a:rPr>
              <a:t>tools</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for</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gaining</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insight</a:t>
            </a:r>
            <a:r>
              <a:rPr sz="2400" spc="-30" dirty="0">
                <a:latin typeface="Times New Roman" panose="02020603050405020304"/>
                <a:cs typeface="Times New Roman" panose="02020603050405020304"/>
              </a:rPr>
              <a:t> </a:t>
            </a:r>
            <a:r>
              <a:rPr sz="2400" dirty="0">
                <a:latin typeface="Times New Roman" panose="02020603050405020304"/>
                <a:cs typeface="Times New Roman" panose="02020603050405020304"/>
              </a:rPr>
              <a:t>into</a:t>
            </a:r>
            <a:r>
              <a:rPr sz="2400" spc="-2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10" dirty="0">
                <a:latin typeface="Times New Roman" panose="02020603050405020304"/>
                <a:cs typeface="Times New Roman" panose="02020603050405020304"/>
              </a:rPr>
              <a:t> </a:t>
            </a:r>
            <a:r>
              <a:rPr sz="2400" dirty="0">
                <a:latin typeface="Times New Roman" panose="02020603050405020304"/>
                <a:cs typeface="Times New Roman" panose="02020603050405020304"/>
              </a:rPr>
              <a:t>world</a:t>
            </a:r>
            <a:r>
              <a:rPr sz="2400" spc="-20" dirty="0">
                <a:latin typeface="Times New Roman" panose="02020603050405020304"/>
                <a:cs typeface="Times New Roman" panose="02020603050405020304"/>
              </a:rPr>
              <a:t> </a:t>
            </a:r>
            <a:r>
              <a:rPr sz="2400" dirty="0">
                <a:latin typeface="Times New Roman" panose="02020603050405020304"/>
                <a:cs typeface="Times New Roman" panose="02020603050405020304"/>
              </a:rPr>
              <a:t>around</a:t>
            </a:r>
            <a:r>
              <a:rPr sz="2400" spc="-1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us</a:t>
            </a:r>
            <a:r>
              <a:rPr sz="2400" spc="-5" dirty="0" smtClean="0">
                <a:latin typeface="Times New Roman" panose="02020603050405020304"/>
                <a:cs typeface="Times New Roman" panose="02020603050405020304"/>
              </a:rPr>
              <a:t>.</a:t>
            </a:r>
            <a:endParaRPr lang="en-IN" sz="2400" spc="-5" dirty="0" smtClean="0">
              <a:latin typeface="Times New Roman" panose="02020603050405020304"/>
              <a:cs typeface="Times New Roman" panose="02020603050405020304"/>
            </a:endParaRPr>
          </a:p>
          <a:p>
            <a:pPr marL="355600" indent="-342900">
              <a:lnSpc>
                <a:spcPct val="100000"/>
              </a:lnSpc>
              <a:spcBef>
                <a:spcPts val="575"/>
              </a:spcBef>
              <a:buClr>
                <a:srgbClr val="0AD0D9"/>
              </a:buClr>
              <a:buSzPct val="94000"/>
              <a:buFont typeface="Arial" panose="020B0604020202020204" pitchFamily="34" charset="0"/>
              <a:buChar char="•"/>
              <a:tabLst>
                <a:tab pos="287020" algn="l"/>
              </a:tabLst>
            </a:pPr>
            <a:endParaRPr sz="2400" dirty="0">
              <a:latin typeface="Times New Roman" panose="02020603050405020304"/>
              <a:cs typeface="Times New Roman" panose="02020603050405020304"/>
            </a:endParaRPr>
          </a:p>
          <a:p>
            <a:pPr marL="355600" marR="5080" indent="-342900" algn="just">
              <a:lnSpc>
                <a:spcPct val="100000"/>
              </a:lnSpc>
              <a:spcBef>
                <a:spcPts val="575"/>
              </a:spcBef>
              <a:buClr>
                <a:srgbClr val="0AD0D9"/>
              </a:buClr>
              <a:buSzPct val="94000"/>
              <a:buFont typeface="Arial" panose="020B0604020202020204" pitchFamily="34" charset="0"/>
              <a:buChar char="•"/>
              <a:tabLst>
                <a:tab pos="287020" algn="l"/>
              </a:tabLst>
            </a:pPr>
            <a:r>
              <a:rPr sz="2400" dirty="0">
                <a:latin typeface="Times New Roman" panose="02020603050405020304"/>
                <a:cs typeface="Times New Roman" panose="02020603050405020304"/>
              </a:rPr>
              <a:t>The</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field</a:t>
            </a:r>
            <a:r>
              <a:rPr sz="2400" dirty="0">
                <a:latin typeface="Times New Roman" panose="02020603050405020304"/>
                <a:cs typeface="Times New Roman" panose="02020603050405020304"/>
              </a:rPr>
              <a:t> </a:t>
            </a:r>
            <a:r>
              <a:rPr sz="2400" spc="-10" dirty="0">
                <a:latin typeface="Times New Roman" panose="02020603050405020304"/>
                <a:cs typeface="Times New Roman" panose="02020603050405020304"/>
              </a:rPr>
              <a:t>of</a:t>
            </a:r>
            <a:r>
              <a:rPr sz="2400" spc="-5" dirty="0">
                <a:latin typeface="Times New Roman" panose="02020603050405020304"/>
                <a:cs typeface="Times New Roman" panose="02020603050405020304"/>
              </a:rPr>
              <a:t> statistics</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teaches</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us</a:t>
            </a:r>
            <a:r>
              <a:rPr sz="2400" dirty="0">
                <a:latin typeface="Times New Roman" panose="02020603050405020304"/>
                <a:cs typeface="Times New Roman" panose="02020603050405020304"/>
              </a:rPr>
              <a:t> how</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to</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make</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intelligent </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judgments</a:t>
            </a:r>
            <a:r>
              <a:rPr sz="2400" dirty="0">
                <a:latin typeface="Times New Roman" panose="02020603050405020304"/>
                <a:cs typeface="Times New Roman" panose="02020603050405020304"/>
              </a:rPr>
              <a:t> and</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informed</a:t>
            </a:r>
            <a:r>
              <a:rPr sz="2400"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decisions</a:t>
            </a:r>
            <a:r>
              <a:rPr sz="2400" dirty="0">
                <a:latin typeface="Times New Roman" panose="02020603050405020304"/>
                <a:cs typeface="Times New Roman" panose="02020603050405020304"/>
              </a:rPr>
              <a:t> in</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the</a:t>
            </a:r>
            <a:r>
              <a:rPr sz="2400" spc="5" dirty="0">
                <a:latin typeface="Times New Roman" panose="02020603050405020304"/>
                <a:cs typeface="Times New Roman" panose="02020603050405020304"/>
              </a:rPr>
              <a:t> </a:t>
            </a:r>
            <a:r>
              <a:rPr sz="2400" spc="-5" dirty="0">
                <a:latin typeface="Times New Roman" panose="02020603050405020304"/>
                <a:cs typeface="Times New Roman" panose="02020603050405020304"/>
              </a:rPr>
              <a:t>presence</a:t>
            </a:r>
            <a:r>
              <a:rPr sz="2400" spc="595" dirty="0">
                <a:latin typeface="Times New Roman" panose="02020603050405020304"/>
                <a:cs typeface="Times New Roman" panose="02020603050405020304"/>
              </a:rPr>
              <a:t> </a:t>
            </a:r>
            <a:r>
              <a:rPr sz="2400" dirty="0">
                <a:latin typeface="Times New Roman" panose="02020603050405020304"/>
                <a:cs typeface="Times New Roman" panose="02020603050405020304"/>
              </a:rPr>
              <a:t>of </a:t>
            </a:r>
            <a:r>
              <a:rPr sz="2400" spc="5" dirty="0">
                <a:latin typeface="Times New Roman" panose="02020603050405020304"/>
                <a:cs typeface="Times New Roman" panose="02020603050405020304"/>
              </a:rPr>
              <a:t> </a:t>
            </a:r>
            <a:r>
              <a:rPr sz="2400" dirty="0">
                <a:latin typeface="Times New Roman" panose="02020603050405020304"/>
                <a:cs typeface="Times New Roman" panose="02020603050405020304"/>
              </a:rPr>
              <a:t>uncertainty</a:t>
            </a:r>
            <a:r>
              <a:rPr sz="2400" spc="-40" dirty="0">
                <a:latin typeface="Times New Roman" panose="02020603050405020304"/>
                <a:cs typeface="Times New Roman" panose="02020603050405020304"/>
              </a:rPr>
              <a:t> </a:t>
            </a:r>
            <a:r>
              <a:rPr sz="2400" dirty="0">
                <a:latin typeface="Times New Roman" panose="02020603050405020304"/>
                <a:cs typeface="Times New Roman" panose="02020603050405020304"/>
              </a:rPr>
              <a:t>and</a:t>
            </a:r>
            <a:r>
              <a:rPr sz="2400" spc="-15" dirty="0">
                <a:latin typeface="Times New Roman" panose="02020603050405020304"/>
                <a:cs typeface="Times New Roman" panose="02020603050405020304"/>
              </a:rPr>
              <a:t> </a:t>
            </a:r>
            <a:r>
              <a:rPr sz="2400" dirty="0">
                <a:latin typeface="Times New Roman" panose="02020603050405020304"/>
                <a:cs typeface="Times New Roman" panose="02020603050405020304"/>
              </a:rPr>
              <a:t>variation</a:t>
            </a:r>
            <a:r>
              <a:rPr sz="2400" dirty="0" smtClean="0">
                <a:latin typeface="Times New Roman" panose="02020603050405020304"/>
                <a:cs typeface="Times New Roman" panose="02020603050405020304"/>
              </a:rPr>
              <a:t>.</a:t>
            </a:r>
            <a:endParaRPr lang="en-IN" sz="2400" dirty="0" smtClean="0">
              <a:latin typeface="Times New Roman" panose="02020603050405020304"/>
              <a:cs typeface="Times New Roman" panose="02020603050405020304"/>
            </a:endParaRPr>
          </a:p>
          <a:p>
            <a:pPr marL="355600" marR="5080" indent="-342900" algn="just">
              <a:lnSpc>
                <a:spcPct val="100000"/>
              </a:lnSpc>
              <a:spcBef>
                <a:spcPts val="575"/>
              </a:spcBef>
              <a:buClr>
                <a:srgbClr val="0AD0D9"/>
              </a:buClr>
              <a:buSzPct val="94000"/>
              <a:buFont typeface="Arial" panose="020B0604020202020204" pitchFamily="34" charset="0"/>
              <a:buChar char="•"/>
              <a:tabLst>
                <a:tab pos="287020" algn="l"/>
              </a:tabLst>
            </a:pPr>
            <a:endParaRPr sz="2400" dirty="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subTitle" idx="1"/>
          </p:nvPr>
        </p:nvSpPr>
        <p:spPr>
          <a:xfrm>
            <a:off x="945658" y="2212142"/>
            <a:ext cx="7238018" cy="307340"/>
          </a:xfrm>
        </p:spPr>
        <p:txBody>
          <a:bodyPr/>
          <a:lstStyle/>
          <a:p>
            <a:pPr algn="ctr" eaLnBrk="1" hangingPunct="1"/>
            <a:r>
              <a:rPr lang="en-US" altLang="en-US" dirty="0"/>
              <a:t>Interval Estimation</a:t>
            </a:r>
          </a:p>
        </p:txBody>
      </p:sp>
      <p:sp>
        <p:nvSpPr>
          <p:cNvPr id="2" name="Title 1"/>
          <p:cNvSpPr>
            <a:spLocks noGrp="1"/>
          </p:cNvSpPr>
          <p:nvPr>
            <p:ph type="ctrTitle"/>
          </p:nvPr>
        </p:nvSpPr>
        <p:spPr>
          <a:xfrm>
            <a:off x="702468" y="2125980"/>
            <a:ext cx="7961312" cy="615315"/>
          </a:xfrm>
        </p:spPr>
        <p:txBody>
          <a:bodyPr/>
          <a:lstStyle/>
          <a:p>
            <a:r>
              <a:rPr lang="en-US" dirty="0"/>
              <a:t> </a:t>
            </a:r>
            <a:endParaRPr lang="en-IN" dirty="0"/>
          </a:p>
        </p:txBody>
      </p:sp>
      <p:pic>
        <p:nvPicPr>
          <p:cNvPr id="4" name="Picture 3"/>
          <p:cNvPicPr>
            <a:picLocks noChangeAspect="1"/>
          </p:cNvPicPr>
          <p:nvPr/>
        </p:nvPicPr>
        <p:blipFill>
          <a:blip r:embed="rId2"/>
          <a:stretch>
            <a:fillRect/>
          </a:stretch>
        </p:blipFill>
        <p:spPr>
          <a:xfrm>
            <a:off x="0" y="465"/>
            <a:ext cx="9360218" cy="685707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24447" y="886432"/>
            <a:ext cx="6631709" cy="38094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Introduction to Hypothesis Testing</a:t>
            </a:r>
          </a:p>
        </p:txBody>
      </p:sp>
      <p:sp>
        <p:nvSpPr>
          <p:cNvPr id="3" name="Content Placeholder 2"/>
          <p:cNvSpPr>
            <a:spLocks noGrp="1"/>
          </p:cNvSpPr>
          <p:nvPr>
            <p:ph idx="1"/>
          </p:nvPr>
        </p:nvSpPr>
        <p:spPr>
          <a:xfrm>
            <a:off x="400540" y="1752599"/>
            <a:ext cx="8408016" cy="4813237"/>
          </a:xfrm>
        </p:spPr>
        <p:txBody>
          <a:bodyPr>
            <a:normAutofit/>
          </a:bodyPr>
          <a:lstStyle/>
          <a:p>
            <a:pPr algn="just"/>
            <a:r>
              <a:rPr lang="en-IN" dirty="0">
                <a:latin typeface="Times New Roman" panose="02020603050405020304" pitchFamily="18" charset="0"/>
                <a:cs typeface="Times New Roman" panose="02020603050405020304" pitchFamily="18" charset="0"/>
              </a:rPr>
              <a:t>Sometimes, we are not interested in precise estimates of a parameter, but we only want to examine whether a statement about a parameter of interest or the research hypothesis is true or not.</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 Another related issue is that once an analyst estimates the parameters on the basis of a random sample, he would like to infer something about the value of the parameter in the population.</a:t>
            </a:r>
          </a:p>
          <a:p>
            <a:pPr marL="0" indent="0" algn="just">
              <a:buNone/>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Statistical hypothesis tests facilitates the comparison of estimated values with hypothetical values.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0763" y="683129"/>
            <a:ext cx="6879587" cy="736779"/>
          </a:xfrm>
        </p:spPr>
        <p:txBody>
          <a:bodyPr>
            <a:normAutofit/>
          </a:bodyPr>
          <a:lstStyle/>
          <a:p>
            <a:pPr algn="l"/>
            <a:r>
              <a:rPr lang="en-US" dirty="0">
                <a:solidFill>
                  <a:srgbClr val="A50021"/>
                </a:solidFill>
                <a:latin typeface="Times New Roman" panose="02020603050405020304" pitchFamily="18" charset="0"/>
                <a:cs typeface="Times New Roman" panose="02020603050405020304" pitchFamily="18" charset="0"/>
              </a:rPr>
              <a:t>Hypothesis Testing</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9" name="AutoShape 66" descr="Image result for image of a judge"/>
          <p:cNvSpPr>
            <a:spLocks noChangeAspect="1" noChangeArrowheads="1"/>
          </p:cNvSpPr>
          <p:nvPr/>
        </p:nvSpPr>
        <p:spPr bwMode="auto">
          <a:xfrm>
            <a:off x="155554" y="-547148"/>
            <a:ext cx="1361890" cy="11428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lstStyle/>
          <a:p>
            <a:endParaRPr lang="en-IN">
              <a:solidFill>
                <a:prstClr val="black"/>
              </a:solidFill>
            </a:endParaRPr>
          </a:p>
        </p:txBody>
      </p:sp>
      <p:sp>
        <p:nvSpPr>
          <p:cNvPr id="10" name="AutoShape 69" descr="Image result for Image of a culprit"/>
          <p:cNvSpPr>
            <a:spLocks noChangeAspect="1" noChangeArrowheads="1"/>
          </p:cNvSpPr>
          <p:nvPr/>
        </p:nvSpPr>
        <p:spPr bwMode="auto">
          <a:xfrm>
            <a:off x="155554" y="-547148"/>
            <a:ext cx="1142845" cy="114284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lstStyle/>
          <a:p>
            <a:endParaRPr lang="en-IN">
              <a:solidFill>
                <a:prstClr val="black"/>
              </a:solidFill>
            </a:endParaRPr>
          </a:p>
        </p:txBody>
      </p:sp>
      <p:pic>
        <p:nvPicPr>
          <p:cNvPr id="1094" name="Picture 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97" y="3945874"/>
            <a:ext cx="1142845" cy="1142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 name="Picture 7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260" y="1551085"/>
            <a:ext cx="2466640" cy="1847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6" name="Picture 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731" y="3198219"/>
            <a:ext cx="1942836" cy="2352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7" name="Picture 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1172" y="3415090"/>
            <a:ext cx="1146020" cy="1918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1298399" y="5421386"/>
            <a:ext cx="1624330" cy="368300"/>
          </a:xfrm>
          <a:prstGeom prst="rect">
            <a:avLst/>
          </a:prstGeom>
        </p:spPr>
        <p:txBody>
          <a:bodyPr wrap="none">
            <a:spAutoFit/>
          </a:bodyPr>
          <a:lstStyle/>
          <a:p>
            <a:r>
              <a:rPr lang="en-US" dirty="0">
                <a:solidFill>
                  <a:srgbClr val="0B5ED7"/>
                </a:solidFill>
                <a:latin typeface="Times New Roman" panose="02020603050405020304" pitchFamily="18" charset="0"/>
                <a:cs typeface="Times New Roman" panose="02020603050405020304" pitchFamily="18" charset="0"/>
              </a:rPr>
              <a:t>Null hypothesis</a:t>
            </a:r>
            <a:endParaRPr lang="en-IN" dirty="0">
              <a:solidFill>
                <a:prstClr val="black"/>
              </a:solidFill>
            </a:endParaRPr>
          </a:p>
        </p:txBody>
      </p:sp>
      <p:sp>
        <p:nvSpPr>
          <p:cNvPr id="18" name="Rectangle 17"/>
          <p:cNvSpPr/>
          <p:nvPr/>
        </p:nvSpPr>
        <p:spPr>
          <a:xfrm>
            <a:off x="6707865" y="5503621"/>
            <a:ext cx="2246630" cy="368300"/>
          </a:xfrm>
          <a:prstGeom prst="rect">
            <a:avLst/>
          </a:prstGeom>
        </p:spPr>
        <p:txBody>
          <a:bodyPr wrap="none">
            <a:spAutoFit/>
          </a:bodyPr>
          <a:lstStyle/>
          <a:p>
            <a:r>
              <a:rPr lang="en-US" dirty="0">
                <a:solidFill>
                  <a:srgbClr val="0B5ED7"/>
                </a:solidFill>
                <a:latin typeface="Times New Roman" panose="02020603050405020304" pitchFamily="18" charset="0"/>
                <a:cs typeface="Times New Roman" panose="02020603050405020304" pitchFamily="18" charset="0"/>
              </a:rPr>
              <a:t>Alternative hypothesis</a:t>
            </a:r>
            <a:endParaRPr lang="en-IN" dirty="0">
              <a:solidFill>
                <a:prstClr val="black"/>
              </a:solidFill>
            </a:endParaRPr>
          </a:p>
        </p:txBody>
      </p:sp>
      <p:sp>
        <p:nvSpPr>
          <p:cNvPr id="20" name="Rectangle 19"/>
          <p:cNvSpPr/>
          <p:nvPr/>
        </p:nvSpPr>
        <p:spPr>
          <a:xfrm>
            <a:off x="4447796" y="5134339"/>
            <a:ext cx="868680" cy="368300"/>
          </a:xfrm>
          <a:prstGeom prst="rect">
            <a:avLst/>
          </a:prstGeom>
        </p:spPr>
        <p:txBody>
          <a:bodyPr wrap="none">
            <a:spAutoFit/>
          </a:bodyPr>
          <a:lstStyle/>
          <a:p>
            <a:r>
              <a:rPr lang="en-US" dirty="0">
                <a:solidFill>
                  <a:srgbClr val="0B5ED7"/>
                </a:solidFill>
                <a:latin typeface="Times New Roman" panose="02020603050405020304" pitchFamily="18" charset="0"/>
                <a:cs typeface="Times New Roman" panose="02020603050405020304" pitchFamily="18" charset="0"/>
              </a:rPr>
              <a:t>Sample</a:t>
            </a:r>
            <a:endParaRPr lang="en-IN" dirty="0">
              <a:solidFill>
                <a:prstClr val="black"/>
              </a:solidFill>
            </a:endParaRPr>
          </a:p>
        </p:txBody>
      </p:sp>
      <p:sp>
        <p:nvSpPr>
          <p:cNvPr id="21" name="Rectangle 20"/>
          <p:cNvSpPr/>
          <p:nvPr/>
        </p:nvSpPr>
        <p:spPr>
          <a:xfrm>
            <a:off x="3915262" y="3383682"/>
            <a:ext cx="1992630" cy="368300"/>
          </a:xfrm>
          <a:prstGeom prst="rect">
            <a:avLst/>
          </a:prstGeom>
        </p:spPr>
        <p:txBody>
          <a:bodyPr wrap="none">
            <a:spAutoFit/>
          </a:bodyPr>
          <a:lstStyle/>
          <a:p>
            <a:r>
              <a:rPr lang="en-US" dirty="0">
                <a:solidFill>
                  <a:srgbClr val="0B5ED7"/>
                </a:solidFill>
                <a:latin typeface="Times New Roman" panose="02020603050405020304" pitchFamily="18" charset="0"/>
                <a:cs typeface="Times New Roman" panose="02020603050405020304" pitchFamily="18" charset="0"/>
              </a:rPr>
              <a:t>Statistical inference</a:t>
            </a:r>
            <a:endParaRPr lang="en-IN" dirty="0">
              <a:solidFill>
                <a:prstClr val="black"/>
              </a:solidFill>
            </a:endParaRPr>
          </a:p>
        </p:txBody>
      </p:sp>
      <p:sp>
        <p:nvSpPr>
          <p:cNvPr id="3" name="Rectangle 2"/>
          <p:cNvSpPr/>
          <p:nvPr/>
        </p:nvSpPr>
        <p:spPr>
          <a:xfrm>
            <a:off x="1123738" y="6058365"/>
            <a:ext cx="7506829" cy="337185"/>
          </a:xfrm>
          <a:prstGeom prst="rect">
            <a:avLst/>
          </a:prstGeom>
        </p:spPr>
        <p:txBody>
          <a:bodyPr wrap="square">
            <a:spAutoFit/>
          </a:bodyPr>
          <a:lstStyle/>
          <a:p>
            <a:r>
              <a:rPr lang="en-US" sz="1600" dirty="0">
                <a:solidFill>
                  <a:srgbClr val="202124"/>
                </a:solidFill>
              </a:rPr>
              <a:t>A </a:t>
            </a:r>
            <a:r>
              <a:rPr lang="en-US" sz="1600" b="1" dirty="0">
                <a:solidFill>
                  <a:srgbClr val="202124"/>
                </a:solidFill>
              </a:rPr>
              <a:t>hypothesis</a:t>
            </a:r>
            <a:r>
              <a:rPr lang="en-US" sz="1600" dirty="0">
                <a:solidFill>
                  <a:srgbClr val="202124"/>
                </a:solidFill>
              </a:rPr>
              <a:t> about the value of a population parameter is an </a:t>
            </a:r>
            <a:r>
              <a:rPr lang="en-US" sz="1600" b="1" dirty="0">
                <a:solidFill>
                  <a:srgbClr val="202124"/>
                </a:solidFill>
              </a:rPr>
              <a:t>assertion</a:t>
            </a:r>
            <a:r>
              <a:rPr lang="en-US" sz="1600" dirty="0">
                <a:solidFill>
                  <a:srgbClr val="202124"/>
                </a:solidFill>
              </a:rPr>
              <a:t> about its value.</a:t>
            </a:r>
            <a:endParaRPr lang="en-IN" sz="1600"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14" y="1663578"/>
            <a:ext cx="8424196" cy="4463724"/>
          </a:xfrm>
        </p:spPr>
        <p:txBody>
          <a:bodyPr>
            <a:noAutofit/>
          </a:bodyPr>
          <a:lstStyle/>
          <a:p>
            <a:r>
              <a:rPr lang="en-US" sz="1600" dirty="0">
                <a:cs typeface="Times New Roman" panose="02020603050405020304" pitchFamily="18" charset="0"/>
              </a:rPr>
              <a:t>A useful analogy for statistical decision making is the decision process used by a </a:t>
            </a:r>
            <a:r>
              <a:rPr lang="en-US" sz="1600" dirty="0">
                <a:solidFill>
                  <a:schemeClr val="accent1"/>
                </a:solidFill>
                <a:cs typeface="Times New Roman" panose="02020603050405020304" pitchFamily="18" charset="0"/>
              </a:rPr>
              <a:t>jury in a legal proceeding</a:t>
            </a:r>
            <a:r>
              <a:rPr lang="en-US" sz="1600" dirty="0">
                <a:cs typeface="Times New Roman" panose="02020603050405020304" pitchFamily="18" charset="0"/>
              </a:rPr>
              <a:t>.</a:t>
            </a:r>
          </a:p>
          <a:p>
            <a:pPr marL="0" indent="0">
              <a:buNone/>
            </a:pPr>
            <a:endParaRPr lang="en-US" sz="1600" dirty="0">
              <a:cs typeface="Times New Roman" panose="02020603050405020304" pitchFamily="18" charset="0"/>
            </a:endParaRPr>
          </a:p>
          <a:p>
            <a:r>
              <a:rPr lang="en-US" sz="1600" dirty="0">
                <a:cs typeface="Times New Roman" panose="02020603050405020304" pitchFamily="18" charset="0"/>
              </a:rPr>
              <a:t>In a criminal trial, the null hypothesis is that the defendant is </a:t>
            </a:r>
            <a:r>
              <a:rPr lang="en-US" sz="1600" dirty="0">
                <a:solidFill>
                  <a:schemeClr val="accent1"/>
                </a:solidFill>
                <a:cs typeface="Times New Roman" panose="02020603050405020304" pitchFamily="18" charset="0"/>
              </a:rPr>
              <a:t>“not guilty” </a:t>
            </a:r>
            <a:r>
              <a:rPr lang="en-US" sz="1600" dirty="0">
                <a:cs typeface="Times New Roman" panose="02020603050405020304" pitchFamily="18" charset="0"/>
              </a:rPr>
              <a:t>( </a:t>
            </a:r>
            <a:r>
              <a:rPr lang="en-US" sz="1600" dirty="0">
                <a:solidFill>
                  <a:schemeClr val="accent1"/>
                </a:solidFill>
                <a:cs typeface="Times New Roman" panose="02020603050405020304" pitchFamily="18" charset="0"/>
              </a:rPr>
              <a:t>“not” </a:t>
            </a:r>
            <a:r>
              <a:rPr lang="en-US" sz="1600" dirty="0">
                <a:cs typeface="Times New Roman" panose="02020603050405020304" pitchFamily="18" charset="0"/>
              </a:rPr>
              <a:t>in the null hypothesis).</a:t>
            </a:r>
          </a:p>
          <a:p>
            <a:endParaRPr lang="en-US" sz="1600" dirty="0">
              <a:cs typeface="Times New Roman" panose="02020603050405020304" pitchFamily="18" charset="0"/>
            </a:endParaRPr>
          </a:p>
          <a:p>
            <a:r>
              <a:rPr lang="en-US" sz="1600" dirty="0">
                <a:cs typeface="Times New Roman" panose="02020603050405020304" pitchFamily="18" charset="0"/>
              </a:rPr>
              <a:t>The alternative is, of course, that the defendant is guilty. The </a:t>
            </a:r>
            <a:r>
              <a:rPr lang="en-US" sz="1600" dirty="0">
                <a:solidFill>
                  <a:schemeClr val="accent1"/>
                </a:solidFill>
                <a:cs typeface="Times New Roman" panose="02020603050405020304" pitchFamily="18" charset="0"/>
              </a:rPr>
              <a:t>“benefit of the doubt” </a:t>
            </a:r>
            <a:r>
              <a:rPr lang="en-US" sz="1600" dirty="0">
                <a:cs typeface="Times New Roman" panose="02020603050405020304" pitchFamily="18" charset="0"/>
              </a:rPr>
              <a:t>goes to the null hypothesis (i.e., the evidence must be evaluated by beginning with the assumption that the defendant is not guilty).</a:t>
            </a:r>
          </a:p>
          <a:p>
            <a:endParaRPr lang="en-US" sz="1600" dirty="0">
              <a:cs typeface="Times New Roman" panose="02020603050405020304" pitchFamily="18" charset="0"/>
            </a:endParaRPr>
          </a:p>
          <a:p>
            <a:r>
              <a:rPr lang="en-US" sz="1600" dirty="0">
                <a:cs typeface="Times New Roman" panose="02020603050405020304" pitchFamily="18" charset="0"/>
              </a:rPr>
              <a:t>The </a:t>
            </a:r>
            <a:r>
              <a:rPr lang="en-US" sz="1600" dirty="0">
                <a:solidFill>
                  <a:schemeClr val="accent1"/>
                </a:solidFill>
                <a:cs typeface="Times New Roman" panose="02020603050405020304" pitchFamily="18" charset="0"/>
              </a:rPr>
              <a:t>“burden of proof” </a:t>
            </a:r>
            <a:r>
              <a:rPr lang="en-US" sz="1600" dirty="0">
                <a:cs typeface="Times New Roman" panose="02020603050405020304" pitchFamily="18" charset="0"/>
              </a:rPr>
              <a:t>is on the prosecution to demonstrate that the assumption of not guilty is incorrect (i.e., evidence must be gathered to support the claim of guilty. The defendant need not prove innocence).</a:t>
            </a:r>
          </a:p>
          <a:p>
            <a:pPr marL="0" indent="0">
              <a:buNone/>
            </a:pPr>
            <a:endParaRPr lang="en-US" sz="1600" dirty="0">
              <a:cs typeface="Times New Roman" panose="02020603050405020304" pitchFamily="18" charset="0"/>
            </a:endParaRPr>
          </a:p>
          <a:p>
            <a:r>
              <a:rPr lang="en-US" sz="1600" dirty="0"/>
              <a:t>Jurors must only vote for guilty if they are convinced </a:t>
            </a:r>
            <a:r>
              <a:rPr lang="en-US" sz="1600" dirty="0">
                <a:solidFill>
                  <a:schemeClr val="accent1"/>
                </a:solidFill>
              </a:rPr>
              <a:t>“beyond reasonable doubt” </a:t>
            </a:r>
            <a:r>
              <a:rPr lang="en-US" sz="1600" dirty="0"/>
              <a:t>that the defendant is guilty. Basically, the decision process for a juror goes something like this.</a:t>
            </a:r>
            <a:endParaRPr lang="en-US" sz="1600" dirty="0">
              <a:cs typeface="Times New Roman" panose="02020603050405020304" pitchFamily="18" charset="0"/>
            </a:endParaRPr>
          </a:p>
          <a:p>
            <a:endParaRPr lang="en-US" sz="800" b="1" dirty="0">
              <a:latin typeface="Times New Roman" panose="02020603050405020304" pitchFamily="18" charset="0"/>
              <a:cs typeface="Times New Roman" panose="02020603050405020304" pitchFamily="18" charset="0"/>
            </a:endParaRPr>
          </a:p>
          <a:p>
            <a:pPr marL="0" indent="0">
              <a:buNone/>
            </a:pPr>
            <a:endParaRPr lang="en-US" sz="1800" b="1" dirty="0">
              <a:solidFill>
                <a:srgbClr val="073C8B"/>
              </a:solidFill>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485909" y="838200"/>
            <a:ext cx="8424196" cy="950506"/>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Hypothesis Testing</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14" y="1905000"/>
            <a:ext cx="8424196" cy="4222302"/>
          </a:xfrm>
        </p:spPr>
        <p:txBody>
          <a:bodyPr>
            <a:noAutofit/>
          </a:bodyPr>
          <a:lstStyle/>
          <a:p>
            <a:r>
              <a:rPr lang="en-US" sz="1600" dirty="0">
                <a:solidFill>
                  <a:schemeClr val="accent1"/>
                </a:solidFill>
                <a:cs typeface="Times New Roman" panose="02020603050405020304" pitchFamily="18" charset="0"/>
              </a:rPr>
              <a:t>Assume the defendant is not guilty</a:t>
            </a:r>
            <a:r>
              <a:rPr lang="en-US" sz="1600" dirty="0">
                <a:cs typeface="Times New Roman" panose="02020603050405020304" pitchFamily="18" charset="0"/>
              </a:rPr>
              <a:t>. Evaluate the evidence in light of this assumption. Could all the evidence presented simply be a coincidence? (That is, could the degree that the evidence points to guilt of the defendant just be explained as coincidence?)</a:t>
            </a:r>
          </a:p>
          <a:p>
            <a:pPr marL="0" indent="0">
              <a:buNone/>
            </a:pPr>
            <a:endParaRPr lang="en-US" sz="1600" dirty="0">
              <a:cs typeface="Times New Roman" panose="02020603050405020304" pitchFamily="18" charset="0"/>
            </a:endParaRPr>
          </a:p>
          <a:p>
            <a:r>
              <a:rPr lang="en-US" sz="1600" dirty="0">
                <a:cs typeface="Times New Roman" panose="02020603050405020304" pitchFamily="18" charset="0"/>
              </a:rPr>
              <a:t>What is the chance of that? If that chance is small, then vote for guilty. Otherwise don't vote for guilty. How small is a small chance? Whatever the juror interprets as </a:t>
            </a:r>
            <a:r>
              <a:rPr lang="en-US" sz="1600" dirty="0">
                <a:solidFill>
                  <a:schemeClr val="accent1"/>
                </a:solidFill>
                <a:cs typeface="Times New Roman" panose="02020603050405020304" pitchFamily="18" charset="0"/>
              </a:rPr>
              <a:t>“beyond reasonable doubt.”</a:t>
            </a:r>
          </a:p>
          <a:p>
            <a:pPr marL="0" indent="0">
              <a:buNone/>
            </a:pPr>
            <a:endParaRPr lang="en-US" sz="1600" dirty="0">
              <a:cs typeface="Times New Roman" panose="02020603050405020304" pitchFamily="18" charset="0"/>
            </a:endParaRPr>
          </a:p>
          <a:p>
            <a:r>
              <a:rPr lang="en-US" sz="1600" dirty="0">
                <a:cs typeface="Times New Roman" panose="02020603050405020304" pitchFamily="18" charset="0"/>
              </a:rPr>
              <a:t>In statistical hypothesis testing, the principles of the trial carry through quite similarly. The null hypothesis gets the </a:t>
            </a:r>
            <a:r>
              <a:rPr lang="en-US" sz="1600" dirty="0">
                <a:solidFill>
                  <a:schemeClr val="accent1"/>
                </a:solidFill>
                <a:cs typeface="Times New Roman" panose="02020603050405020304" pitchFamily="18" charset="0"/>
              </a:rPr>
              <a:t>“benefit of the doubt.”</a:t>
            </a:r>
          </a:p>
          <a:p>
            <a:pPr marL="0" indent="0">
              <a:buNone/>
            </a:pPr>
            <a:endParaRPr lang="en-US" sz="1600" dirty="0">
              <a:cs typeface="Times New Roman" panose="02020603050405020304" pitchFamily="18" charset="0"/>
            </a:endParaRPr>
          </a:p>
          <a:p>
            <a:r>
              <a:rPr lang="en-US" sz="1600" dirty="0">
                <a:cs typeface="Times New Roman" panose="02020603050405020304" pitchFamily="18" charset="0"/>
              </a:rPr>
              <a:t>The </a:t>
            </a:r>
            <a:r>
              <a:rPr lang="en-US" sz="1600" dirty="0">
                <a:solidFill>
                  <a:schemeClr val="accent1"/>
                </a:solidFill>
                <a:cs typeface="Times New Roman" panose="02020603050405020304" pitchFamily="18" charset="0"/>
              </a:rPr>
              <a:t>“burden of proof” </a:t>
            </a:r>
            <a:r>
              <a:rPr lang="en-US" sz="1600" dirty="0">
                <a:cs typeface="Times New Roman" panose="02020603050405020304" pitchFamily="18" charset="0"/>
              </a:rPr>
              <a:t>is on the alternative hypothesis. The experimenter must have a test statistic (evidence) which convinces us that the alternative is true rather than the null hypothesis.</a:t>
            </a:r>
          </a:p>
          <a:p>
            <a:pPr marL="0" indent="0">
              <a:buNone/>
            </a:pPr>
            <a:endParaRPr lang="en-US" sz="1600" dirty="0">
              <a:cs typeface="Times New Roman" panose="02020603050405020304" pitchFamily="18" charset="0"/>
            </a:endParaRPr>
          </a:p>
          <a:p>
            <a:r>
              <a:rPr lang="en-US" sz="1600" dirty="0"/>
              <a:t>The same question must be asked as we make a statistical decision as that asked above by the </a:t>
            </a:r>
            <a:r>
              <a:rPr lang="en-IN" sz="1600" dirty="0"/>
              <a:t>juror.</a:t>
            </a:r>
            <a:endParaRPr lang="en-US" sz="800" b="1" dirty="0">
              <a:latin typeface="Times New Roman" panose="02020603050405020304" pitchFamily="18" charset="0"/>
              <a:cs typeface="Times New Roman" panose="02020603050405020304" pitchFamily="18" charset="0"/>
            </a:endParaRPr>
          </a:p>
          <a:p>
            <a:pPr marL="0" indent="0">
              <a:buNone/>
            </a:pPr>
            <a:endParaRPr lang="en-US" sz="1800" b="1" dirty="0">
              <a:solidFill>
                <a:srgbClr val="073C8B"/>
              </a:solidFill>
              <a:latin typeface="Times New Roman" panose="02020603050405020304" pitchFamily="18" charset="0"/>
              <a:cs typeface="Times New Roman" panose="02020603050405020304" pitchFamily="18" charset="0"/>
            </a:endParaRPr>
          </a:p>
        </p:txBody>
      </p:sp>
      <p:sp>
        <p:nvSpPr>
          <p:cNvPr id="6" name="Title 1"/>
          <p:cNvSpPr>
            <a:spLocks noGrp="1"/>
          </p:cNvSpPr>
          <p:nvPr>
            <p:ph type="title"/>
          </p:nvPr>
        </p:nvSpPr>
        <p:spPr>
          <a:xfrm>
            <a:off x="468014" y="838200"/>
            <a:ext cx="8424196" cy="950506"/>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Hypothesis Testing</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8014" y="1663578"/>
            <a:ext cx="8424196" cy="4463724"/>
          </a:xfrm>
        </p:spPr>
        <p:txBody>
          <a:bodyPr>
            <a:noAutofit/>
          </a:bodyPr>
          <a:lstStyle/>
          <a:p>
            <a:r>
              <a:rPr lang="en-US" dirty="0">
                <a:latin typeface="Times New Roman" panose="02020603050405020304" pitchFamily="18" charset="0"/>
                <a:cs typeface="Times New Roman" panose="02020603050405020304" pitchFamily="18" charset="0"/>
              </a:rPr>
              <a:t>If the hypothesis is stated in terms of population parameters (such as mean and variance), the hypothesis is called </a:t>
            </a:r>
            <a:r>
              <a:rPr lang="en-US" dirty="0">
                <a:solidFill>
                  <a:srgbClr val="0070C0"/>
                </a:solidFill>
                <a:latin typeface="Times New Roman" panose="02020603050405020304" pitchFamily="18" charset="0"/>
                <a:cs typeface="Times New Roman" panose="02020603050405020304" pitchFamily="18" charset="0"/>
              </a:rPr>
              <a:t>statistical hypothesis</a:t>
            </a:r>
            <a:r>
              <a:rPr lang="en-US" dirty="0">
                <a:latin typeface="Times New Roman" panose="02020603050405020304" pitchFamily="18" charset="0"/>
                <a:cs typeface="Times New Roman" panose="02020603050405020304" pitchFamily="18" charset="0"/>
              </a:rPr>
              <a:t>.</a:t>
            </a:r>
          </a:p>
          <a:p>
            <a:pPr marL="0" indent="0">
              <a:buNone/>
            </a:pPr>
            <a:endParaRPr lang="en-US" sz="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Data from a sample (which may be an experiment)  are used to test the validity of the hypothesis.</a:t>
            </a:r>
          </a:p>
          <a:p>
            <a:pPr marL="0" indent="0">
              <a:buNone/>
            </a:pPr>
            <a:endParaRPr lang="en-US" sz="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A procedure that enables us to agree (or disagree) with the statistical hypothesis is called a </a:t>
            </a:r>
            <a:r>
              <a:rPr lang="en-US" sz="1800" b="1" dirty="0">
                <a:latin typeface="Times New Roman" panose="02020603050405020304" pitchFamily="18" charset="0"/>
                <a:cs typeface="Times New Roman" panose="02020603050405020304" pitchFamily="18" charset="0"/>
              </a:rPr>
              <a:t>test of the hypothesis.</a:t>
            </a:r>
          </a:p>
          <a:p>
            <a:pPr marL="0" indent="0">
              <a:buNone/>
            </a:pPr>
            <a:endParaRPr lang="en-US" sz="800" b="1" dirty="0">
              <a:latin typeface="Times New Roman" panose="02020603050405020304" pitchFamily="18" charset="0"/>
              <a:cs typeface="Times New Roman" panose="02020603050405020304" pitchFamily="18" charset="0"/>
            </a:endParaRPr>
          </a:p>
          <a:p>
            <a:pPr marL="0" indent="0">
              <a:buNone/>
            </a:pPr>
            <a:endParaRPr lang="en-US" sz="1800" b="1" dirty="0">
              <a:solidFill>
                <a:srgbClr val="073C8B"/>
              </a:solidFill>
              <a:latin typeface="Times New Roman" panose="02020603050405020304" pitchFamily="18" charset="0"/>
              <a:cs typeface="Times New Roman" panose="02020603050405020304" pitchFamily="18" charset="0"/>
            </a:endParaRPr>
          </a:p>
          <a:p>
            <a:pPr marL="0" indent="0">
              <a:buNone/>
            </a:pPr>
            <a:r>
              <a:rPr lang="en-US" sz="1800" b="1" dirty="0">
                <a:solidFill>
                  <a:srgbClr val="073C8B"/>
                </a:solidFill>
                <a:latin typeface="Times New Roman" panose="02020603050405020304" pitchFamily="18" charset="0"/>
                <a:cs typeface="Times New Roman" panose="02020603050405020304" pitchFamily="18" charset="0"/>
              </a:rPr>
              <a:t>Example :</a:t>
            </a:r>
          </a:p>
          <a:p>
            <a:pPr marL="0" indent="0">
              <a:buNone/>
            </a:pPr>
            <a:endParaRPr lang="en-US" sz="1800" b="1" dirty="0">
              <a:solidFill>
                <a:srgbClr val="073C8B"/>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solidFill>
                  <a:srgbClr val="0B5ED7"/>
                </a:solidFill>
                <a:latin typeface="Times New Roman" panose="02020603050405020304" pitchFamily="18" charset="0"/>
                <a:cs typeface="Times New Roman" panose="02020603050405020304" pitchFamily="18" charset="0"/>
              </a:rPr>
              <a:t>To determine whether the wages of men and women are equal.</a:t>
            </a:r>
          </a:p>
          <a:p>
            <a:pPr marL="2537460" lvl="8" indent="-342900">
              <a:buFont typeface="+mj-lt"/>
              <a:buAutoNum type="arabicPeriod"/>
            </a:pPr>
            <a:endParaRPr lang="en-US" sz="600" dirty="0">
              <a:solidFill>
                <a:srgbClr val="0B5ED7"/>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solidFill>
                  <a:srgbClr val="0B5ED7"/>
                </a:solidFill>
                <a:latin typeface="Times New Roman" panose="02020603050405020304" pitchFamily="18" charset="0"/>
                <a:cs typeface="Times New Roman" panose="02020603050405020304" pitchFamily="18" charset="0"/>
              </a:rPr>
              <a:t>A product in the market is of standard quality.</a:t>
            </a:r>
          </a:p>
          <a:p>
            <a:pPr marL="2537460" lvl="8" indent="-342900">
              <a:buFont typeface="+mj-lt"/>
              <a:buAutoNum type="arabicPeriod"/>
            </a:pPr>
            <a:endParaRPr lang="en-US" sz="600" dirty="0">
              <a:solidFill>
                <a:srgbClr val="0B5ED7"/>
              </a:solidFill>
              <a:latin typeface="Times New Roman" panose="02020603050405020304" pitchFamily="18" charset="0"/>
              <a:cs typeface="Times New Roman" panose="02020603050405020304" pitchFamily="18" charset="0"/>
            </a:endParaRPr>
          </a:p>
          <a:p>
            <a:pPr marL="342900" indent="-342900">
              <a:buFont typeface="+mj-lt"/>
              <a:buAutoNum type="arabicPeriod"/>
            </a:pPr>
            <a:r>
              <a:rPr lang="en-US" sz="1800" dirty="0">
                <a:solidFill>
                  <a:srgbClr val="0B5ED7"/>
                </a:solidFill>
                <a:latin typeface="Times New Roman" panose="02020603050405020304" pitchFamily="18" charset="0"/>
                <a:cs typeface="Times New Roman" panose="02020603050405020304" pitchFamily="18" charset="0"/>
              </a:rPr>
              <a:t>Whether a particular medicine is effective to cure a disease. </a:t>
            </a:r>
          </a:p>
        </p:txBody>
      </p:sp>
      <p:sp>
        <p:nvSpPr>
          <p:cNvPr id="6" name="Title 1"/>
          <p:cNvSpPr>
            <a:spLocks noGrp="1"/>
          </p:cNvSpPr>
          <p:nvPr>
            <p:ph type="title"/>
          </p:nvPr>
        </p:nvSpPr>
        <p:spPr>
          <a:xfrm>
            <a:off x="603274" y="823207"/>
            <a:ext cx="8424196" cy="950506"/>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Statistical Hypothesis</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4" y="1445886"/>
                <a:ext cx="8424196" cy="4910073"/>
              </a:xfrm>
            </p:spPr>
            <p:txBody>
              <a:bodyPr>
                <a:normAutofit/>
              </a:bodyPr>
              <a:lstStyle/>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main purpose of statistical hypothesis testing is to choose between two competing hypotheses.</a:t>
                </a:r>
              </a:p>
              <a:p>
                <a:pPr lvl="8"/>
                <a:endParaRPr lang="en-US" sz="800" dirty="0">
                  <a:latin typeface="Times New Roman" panose="02020603050405020304" pitchFamily="18" charset="0"/>
                  <a:cs typeface="Times New Roman" panose="02020603050405020304" pitchFamily="18" charset="0"/>
                </a:endParaRPr>
              </a:p>
              <a:p>
                <a:pPr marL="0" indent="0">
                  <a:buNone/>
                </a:pPr>
                <a:r>
                  <a:rPr lang="en-US" sz="1800" b="1" dirty="0">
                    <a:solidFill>
                      <a:srgbClr val="073C8B"/>
                    </a:solidFill>
                    <a:latin typeface="Times New Roman" panose="02020603050405020304" pitchFamily="18" charset="0"/>
                    <a:cs typeface="Times New Roman" panose="02020603050405020304" pitchFamily="18" charset="0"/>
                  </a:rPr>
                  <a:t>Example : </a:t>
                </a:r>
                <a:r>
                  <a:rPr lang="en-US" sz="1800" dirty="0">
                    <a:solidFill>
                      <a:srgbClr val="0B5ED7"/>
                    </a:solidFill>
                    <a:latin typeface="Times New Roman" panose="02020603050405020304" pitchFamily="18" charset="0"/>
                    <a:cs typeface="Times New Roman" panose="02020603050405020304" pitchFamily="18" charset="0"/>
                  </a:rPr>
                  <a:t>One hypothesis might claim that wages of men and women are equal, while the </a:t>
                </a:r>
                <a:r>
                  <a:rPr lang="en-US" sz="1800" b="1" dirty="0">
                    <a:solidFill>
                      <a:srgbClr val="0B5ED7"/>
                    </a:solidFill>
                    <a:latin typeface="Times New Roman" panose="02020603050405020304" pitchFamily="18" charset="0"/>
                    <a:cs typeface="Times New Roman" panose="02020603050405020304" pitchFamily="18" charset="0"/>
                  </a:rPr>
                  <a:t>alternative</a:t>
                </a:r>
                <a:r>
                  <a:rPr lang="en-US" sz="1800" dirty="0">
                    <a:solidFill>
                      <a:srgbClr val="0B5ED7"/>
                    </a:solidFill>
                    <a:latin typeface="Times New Roman" panose="02020603050405020304" pitchFamily="18" charset="0"/>
                    <a:cs typeface="Times New Roman" panose="02020603050405020304" pitchFamily="18" charset="0"/>
                  </a:rPr>
                  <a:t> might claim that men make more than women.</a:t>
                </a:r>
              </a:p>
              <a:p>
                <a:pPr marL="914400" indent="0">
                  <a:buNone/>
                </a:pPr>
                <a:endParaRPr lang="en-US" sz="800"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Hypothesis testing start by making a set of two statements about the parameter(s) in question.</a:t>
                </a:r>
              </a:p>
              <a:p>
                <a:pPr lvl="8"/>
                <a:endParaRPr lang="en-US" sz="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hypothesis actually to be tested is usually given the symbol </a:t>
                </a:r>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𝐻</m:t>
                        </m:r>
                      </m:e>
                      <m:sub>
                        <m:r>
                          <a:rPr lang="en-US" b="0" i="1" smtClean="0">
                            <a:latin typeface="Cambria Math" panose="02040503050406030204" pitchFamily="18" charset="0"/>
                            <a:cs typeface="Times New Roman" panose="02020603050405020304" pitchFamily="18" charset="0"/>
                          </a:rPr>
                          <m:t>0</m:t>
                        </m:r>
                      </m:sub>
                    </m:sSub>
                  </m:oMath>
                </a14:m>
                <a:r>
                  <a:rPr lang="en-US" dirty="0">
                    <a:latin typeface="Times New Roman" panose="02020603050405020304" pitchFamily="18" charset="0"/>
                    <a:cs typeface="Times New Roman" panose="02020603050405020304" pitchFamily="18" charset="0"/>
                  </a:rPr>
                  <a:t> and is commonly referred as the</a:t>
                </a:r>
                <a:r>
                  <a:rPr lang="en-US" b="1" dirty="0">
                    <a:latin typeface="Times New Roman" panose="02020603050405020304" pitchFamily="18" charset="0"/>
                    <a:cs typeface="Times New Roman" panose="02020603050405020304" pitchFamily="18" charset="0"/>
                  </a:rPr>
                  <a:t> </a:t>
                </a:r>
                <a:r>
                  <a:rPr lang="en-US" b="1" dirty="0">
                    <a:solidFill>
                      <a:srgbClr val="0B5ED7"/>
                    </a:solidFill>
                    <a:latin typeface="Times New Roman" panose="02020603050405020304" pitchFamily="18" charset="0"/>
                    <a:cs typeface="Times New Roman" panose="02020603050405020304" pitchFamily="18" charset="0"/>
                  </a:rPr>
                  <a:t>null hypothesis</a:t>
                </a:r>
                <a:r>
                  <a:rPr lang="en-US" b="1" dirty="0">
                    <a:latin typeface="Times New Roman" panose="02020603050405020304" pitchFamily="18" charset="0"/>
                    <a:cs typeface="Times New Roman" panose="02020603050405020304" pitchFamily="18" charset="0"/>
                  </a:rPr>
                  <a:t>. </a:t>
                </a:r>
              </a:p>
              <a:p>
                <a:pPr lvl="8"/>
                <a:endParaRPr lang="en-US" sz="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other hypothesis, which is assumed to be true when null hypothesis is false, is referred as the </a:t>
                </a:r>
                <a:r>
                  <a:rPr lang="en-US" b="1" dirty="0">
                    <a:solidFill>
                      <a:srgbClr val="0B5ED7"/>
                    </a:solidFill>
                    <a:latin typeface="Times New Roman" panose="02020603050405020304" pitchFamily="18" charset="0"/>
                    <a:cs typeface="Times New Roman" panose="02020603050405020304" pitchFamily="18" charset="0"/>
                  </a:rPr>
                  <a:t>alternate hypothesis </a:t>
                </a:r>
                <a:r>
                  <a:rPr lang="en-US" dirty="0">
                    <a:latin typeface="Times New Roman" panose="02020603050405020304" pitchFamily="18" charset="0"/>
                    <a:cs typeface="Times New Roman" panose="02020603050405020304" pitchFamily="18" charset="0"/>
                  </a:rPr>
                  <a:t>and is often symbolized by </a:t>
                </a:r>
                <a14:m>
                  <m:oMath xmlns:m="http://schemas.openxmlformats.org/officeDocument/2006/math">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𝐻</m:t>
                        </m:r>
                      </m:e>
                      <m:sub>
                        <m:r>
                          <a:rPr lang="en-US" b="0" i="1" smtClean="0">
                            <a:latin typeface="Cambria Math" panose="02040503050406030204" pitchFamily="18" charset="0"/>
                            <a:cs typeface="Times New Roman" panose="02020603050405020304" pitchFamily="18" charset="0"/>
                          </a:rPr>
                          <m:t>1</m:t>
                        </m:r>
                      </m:sub>
                    </m:sSub>
                  </m:oMath>
                </a14:m>
                <a:endParaRPr lang="en-US" dirty="0">
                  <a:latin typeface="Times New Roman" panose="02020603050405020304" pitchFamily="18" charset="0"/>
                  <a:cs typeface="Times New Roman" panose="02020603050405020304" pitchFamily="18" charset="0"/>
                </a:endParaRPr>
              </a:p>
              <a:p>
                <a:pPr lvl="8"/>
                <a:endParaRPr lang="en-US" sz="80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two hypotheses are </a:t>
                </a:r>
                <a:r>
                  <a:rPr lang="en-US" dirty="0">
                    <a:solidFill>
                      <a:srgbClr val="A50021"/>
                    </a:solidFill>
                    <a:latin typeface="Times New Roman" panose="02020603050405020304" pitchFamily="18" charset="0"/>
                    <a:cs typeface="Times New Roman" panose="02020603050405020304" pitchFamily="18" charset="0"/>
                  </a:rPr>
                  <a:t>exclusive</a:t>
                </a:r>
                <a:r>
                  <a:rPr lang="en-US" dirty="0">
                    <a:latin typeface="Times New Roman" panose="02020603050405020304" pitchFamily="18" charset="0"/>
                    <a:cs typeface="Times New Roman" panose="02020603050405020304" pitchFamily="18" charset="0"/>
                  </a:rPr>
                  <a:t> and </a:t>
                </a:r>
                <a:r>
                  <a:rPr lang="en-US" dirty="0">
                    <a:solidFill>
                      <a:srgbClr val="A50021"/>
                    </a:solidFill>
                    <a:latin typeface="Times New Roman" panose="02020603050405020304" pitchFamily="18" charset="0"/>
                    <a:cs typeface="Times New Roman" panose="02020603050405020304" pitchFamily="18" charset="0"/>
                  </a:rPr>
                  <a:t>exhaustive</a:t>
                </a:r>
                <a:r>
                  <a:rPr lang="en-US" dirty="0">
                    <a:latin typeface="Times New Roman" panose="02020603050405020304" pitchFamily="18" charset="0"/>
                    <a:cs typeface="Times New Roman" panose="02020603050405020304" pitchFamily="18" charset="0"/>
                  </a:rPr>
                  <a:t>.</a:t>
                </a:r>
              </a:p>
              <a:p>
                <a:endParaRPr lang="en-US" sz="800"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pPr marL="0" indent="0">
                  <a:buNone/>
                </a:pPr>
                <a:endParaRPr lang="en-US" sz="16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68014" y="1445886"/>
                <a:ext cx="8424196" cy="4910073"/>
              </a:xfrm>
              <a:blipFill rotWithShape="1">
                <a:blip r:embed="rId2"/>
                <a:stretch>
                  <a:fillRect t="-13" r="4" b="5"/>
                </a:stretch>
              </a:blipFill>
            </p:spPr>
            <p:txBody>
              <a:bodyPr/>
              <a:lstStyle/>
              <a:p>
                <a:r>
                  <a:rPr lang="en-US" altLang="en-US">
                    <a:noFill/>
                  </a:rPr>
                  <a:t> </a:t>
                </a:r>
              </a:p>
            </p:txBody>
          </p:sp>
        </mc:Fallback>
      </mc:AlternateContent>
      <p:sp>
        <p:nvSpPr>
          <p:cNvPr id="6" name="Title 1"/>
          <p:cNvSpPr>
            <a:spLocks noGrp="1"/>
          </p:cNvSpPr>
          <p:nvPr>
            <p:ph type="title"/>
          </p:nvPr>
        </p:nvSpPr>
        <p:spPr>
          <a:xfrm>
            <a:off x="468014" y="767405"/>
            <a:ext cx="8424196" cy="974254"/>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The Hypotheses</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7641" y="1511683"/>
                <a:ext cx="8424196" cy="4913356"/>
              </a:xfrm>
            </p:spPr>
            <p:txBody>
              <a:bodyPr>
                <a:normAutofit/>
              </a:bodyPr>
              <a:lstStyle/>
              <a:p>
                <a:pPr marL="0" indent="0">
                  <a:buNone/>
                </a:pPr>
                <a:r>
                  <a:rPr lang="en-US" b="1" dirty="0">
                    <a:solidFill>
                      <a:srgbClr val="073C8B"/>
                    </a:solidFill>
                    <a:latin typeface="Times New Roman" panose="02020603050405020304" pitchFamily="18" charset="0"/>
                    <a:ea typeface="Tahoma" panose="020B0604030504040204" pitchFamily="34" charset="0"/>
                    <a:cs typeface="Times New Roman" panose="02020603050405020304" pitchFamily="18" charset="0"/>
                  </a:rPr>
                  <a:t>Example: </a:t>
                </a:r>
                <a:endParaRPr lang="en-US" dirty="0">
                  <a:solidFill>
                    <a:srgbClr val="073C8B"/>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Ministry of Human Resource  Development (MHRD), Government of India takes an initiative to improve the country’s human resources. </a:t>
                </a:r>
              </a:p>
              <a:p>
                <a:pPr marL="0" indent="0">
                  <a:buNone/>
                </a:pPr>
                <a:endParaRPr lang="en-US" sz="10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To measure the engineering aptitudes of graduates, MHRD conducts GATE examination for a mark of 1000 in every year. A sample of 300 students who gave GATE examination in 2020 were collected and the mean is observed as 220.</a:t>
                </a:r>
              </a:p>
              <a:p>
                <a:pPr marL="0" indent="0">
                  <a:buNone/>
                </a:pPr>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In this context, statistical hypothesis testing is to determine the mean mark of  the all GATE-2020 examinee.</a:t>
                </a:r>
              </a:p>
              <a:p>
                <a:pPr marL="0" indent="0">
                  <a:buNone/>
                </a:pPr>
                <a:endParaRPr lang="en-US" sz="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The two hypotheses in this context are:</a:t>
                </a:r>
              </a:p>
              <a:p>
                <a:pPr marL="0" indent="0">
                  <a:buNone/>
                </a:pPr>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0" indent="0" algn="ctr">
                  <a:buNone/>
                </a:pPr>
                <a14:m>
                  <m:oMathPara xmlns:m="http://schemas.openxmlformats.org/officeDocument/2006/math">
                    <m:oMathParaPr>
                      <m:jc m:val="centerGroup"/>
                    </m:oMathParaPr>
                    <m:oMath xmlns:m="http://schemas.openxmlformats.org/officeDocument/2006/math">
                      <m:sSub>
                        <m:sSubPr>
                          <m:ctrlPr>
                            <a:rPr lang="en-US"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sub>
                      </m:s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=220 </m:t>
                      </m:r>
                    </m:oMath>
                  </m:oMathPara>
                </a14:m>
                <a:endParaRPr lang="en-US" b="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ctr">
                  <a:buNone/>
                </a:pPr>
                <a:endParaRPr lang="en-US" sz="1100" i="1" dirty="0">
                  <a:solidFill>
                    <a:srgbClr val="0B5ED7"/>
                  </a:solidFill>
                  <a:latin typeface="Cambria Math" panose="02040503050406030204" pitchFamily="18" charset="0"/>
                  <a:ea typeface="Tahoma" panose="020B0604030504040204" pitchFamily="34" charset="0"/>
                  <a:cs typeface="Times New Roman" panose="02020603050405020304" pitchFamily="18" charset="0"/>
                </a:endParaRPr>
              </a:p>
              <a:p>
                <a:pPr marL="0" indent="0" algn="ctr">
                  <a:buNone/>
                </a:pPr>
                <a14:m>
                  <m:oMathPara xmlns:m="http://schemas.openxmlformats.org/officeDocument/2006/math">
                    <m:oMathParaPr>
                      <m:jc m:val="center"/>
                    </m:oMathParaPr>
                    <m:oMath xmlns:m="http://schemas.openxmlformats.org/officeDocument/2006/math">
                      <m:sSub>
                        <m:sSubPr>
                          <m:ctrlPr>
                            <a:rPr lang="en-US"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b="0" i="1"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&lt;220</m:t>
                      </m:r>
                    </m:oMath>
                  </m:oMathPara>
                </a14:m>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7641" y="1511683"/>
                <a:ext cx="8424196" cy="4913356"/>
              </a:xfrm>
              <a:blipFill rotWithShape="0">
                <a:blip r:embed="rId2"/>
                <a:stretch>
                  <a:fillRect l="-1881" t="-1613" r="-1737"/>
                </a:stretch>
              </a:blipFill>
            </p:spPr>
            <p:txBody>
              <a:bodyPr/>
              <a:lstStyle/>
              <a:p>
                <a:r>
                  <a:rPr lang="en-IN">
                    <a:noFill/>
                  </a:rPr>
                  <a:t> </a:t>
                </a:r>
              </a:p>
            </p:txBody>
          </p:sp>
        </mc:Fallback>
      </mc:AlternateContent>
      <p:sp>
        <p:nvSpPr>
          <p:cNvPr id="7" name="Title 1"/>
          <p:cNvSpPr>
            <a:spLocks noGrp="1"/>
          </p:cNvSpPr>
          <p:nvPr>
            <p:ph type="title"/>
          </p:nvPr>
        </p:nvSpPr>
        <p:spPr>
          <a:xfrm>
            <a:off x="468014" y="289157"/>
            <a:ext cx="8424196" cy="1058245"/>
          </a:xfrm>
        </p:spPr>
        <p:txBody>
          <a:bodyPr>
            <a:normAutofit fontScale="90000"/>
          </a:bodyPr>
          <a:lstStyle/>
          <a:p>
            <a:r>
              <a:rPr lang="en-US" dirty="0">
                <a:solidFill>
                  <a:srgbClr val="A50021"/>
                </a:solidFill>
                <a:latin typeface="Times New Roman" panose="02020603050405020304" pitchFamily="18" charset="0"/>
                <a:cs typeface="Times New Roman" panose="02020603050405020304" pitchFamily="18" charset="0"/>
              </a:rPr>
              <a:t/>
            </a:r>
            <a:br>
              <a:rPr lang="en-US" dirty="0">
                <a:solidFill>
                  <a:srgbClr val="A50021"/>
                </a:solidFill>
                <a:latin typeface="Times New Roman" panose="02020603050405020304" pitchFamily="18" charset="0"/>
                <a:cs typeface="Times New Roman" panose="02020603050405020304" pitchFamily="18" charset="0"/>
              </a:rPr>
            </a:br>
            <a:r>
              <a:rPr lang="en-US" dirty="0">
                <a:solidFill>
                  <a:srgbClr val="A50021"/>
                </a:solidFill>
                <a:latin typeface="Times New Roman" panose="02020603050405020304" pitchFamily="18" charset="0"/>
                <a:cs typeface="Times New Roman" panose="02020603050405020304" pitchFamily="18" charset="0"/>
                <a:sym typeface="+mn-ea"/>
              </a:rPr>
              <a:t>The Hypotheses</a:t>
            </a:r>
            <a:r>
              <a:rPr lang="en-IN" dirty="0">
                <a:solidFill>
                  <a:srgbClr val="A50021"/>
                </a:solidFill>
                <a:latin typeface="Times New Roman" panose="02020603050405020304" pitchFamily="18" charset="0"/>
                <a:cs typeface="Times New Roman" panose="02020603050405020304" pitchFamily="18" charset="0"/>
              </a:rPr>
              <a:t/>
            </a:r>
            <a:br>
              <a:rPr lang="en-IN" dirty="0">
                <a:solidFill>
                  <a:srgbClr val="A50021"/>
                </a:solidFill>
                <a:latin typeface="Times New Roman" panose="02020603050405020304" pitchFamily="18" charset="0"/>
                <a:cs typeface="Times New Roman" panose="02020603050405020304" pitchFamily="18" charset="0"/>
              </a:rPr>
            </a:br>
            <a:r>
              <a:rPr lang="en-US" dirty="0">
                <a:solidFill>
                  <a:srgbClr val="A50021"/>
                </a:solidFill>
                <a:latin typeface="Times New Roman" panose="02020603050405020304" pitchFamily="18" charset="0"/>
                <a:cs typeface="Times New Roman" panose="02020603050405020304" pitchFamily="18" charset="0"/>
              </a:rPr>
              <a:t/>
            </a:r>
            <a:br>
              <a:rPr lang="en-US" dirty="0">
                <a:solidFill>
                  <a:srgbClr val="A50021"/>
                </a:solidFill>
                <a:latin typeface="Times New Roman" panose="02020603050405020304" pitchFamily="18" charset="0"/>
                <a:cs typeface="Times New Roman" panose="02020603050405020304" pitchFamily="18" charset="0"/>
              </a:rPr>
            </a:b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3" y="1195327"/>
                <a:ext cx="8424196" cy="5343170"/>
              </a:xfrm>
            </p:spPr>
            <p:txBody>
              <a:bodyPr>
                <a:normAutofit/>
              </a:bodyPr>
              <a:lstStyle/>
              <a:p>
                <a:pPr marL="0" indent="0">
                  <a:buNone/>
                </a:pPr>
                <a:endParaRPr lang="en-US" b="1" dirty="0">
                  <a:latin typeface="Times New Roman" panose="02020603050405020304" pitchFamily="18" charset="0"/>
                  <a:ea typeface="Tahoma" panose="020B0604030504040204" pitchFamily="34" charset="0"/>
                  <a:cs typeface="Times New Roman" panose="02020603050405020304" pitchFamily="18" charset="0"/>
                </a:endParaRPr>
              </a:p>
              <a:p>
                <a:pPr marL="0" indent="0">
                  <a:buNone/>
                </a:pPr>
                <a:r>
                  <a:rPr lang="en-US" b="1" dirty="0">
                    <a:latin typeface="Times New Roman" panose="02020603050405020304" pitchFamily="18" charset="0"/>
                    <a:ea typeface="Tahoma" panose="020B0604030504040204" pitchFamily="34" charset="0"/>
                    <a:cs typeface="Times New Roman" panose="02020603050405020304" pitchFamily="18" charset="0"/>
                  </a:rPr>
                  <a:t>Note: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82575" indent="-2286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As null hypothesis, we could choose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r>
                      <a:rPr lang="en-US" i="1">
                        <a:latin typeface="Cambria Math" panose="02040503050406030204" pitchFamily="18" charset="0"/>
                        <a:ea typeface="Tahoma" panose="020B060403050404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220 </m:t>
                    </m:r>
                    <m:r>
                      <a:rPr lang="en-US" b="0" i="1" smtClean="0">
                        <a:latin typeface="Cambria Math" panose="02040503050406030204"/>
                        <a:ea typeface="Cambria Math" panose="02040503050406030204" pitchFamily="18" charset="0"/>
                        <a:cs typeface="Times New Roman" panose="02020603050405020304" pitchFamily="18" charset="0"/>
                      </a:rPr>
                      <m:t>    </m:t>
                    </m:r>
                  </m:oMath>
                </a14:m>
                <a:r>
                  <a:rPr lang="en-US" dirty="0">
                    <a:latin typeface="Times New Roman" panose="02020603050405020304" pitchFamily="18" charset="0"/>
                    <a:ea typeface="Tahoma" panose="020B0604030504040204" pitchFamily="34" charset="0"/>
                    <a:cs typeface="Times New Roman" panose="02020603050405020304" pitchFamily="18" charset="0"/>
                  </a:rPr>
                  <a:t>or</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b="0" i="1" smtClean="0">
                            <a:latin typeface="Cambria Math" panose="02040503050406030204"/>
                            <a:ea typeface="Tahoma" panose="020B0604030504040204" pitchFamily="34" charset="0"/>
                            <a:cs typeface="Times New Roman" panose="02020603050405020304" pitchFamily="18" charset="0"/>
                          </a:rPr>
                          <m:t>     </m:t>
                        </m:r>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r>
                      <a:rPr lang="en-US" i="1">
                        <a:latin typeface="Cambria Math" panose="02040503050406030204" pitchFamily="18" charset="0"/>
                        <a:ea typeface="Tahoma" panose="020B0604030504040204" pitchFamily="34"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smtClean="0">
                        <a:latin typeface="Cambria Math" panose="02040503050406030204" pitchFamily="18" charset="0"/>
                        <a:ea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220</m:t>
                    </m:r>
                  </m:oMath>
                </a14:m>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477135" lvl="8" indent="-228600">
                  <a:buFont typeface="+mj-lt"/>
                  <a:buAutoNum type="arabicPeriod"/>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a:p>
                <a:pPr marL="282575" indent="-228600">
                  <a:buFont typeface="+mj-lt"/>
                  <a:buAutoNum type="arabicPeriod"/>
                </a:pPr>
                <a:r>
                  <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It is customary to always have the null hypothesis with an equal sign.</a:t>
                </a:r>
              </a:p>
              <a:p>
                <a:pPr marL="2477135" lvl="8" indent="-228600">
                  <a:buFont typeface="+mj-lt"/>
                  <a:buAutoNum type="arabicPeriod"/>
                </a:pPr>
                <a:endParaRPr lang="en-US" sz="800" dirty="0">
                  <a:solidFill>
                    <a:srgbClr val="A50021"/>
                  </a:solidFill>
                  <a:latin typeface="Times New Roman" panose="02020603050405020304" pitchFamily="18" charset="0"/>
                  <a:ea typeface="Tahoma" panose="020B0604030504040204" pitchFamily="34" charset="0"/>
                  <a:cs typeface="Times New Roman" panose="02020603050405020304" pitchFamily="18" charset="0"/>
                </a:endParaRPr>
              </a:p>
              <a:p>
                <a:pPr marL="2477135" lvl="8" indent="-228600">
                  <a:buFont typeface="+mj-lt"/>
                  <a:buAutoNum type="arabicPeriod"/>
                </a:pPr>
                <a:endParaRPr lang="en-US" sz="200" dirty="0">
                  <a:latin typeface="Times New Roman" panose="02020603050405020304" pitchFamily="18" charset="0"/>
                  <a:ea typeface="Tahoma" panose="020B0604030504040204" pitchFamily="34" charset="0"/>
                  <a:cs typeface="Times New Roman" panose="02020603050405020304" pitchFamily="18" charset="0"/>
                </a:endParaRPr>
              </a:p>
              <a:p>
                <a:pPr marL="282575" indent="-2286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As an alternative hypothesis there are many options available with  us. </a:t>
                </a:r>
              </a:p>
              <a:p>
                <a:pPr marL="282575" indent="-228600">
                  <a:buFont typeface="+mj-lt"/>
                  <a:buAutoNum type="arabicPeriod"/>
                </a:pPr>
                <a:endParaRPr lang="en-US" sz="2200" dirty="0">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r>
                  <a:rPr lang="en-US" sz="2200" b="1" dirty="0">
                    <a:solidFill>
                      <a:srgbClr val="002060"/>
                    </a:solidFill>
                    <a:latin typeface="Times New Roman" panose="02020603050405020304" pitchFamily="18" charset="0"/>
                    <a:ea typeface="Tahoma" panose="020B0604030504040204" pitchFamily="34" charset="0"/>
                    <a:cs typeface="Times New Roman" panose="02020603050405020304" pitchFamily="18" charset="0"/>
                  </a:rPr>
                  <a:t>Examples:</a:t>
                </a:r>
              </a:p>
              <a:p>
                <a:pPr marL="631825" lvl="1" indent="-228600">
                  <a:buFont typeface="+mj-lt"/>
                  <a:buAutoNum type="romanUcPeriod"/>
                  <a:tabLst>
                    <a:tab pos="228600" algn="l"/>
                  </a:tabLst>
                </a:pPr>
                <a:r>
                  <a:rPr lang="en-US" sz="2200" dirty="0">
                    <a:solidFill>
                      <a:srgbClr val="0B5ED7"/>
                    </a:solidFill>
                    <a:ea typeface="Tahoma" panose="020B0604030504040204" pitchFamily="34" charset="0"/>
                    <a:cs typeface="Times New Roman" panose="02020603050405020304" pitchFamily="18" charset="0"/>
                  </a:rPr>
                  <a:t>  </a:t>
                </a:r>
                <a14:m>
                  <m:oMath xmlns:m="http://schemas.openxmlformats.org/officeDocument/2006/math">
                    <m:sSub>
                      <m:sSubPr>
                        <m:ctrlP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&gt;220</m:t>
                    </m:r>
                  </m:oMath>
                </a14:m>
                <a:endParaRPr lang="en-US" sz="22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631825" lvl="1" indent="-228600">
                  <a:buFont typeface="+mj-lt"/>
                  <a:buAutoNum type="romanUcPeriod"/>
                  <a:tabLst>
                    <a:tab pos="228600" algn="l"/>
                  </a:tabLst>
                </a:pPr>
                <a14:m>
                  <m:oMath xmlns:m="http://schemas.openxmlformats.org/officeDocument/2006/math">
                    <m:sSub>
                      <m:sSubPr>
                        <m:ctrlP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200" b="0" i="1" smtClean="0">
                            <a:solidFill>
                              <a:srgbClr val="0B5ED7"/>
                            </a:solidFill>
                            <a:latin typeface="Cambria Math" panose="02040503050406030204"/>
                            <a:ea typeface="Tahoma" panose="020B0604030504040204" pitchFamily="34" charset="0"/>
                            <a:cs typeface="Times New Roman" panose="02020603050405020304" pitchFamily="18" charset="0"/>
                          </a:rPr>
                          <m:t>   </m:t>
                        </m:r>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&lt;220</m:t>
                    </m:r>
                  </m:oMath>
                </a14:m>
                <a:endParaRPr lang="en-US" sz="22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631825" lvl="1" indent="-228600">
                  <a:buFont typeface="+mj-lt"/>
                  <a:buAutoNum type="romanUcPeriod"/>
                  <a:tabLst>
                    <a:tab pos="228600" algn="l"/>
                  </a:tabLst>
                </a:pPr>
                <a14:m>
                  <m:oMath xmlns:m="http://schemas.openxmlformats.org/officeDocument/2006/math">
                    <m:sSub>
                      <m:sSubPr>
                        <m:ctrlP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sz="2200" b="0" i="1" smtClean="0">
                            <a:solidFill>
                              <a:srgbClr val="0B5ED7"/>
                            </a:solidFill>
                            <a:latin typeface="Cambria Math" panose="02040503050406030204"/>
                            <a:ea typeface="Tahoma" panose="020B0604030504040204" pitchFamily="34" charset="0"/>
                            <a:cs typeface="Times New Roman" panose="02020603050405020304" pitchFamily="18" charset="0"/>
                          </a:rPr>
                          <m:t>   </m:t>
                        </m:r>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sz="2200" i="1">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sz="220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≠220</m:t>
                    </m:r>
                  </m:oMath>
                </a14:m>
                <a:endParaRPr lang="en-US" sz="22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403225" lvl="1" indent="0">
                  <a:buNone/>
                  <a:tabLst>
                    <a:tab pos="228600" algn="l"/>
                  </a:tabLst>
                </a:pPr>
                <a:endParaRPr lang="en-US" sz="2200"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511175" indent="-457200">
                  <a:buFont typeface="+mj-lt"/>
                  <a:buAutoNum type="arabicPeriod" startAt="4"/>
                </a:pPr>
                <a:r>
                  <a:rPr lang="en-US" dirty="0">
                    <a:latin typeface="Times New Roman" panose="02020603050405020304" pitchFamily="18" charset="0"/>
                    <a:ea typeface="Tahoma" panose="020B0604030504040204" pitchFamily="34" charset="0"/>
                    <a:cs typeface="Times New Roman" panose="02020603050405020304" pitchFamily="18" charset="0"/>
                  </a:rPr>
                  <a:t>The two hypothesis should be chosen in such a way that they are </a:t>
                </a:r>
                <a:r>
                  <a:rPr lang="en-US"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exclusive</a:t>
                </a:r>
                <a:r>
                  <a:rPr lang="en-US" dirty="0">
                    <a:latin typeface="Times New Roman" panose="02020603050405020304" pitchFamily="18" charset="0"/>
                    <a:ea typeface="Tahoma" panose="020B0604030504040204" pitchFamily="34" charset="0"/>
                    <a:cs typeface="Times New Roman" panose="02020603050405020304" pitchFamily="18" charset="0"/>
                  </a:rPr>
                  <a:t> and </a:t>
                </a:r>
                <a:r>
                  <a:rPr lang="en-US"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exhaustive</a:t>
                </a:r>
                <a:r>
                  <a:rPr lang="en-US" dirty="0">
                    <a:latin typeface="Times New Roman" panose="02020603050405020304" pitchFamily="18" charset="0"/>
                    <a:ea typeface="Tahoma" panose="020B0604030504040204" pitchFamily="34" charset="0"/>
                    <a:cs typeface="Times New Roman" panose="02020603050405020304" pitchFamily="18" charset="0"/>
                  </a:rPr>
                  <a:t>.</a:t>
                </a:r>
              </a:p>
              <a:p>
                <a:pPr marL="979805" lvl="2" indent="-285750"/>
                <a:r>
                  <a:rPr lang="en-US" sz="1800" dirty="0">
                    <a:latin typeface="Times New Roman" panose="02020603050405020304" pitchFamily="18" charset="0"/>
                    <a:ea typeface="Tahoma" panose="020B0604030504040204" pitchFamily="34" charset="0"/>
                    <a:cs typeface="Times New Roman" panose="02020603050405020304" pitchFamily="18" charset="0"/>
                  </a:rPr>
                  <a:t>One or other must be true, but they cannot both be true.</a:t>
                </a:r>
                <a:endPar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endParaRPr lang="en-US" sz="1800"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8013" y="1195327"/>
                <a:ext cx="8424196" cy="5343170"/>
              </a:xfrm>
              <a:blipFill rotWithShape="0">
                <a:blip r:embed="rId2"/>
                <a:stretch>
                  <a:fillRect l="-1881"/>
                </a:stretch>
              </a:blipFill>
            </p:spPr>
            <p:txBody>
              <a:bodyPr/>
              <a:lstStyle/>
              <a:p>
                <a:r>
                  <a:rPr lang="en-IN">
                    <a:noFill/>
                  </a:rPr>
                  <a:t> </a:t>
                </a:r>
              </a:p>
            </p:txBody>
          </p:sp>
        </mc:Fallback>
      </mc:AlternateContent>
      <p:sp>
        <p:nvSpPr>
          <p:cNvPr id="6" name="Title 1"/>
          <p:cNvSpPr>
            <a:spLocks noGrp="1"/>
          </p:cNvSpPr>
          <p:nvPr>
            <p:ph type="title"/>
          </p:nvPr>
        </p:nvSpPr>
        <p:spPr>
          <a:xfrm>
            <a:off x="412750" y="798357"/>
            <a:ext cx="8424196"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The Hypotheses</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39727" y="1752600"/>
                <a:ext cx="8424196" cy="4986959"/>
              </a:xfrm>
            </p:spPr>
            <p:txBody>
              <a:bodyPr>
                <a:normAutofit/>
              </a:bodyPr>
              <a:lstStyle/>
              <a:p>
                <a:pPr marL="0" indent="0">
                  <a:buNone/>
                </a:pPr>
                <a:r>
                  <a:rPr lang="en-US"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One-tailed test</a:t>
                </a:r>
                <a:endPar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endParaRPr>
              </a:p>
              <a:p>
                <a:pPr marL="2202815" lvl="7" indent="-228600">
                  <a:buFont typeface="+mj-lt"/>
                  <a:buAutoNum type="arabicPeriod"/>
                </a:pPr>
                <a:endParaRPr lang="en-US" sz="1000" dirty="0">
                  <a:latin typeface="Times New Roman" panose="02020603050405020304" pitchFamily="18" charset="0"/>
                  <a:ea typeface="Tahoma" panose="020B0604030504040204" pitchFamily="34" charset="0"/>
                  <a:cs typeface="Times New Roman" panose="02020603050405020304" pitchFamily="18" charset="0"/>
                </a:endParaRPr>
              </a:p>
              <a:p>
                <a:pPr marL="396875" indent="-342900"/>
                <a:r>
                  <a:rPr lang="en-US" dirty="0">
                    <a:latin typeface="Times New Roman" panose="02020603050405020304" pitchFamily="18" charset="0"/>
                    <a:ea typeface="Tahoma" panose="020B0604030504040204" pitchFamily="34" charset="0"/>
                    <a:cs typeface="Times New Roman" panose="02020603050405020304" pitchFamily="18" charset="0"/>
                  </a:rPr>
                  <a:t>A statistical test in which the alternative hypothesis specifies that the population parameter lies entirely above or below the value specified in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is called a one-sided (or one-tailed) test. </a:t>
                </a:r>
                <a:endParaRPr lang="en-US" sz="1400" dirty="0">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 </a:t>
                </a:r>
                <a14:m>
                  <m:oMath xmlns:m="http://schemas.openxmlformats.org/officeDocument/2006/math">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=100 </m:t>
                    </m:r>
                  </m:oMath>
                </a14:m>
                <a:r>
                  <a:rPr lang="en-US" i="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     </a:t>
                </a:r>
                <a14:m>
                  <m:oMath xmlns:m="http://schemas.openxmlformats.org/officeDocument/2006/math">
                    <m:r>
                      <a:rPr lang="en-US" b="0" i="1"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&gt;100</m:t>
                    </m:r>
                  </m:oMath>
                </a14:m>
                <a:endParaRPr lang="en-US" i="1" dirty="0">
                  <a:solidFill>
                    <a:srgbClr val="0B5ED7"/>
                  </a:solidFill>
                  <a:latin typeface="Times New Roman" panose="02020603050405020304" pitchFamily="18" charset="0"/>
                  <a:ea typeface="Cambria Math" panose="02040503050406030204" pitchFamily="18" charset="0"/>
                  <a:cs typeface="Times New Roman" panose="02020603050405020304" pitchFamily="18" charset="0"/>
                </a:endParaRPr>
              </a:p>
              <a:p>
                <a:pPr marL="282575" indent="-228600" algn="ctr">
                  <a:buNone/>
                </a:pPr>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a:p>
                <a:pPr marL="53975" indent="0">
                  <a:buNone/>
                </a:pPr>
                <a:r>
                  <a:rPr lang="en-US"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Two-tailed test</a:t>
                </a:r>
                <a:endParaRPr lang="en-US" dirty="0">
                  <a:solidFill>
                    <a:srgbClr val="A50021"/>
                  </a:solidFill>
                  <a:latin typeface="Times New Roman" panose="02020603050405020304" pitchFamily="18" charset="0"/>
                  <a:ea typeface="Tahoma" panose="020B0604030504040204" pitchFamily="34" charset="0"/>
                  <a:cs typeface="Times New Roman" panose="02020603050405020304" pitchFamily="18" charset="0"/>
                </a:endParaRPr>
              </a:p>
              <a:p>
                <a:pPr marL="396875" indent="-342900"/>
                <a:r>
                  <a:rPr lang="en-US" dirty="0">
                    <a:latin typeface="Times New Roman" panose="02020603050405020304" pitchFamily="18" charset="0"/>
                    <a:ea typeface="Tahoma" panose="020B0604030504040204" pitchFamily="34" charset="0"/>
                    <a:cs typeface="Times New Roman" panose="02020603050405020304" pitchFamily="18" charset="0"/>
                  </a:rPr>
                  <a:t>An alternative hypothesis that specifies that the parameter can lie on their sides of the value specified by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is called a two-sided (or two-tailed) test. </a:t>
                </a:r>
              </a:p>
              <a:p>
                <a:pPr marL="53975" indent="0">
                  <a:buNone/>
                </a:pP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Example:</a:t>
                </a:r>
                <a14:m>
                  <m:oMath xmlns:m="http://schemas.openxmlformats.org/officeDocument/2006/math">
                    <m:r>
                      <a:rPr lang="en-IN" b="0" i="0" smtClean="0">
                        <a:solidFill>
                          <a:srgbClr val="0B5ED7"/>
                        </a:solidFill>
                        <a:latin typeface="Cambria Math" panose="02040503050406030204" pitchFamily="18" charset="0"/>
                        <a:ea typeface="Tahoma" panose="020B0604030504040204" pitchFamily="34" charset="0"/>
                        <a:cs typeface="Times New Roman" panose="02020603050405020304" pitchFamily="18" charset="0"/>
                      </a:rPr>
                      <m:t> </m:t>
                    </m:r>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0</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=100              </m:t>
                    </m:r>
                    <m:sSub>
                      <m:sSubPr>
                        <m:ctrlP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ctrlPr>
                      </m:sSubPr>
                      <m:e>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𝐻</m:t>
                        </m:r>
                      </m:e>
                      <m: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1</m:t>
                        </m:r>
                      </m:sub>
                    </m:sSub>
                    <m:r>
                      <a:rPr lang="en-US" i="1">
                        <a:solidFill>
                          <a:srgbClr val="0B5ED7"/>
                        </a:solidFill>
                        <a:latin typeface="Cambria Math" panose="02040503050406030204" pitchFamily="18" charset="0"/>
                        <a:ea typeface="Tahoma" panose="020B0604030504040204" pitchFamily="34" charset="0"/>
                        <a:cs typeface="Times New Roman" panose="02020603050405020304" pitchFamily="18" charset="0"/>
                      </a:rPr>
                      <m:t>:</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𝜇</m:t>
                    </m:r>
                    <m:r>
                      <a:rPr lang="en-US"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&lt;&gt;100</m:t>
                    </m:r>
                  </m:oMath>
                </a14:m>
                <a:endPar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39727" y="1752600"/>
                <a:ext cx="8424196" cy="4986959"/>
              </a:xfrm>
              <a:blipFill rotWithShape="0">
                <a:blip r:embed="rId2"/>
                <a:stretch>
                  <a:fillRect l="-1809" t="-1589" r="-1737"/>
                </a:stretch>
              </a:blipFill>
            </p:spPr>
            <p:txBody>
              <a:bodyPr/>
              <a:lstStyle/>
              <a:p>
                <a:r>
                  <a:rPr lang="en-IN">
                    <a:noFill/>
                  </a:rPr>
                  <a:t> </a:t>
                </a:r>
              </a:p>
            </p:txBody>
          </p:sp>
        </mc:Fallback>
      </mc:AlternateContent>
      <p:sp>
        <p:nvSpPr>
          <p:cNvPr id="6" name="Title 1"/>
          <p:cNvSpPr>
            <a:spLocks noGrp="1"/>
          </p:cNvSpPr>
          <p:nvPr>
            <p:ph type="title"/>
          </p:nvPr>
        </p:nvSpPr>
        <p:spPr>
          <a:xfrm>
            <a:off x="468013" y="838200"/>
            <a:ext cx="8424196" cy="793940"/>
          </a:xfrm>
        </p:spPr>
        <p:txBody>
          <a:bodyPr>
            <a:normAutofit/>
          </a:bodyPr>
          <a:lstStyle/>
          <a:p>
            <a:r>
              <a:rPr lang="en-US" dirty="0">
                <a:solidFill>
                  <a:srgbClr val="C00000"/>
                </a:solidFill>
                <a:latin typeface="Times New Roman" panose="02020603050405020304" pitchFamily="18" charset="0"/>
                <a:cs typeface="Times New Roman" panose="02020603050405020304" pitchFamily="18" charset="0"/>
              </a:rPr>
              <a:t>The Hypotheses</a:t>
            </a:r>
            <a:endParaRPr lang="en-IN"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53313" y="807212"/>
            <a:ext cx="3277235" cy="467995"/>
          </a:xfrm>
          <a:prstGeom prst="rect">
            <a:avLst/>
          </a:prstGeom>
        </p:spPr>
        <p:txBody>
          <a:bodyPr vert="horz" wrap="square" lIns="0" tIns="13335" rIns="0" bIns="0" rtlCol="0">
            <a:spAutoFit/>
          </a:bodyPr>
          <a:lstStyle/>
          <a:p>
            <a:pPr marL="12700">
              <a:lnSpc>
                <a:spcPct val="100000"/>
              </a:lnSpc>
              <a:spcBef>
                <a:spcPts val="105"/>
              </a:spcBef>
            </a:pPr>
            <a:r>
              <a:rPr sz="2900" dirty="0"/>
              <a:t>Why</a:t>
            </a:r>
            <a:r>
              <a:rPr sz="2900" spc="-35" dirty="0"/>
              <a:t> </a:t>
            </a:r>
            <a:r>
              <a:rPr sz="2900" dirty="0"/>
              <a:t>Study</a:t>
            </a:r>
            <a:r>
              <a:rPr sz="2900" spc="-35" dirty="0"/>
              <a:t> </a:t>
            </a:r>
            <a:r>
              <a:rPr sz="2900" spc="-5" dirty="0"/>
              <a:t>Statistics?</a:t>
            </a:r>
            <a:endParaRPr sz="2900"/>
          </a:p>
        </p:txBody>
      </p:sp>
      <p:sp>
        <p:nvSpPr>
          <p:cNvPr id="3" name="object 3"/>
          <p:cNvSpPr txBox="1"/>
          <p:nvPr/>
        </p:nvSpPr>
        <p:spPr>
          <a:xfrm>
            <a:off x="403961" y="1461896"/>
            <a:ext cx="8556625" cy="4692650"/>
          </a:xfrm>
          <a:prstGeom prst="rect">
            <a:avLst/>
          </a:prstGeom>
        </p:spPr>
        <p:txBody>
          <a:bodyPr vert="horz" wrap="square" lIns="0" tIns="53975" rIns="0" bIns="0" rtlCol="0">
            <a:spAutoFit/>
          </a:bodyPr>
          <a:lstStyle/>
          <a:p>
            <a:pPr marL="355600" marR="5080" indent="-342900" algn="just">
              <a:lnSpc>
                <a:spcPts val="2590"/>
              </a:lnSpc>
              <a:spcBef>
                <a:spcPts val="425"/>
              </a:spcBef>
              <a:buClr>
                <a:srgbClr val="00B0F0"/>
              </a:buClr>
              <a:buSzPct val="94000"/>
              <a:buFont typeface="Wingdings" panose="05000000000000000000" charset="0"/>
              <a:buChar char="q"/>
              <a:tabLst>
                <a:tab pos="287020" algn="l"/>
              </a:tabLst>
            </a:pPr>
            <a:r>
              <a:rPr sz="2000" dirty="0">
                <a:latin typeface="Times New Roman" panose="02020603050405020304"/>
                <a:cs typeface="Times New Roman" panose="02020603050405020304"/>
              </a:rPr>
              <a:t>Studying </a:t>
            </a:r>
            <a:r>
              <a:rPr sz="2000" spc="-5" dirty="0">
                <a:latin typeface="Times New Roman" panose="02020603050405020304"/>
                <a:cs typeface="Times New Roman" panose="02020603050405020304"/>
              </a:rPr>
              <a:t>statistics will help us </a:t>
            </a:r>
            <a:r>
              <a:rPr sz="2000" dirty="0">
                <a:latin typeface="Times New Roman" panose="02020603050405020304"/>
                <a:cs typeface="Times New Roman" panose="02020603050405020304"/>
              </a:rPr>
              <a:t>to </a:t>
            </a:r>
            <a:r>
              <a:rPr sz="2000" spc="-5" dirty="0">
                <a:latin typeface="Times New Roman" panose="02020603050405020304"/>
                <a:cs typeface="Times New Roman" panose="02020603050405020304"/>
              </a:rPr>
              <a:t>collect data </a:t>
            </a:r>
            <a:r>
              <a:rPr sz="2000" dirty="0">
                <a:latin typeface="Times New Roman" panose="02020603050405020304"/>
                <a:cs typeface="Times New Roman" panose="02020603050405020304"/>
              </a:rPr>
              <a:t>in a sensible </a:t>
            </a:r>
            <a:r>
              <a:rPr sz="2000" spc="-5" dirty="0">
                <a:latin typeface="Times New Roman" panose="02020603050405020304"/>
                <a:cs typeface="Times New Roman" panose="02020603050405020304"/>
              </a:rPr>
              <a:t>way </a:t>
            </a:r>
            <a:r>
              <a:rPr sz="2000" dirty="0">
                <a:latin typeface="Times New Roman" panose="02020603050405020304"/>
                <a:cs typeface="Times New Roman" panose="02020603050405020304"/>
              </a:rPr>
              <a:t>and </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then</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use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answer</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questions</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interest.</a:t>
            </a:r>
            <a:endParaRPr sz="2000">
              <a:latin typeface="Times New Roman" panose="02020603050405020304"/>
              <a:cs typeface="Times New Roman" panose="02020603050405020304"/>
            </a:endParaRPr>
          </a:p>
          <a:p>
            <a:pPr marL="355600" marR="5080" indent="-342900" algn="just">
              <a:lnSpc>
                <a:spcPts val="2590"/>
              </a:lnSpc>
              <a:spcBef>
                <a:spcPts val="585"/>
              </a:spcBef>
              <a:buClr>
                <a:srgbClr val="00B0F0"/>
              </a:buClr>
              <a:buSzPct val="94000"/>
              <a:buFont typeface="Wingdings" panose="05000000000000000000" charset="0"/>
              <a:buChar char="q"/>
              <a:tabLst>
                <a:tab pos="287020" algn="l"/>
              </a:tabLst>
            </a:pPr>
            <a:r>
              <a:rPr sz="2000" dirty="0">
                <a:latin typeface="Times New Roman" panose="02020603050405020304"/>
                <a:cs typeface="Times New Roman" panose="02020603050405020304"/>
              </a:rPr>
              <a:t>Studying </a:t>
            </a:r>
            <a:r>
              <a:rPr sz="2000" spc="-5" dirty="0">
                <a:latin typeface="Times New Roman" panose="02020603050405020304"/>
                <a:cs typeface="Times New Roman" panose="02020603050405020304"/>
              </a:rPr>
              <a:t>statistics will allow us </a:t>
            </a:r>
            <a:r>
              <a:rPr sz="2000" dirty="0">
                <a:latin typeface="Times New Roman" panose="02020603050405020304"/>
                <a:cs typeface="Times New Roman" panose="02020603050405020304"/>
              </a:rPr>
              <a:t>to critically </a:t>
            </a:r>
            <a:r>
              <a:rPr sz="2000" spc="-5" dirty="0">
                <a:latin typeface="Times New Roman" panose="02020603050405020304"/>
                <a:cs typeface="Times New Roman" panose="02020603050405020304"/>
              </a:rPr>
              <a:t>evaluate </a:t>
            </a:r>
            <a:r>
              <a:rPr sz="2000" dirty="0">
                <a:latin typeface="Times New Roman" panose="02020603050405020304"/>
                <a:cs typeface="Times New Roman" panose="02020603050405020304"/>
              </a:rPr>
              <a:t>the work </a:t>
            </a:r>
            <a:r>
              <a:rPr sz="2000" spc="10" dirty="0">
                <a:latin typeface="Times New Roman" panose="02020603050405020304"/>
                <a:cs typeface="Times New Roman" panose="02020603050405020304"/>
              </a:rPr>
              <a:t>of </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others</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by</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providing</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with</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tools</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a:t>
            </a:r>
            <a:r>
              <a:rPr sz="2000" dirty="0">
                <a:latin typeface="Times New Roman" panose="02020603050405020304"/>
                <a:cs typeface="Times New Roman" panose="02020603050405020304"/>
              </a:rPr>
              <a:t> need</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make</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informed </a:t>
            </a:r>
            <a:r>
              <a:rPr sz="2000" spc="-5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judgments.</a:t>
            </a:r>
            <a:endParaRPr sz="2000">
              <a:latin typeface="Times New Roman" panose="02020603050405020304"/>
              <a:cs typeface="Times New Roman" panose="02020603050405020304"/>
            </a:endParaRPr>
          </a:p>
          <a:p>
            <a:pPr marL="355600" indent="-342900" algn="just">
              <a:lnSpc>
                <a:spcPts val="2735"/>
              </a:lnSpc>
              <a:spcBef>
                <a:spcPts val="255"/>
              </a:spcBef>
              <a:buClr>
                <a:srgbClr val="00B0F0"/>
              </a:buClr>
              <a:buSzPct val="94000"/>
              <a:buFont typeface="Wingdings" panose="05000000000000000000" charset="0"/>
              <a:buChar char="q"/>
              <a:tabLst>
                <a:tab pos="287020" algn="l"/>
              </a:tabLst>
            </a:pPr>
            <a:r>
              <a:rPr sz="2000" dirty="0">
                <a:latin typeface="Times New Roman" panose="02020603050405020304"/>
                <a:cs typeface="Times New Roman" panose="02020603050405020304"/>
              </a:rPr>
              <a:t>Throughout</a:t>
            </a:r>
            <a:r>
              <a:rPr sz="2000" spc="5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our</a:t>
            </a:r>
            <a:r>
              <a:rPr sz="2000" spc="5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personal</a:t>
            </a:r>
            <a:r>
              <a:rPr sz="2000" spc="560" dirty="0">
                <a:latin typeface="Times New Roman" panose="02020603050405020304"/>
                <a:cs typeface="Times New Roman" panose="02020603050405020304"/>
              </a:rPr>
              <a:t> </a:t>
            </a:r>
            <a:r>
              <a:rPr sz="2000" dirty="0">
                <a:latin typeface="Times New Roman" panose="02020603050405020304"/>
                <a:cs typeface="Times New Roman" panose="02020603050405020304"/>
              </a:rPr>
              <a:t>and</a:t>
            </a:r>
            <a:r>
              <a:rPr sz="2000" spc="5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professional</a:t>
            </a:r>
            <a:r>
              <a:rPr sz="2000" spc="5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life,</a:t>
            </a:r>
            <a:r>
              <a:rPr sz="2000" spc="5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a:t>
            </a:r>
            <a:r>
              <a:rPr sz="2000" spc="5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will</a:t>
            </a:r>
            <a:r>
              <a:rPr sz="2000" spc="5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need</a:t>
            </a:r>
            <a:r>
              <a:rPr sz="2000" spc="55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endParaRPr sz="2000">
              <a:latin typeface="Times New Roman" panose="02020603050405020304"/>
              <a:cs typeface="Times New Roman" panose="02020603050405020304"/>
            </a:endParaRPr>
          </a:p>
          <a:p>
            <a:pPr marL="287020" indent="0" algn="just">
              <a:lnSpc>
                <a:spcPts val="2735"/>
              </a:lnSpc>
              <a:buClr>
                <a:srgbClr val="00B0F0"/>
              </a:buClr>
              <a:buFont typeface="Wingdings" panose="05000000000000000000" charset="0"/>
              <a:buNone/>
            </a:pPr>
            <a:r>
              <a:rPr lang="en-US" sz="2000" dirty="0">
                <a:latin typeface="Times New Roman" panose="02020603050405020304"/>
                <a:cs typeface="Times New Roman" panose="02020603050405020304"/>
              </a:rPr>
              <a:t> </a:t>
            </a:r>
            <a:r>
              <a:rPr sz="2000" dirty="0">
                <a:latin typeface="Times New Roman" panose="02020603050405020304"/>
                <a:cs typeface="Times New Roman" panose="02020603050405020304"/>
              </a:rPr>
              <a:t>understand</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and</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use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make </a:t>
            </a:r>
            <a:r>
              <a:rPr sz="2000" dirty="0">
                <a:latin typeface="Times New Roman" panose="02020603050405020304"/>
                <a:cs typeface="Times New Roman" panose="02020603050405020304"/>
              </a:rPr>
              <a:t>decisions.</a:t>
            </a:r>
            <a:endParaRPr sz="2000">
              <a:latin typeface="Times New Roman" panose="02020603050405020304"/>
              <a:cs typeface="Times New Roman" panose="02020603050405020304"/>
            </a:endParaRPr>
          </a:p>
          <a:p>
            <a:pPr marL="355600" indent="-342900" algn="just">
              <a:lnSpc>
                <a:spcPct val="100000"/>
              </a:lnSpc>
              <a:spcBef>
                <a:spcPts val="285"/>
              </a:spcBef>
              <a:buClr>
                <a:srgbClr val="00B0F0"/>
              </a:buClr>
              <a:buSzPct val="94000"/>
              <a:buFont typeface="Wingdings" panose="05000000000000000000" charset="0"/>
              <a:buChar char="q"/>
              <a:tabLst>
                <a:tab pos="287020" algn="l"/>
              </a:tabLst>
            </a:pPr>
            <a:r>
              <a:rPr sz="2000" spc="-85" dirty="0">
                <a:latin typeface="Times New Roman" panose="02020603050405020304"/>
                <a:cs typeface="Times New Roman" panose="02020603050405020304"/>
              </a:rPr>
              <a:t>To</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do</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this,</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must</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be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able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endParaRPr sz="2000">
              <a:latin typeface="Times New Roman" panose="02020603050405020304"/>
              <a:cs typeface="Times New Roman" panose="02020603050405020304"/>
            </a:endParaRPr>
          </a:p>
          <a:p>
            <a:pPr marL="691515" marR="5080" lvl="1" indent="-285750">
              <a:lnSpc>
                <a:spcPts val="2160"/>
              </a:lnSpc>
              <a:spcBef>
                <a:spcPts val="530"/>
              </a:spcBef>
              <a:buClr>
                <a:srgbClr val="00B0F0"/>
              </a:buClr>
              <a:buSzPct val="85000"/>
              <a:buFont typeface="Wingdings" panose="05000000000000000000" charset="0"/>
              <a:buChar char="§"/>
              <a:tabLst>
                <a:tab pos="652780" algn="l"/>
              </a:tabLst>
            </a:pPr>
            <a:r>
              <a:rPr dirty="0">
                <a:latin typeface="Times New Roman" panose="02020603050405020304"/>
                <a:cs typeface="Times New Roman" panose="02020603050405020304"/>
              </a:rPr>
              <a:t>Decide</a:t>
            </a:r>
            <a:r>
              <a:rPr spc="10" dirty="0">
                <a:latin typeface="Times New Roman" panose="02020603050405020304"/>
                <a:cs typeface="Times New Roman" panose="02020603050405020304"/>
              </a:rPr>
              <a:t> </a:t>
            </a:r>
            <a:r>
              <a:rPr spc="-5" dirty="0">
                <a:latin typeface="Times New Roman" panose="02020603050405020304"/>
                <a:cs typeface="Times New Roman" panose="02020603050405020304"/>
              </a:rPr>
              <a:t>whether</a:t>
            </a:r>
            <a:r>
              <a:rPr spc="25" dirty="0">
                <a:latin typeface="Times New Roman" panose="02020603050405020304"/>
                <a:cs typeface="Times New Roman" panose="02020603050405020304"/>
              </a:rPr>
              <a:t> </a:t>
            </a:r>
            <a:r>
              <a:rPr spc="-5" dirty="0">
                <a:latin typeface="Times New Roman" panose="02020603050405020304"/>
                <a:cs typeface="Times New Roman" panose="02020603050405020304"/>
              </a:rPr>
              <a:t>existing</a:t>
            </a:r>
            <a:r>
              <a:rPr spc="20" dirty="0">
                <a:latin typeface="Times New Roman" panose="02020603050405020304"/>
                <a:cs typeface="Times New Roman" panose="02020603050405020304"/>
              </a:rPr>
              <a:t> </a:t>
            </a:r>
            <a:r>
              <a:rPr dirty="0">
                <a:latin typeface="Times New Roman" panose="02020603050405020304"/>
                <a:cs typeface="Times New Roman" panose="02020603050405020304"/>
              </a:rPr>
              <a:t>data</a:t>
            </a:r>
            <a:r>
              <a:rPr spc="5" dirty="0">
                <a:latin typeface="Times New Roman" panose="02020603050405020304"/>
                <a:cs typeface="Times New Roman" panose="02020603050405020304"/>
              </a:rPr>
              <a:t> </a:t>
            </a:r>
            <a:r>
              <a:rPr spc="-5" dirty="0">
                <a:latin typeface="Times New Roman" panose="02020603050405020304"/>
                <a:cs typeface="Times New Roman" panose="02020603050405020304"/>
              </a:rPr>
              <a:t>is</a:t>
            </a:r>
            <a:r>
              <a:rPr spc="20" dirty="0">
                <a:latin typeface="Times New Roman" panose="02020603050405020304"/>
                <a:cs typeface="Times New Roman" panose="02020603050405020304"/>
              </a:rPr>
              <a:t> </a:t>
            </a:r>
            <a:r>
              <a:rPr spc="-5" dirty="0">
                <a:latin typeface="Times New Roman" panose="02020603050405020304"/>
                <a:cs typeface="Times New Roman" panose="02020603050405020304"/>
              </a:rPr>
              <a:t>adequate</a:t>
            </a:r>
            <a:r>
              <a:rPr spc="5" dirty="0">
                <a:latin typeface="Times New Roman" panose="02020603050405020304"/>
                <a:cs typeface="Times New Roman" panose="02020603050405020304"/>
              </a:rPr>
              <a:t> </a:t>
            </a:r>
            <a:r>
              <a:rPr spc="-5" dirty="0">
                <a:latin typeface="Times New Roman" panose="02020603050405020304"/>
                <a:cs typeface="Times New Roman" panose="02020603050405020304"/>
              </a:rPr>
              <a:t>or</a:t>
            </a:r>
            <a:r>
              <a:rPr spc="10" dirty="0">
                <a:latin typeface="Times New Roman" panose="02020603050405020304"/>
                <a:cs typeface="Times New Roman" panose="02020603050405020304"/>
              </a:rPr>
              <a:t> </a:t>
            </a:r>
            <a:r>
              <a:rPr spc="-5" dirty="0">
                <a:latin typeface="Times New Roman" panose="02020603050405020304"/>
                <a:cs typeface="Times New Roman" panose="02020603050405020304"/>
              </a:rPr>
              <a:t>whether</a:t>
            </a:r>
            <a:r>
              <a:rPr spc="25" dirty="0">
                <a:latin typeface="Times New Roman" panose="02020603050405020304"/>
                <a:cs typeface="Times New Roman" panose="02020603050405020304"/>
              </a:rPr>
              <a:t> </a:t>
            </a:r>
            <a:r>
              <a:rPr spc="-5" dirty="0">
                <a:latin typeface="Times New Roman" panose="02020603050405020304"/>
                <a:cs typeface="Times New Roman" panose="02020603050405020304"/>
              </a:rPr>
              <a:t>additional</a:t>
            </a:r>
            <a:r>
              <a:rPr spc="20" dirty="0">
                <a:latin typeface="Times New Roman" panose="02020603050405020304"/>
                <a:cs typeface="Times New Roman" panose="02020603050405020304"/>
              </a:rPr>
              <a:t> </a:t>
            </a:r>
            <a:r>
              <a:rPr spc="-5" dirty="0">
                <a:latin typeface="Times New Roman" panose="02020603050405020304"/>
                <a:cs typeface="Times New Roman" panose="02020603050405020304"/>
              </a:rPr>
              <a:t>information</a:t>
            </a:r>
            <a:r>
              <a:rPr spc="15" dirty="0">
                <a:latin typeface="Times New Roman" panose="02020603050405020304"/>
                <a:cs typeface="Times New Roman" panose="02020603050405020304"/>
              </a:rPr>
              <a:t> </a:t>
            </a:r>
            <a:r>
              <a:rPr spc="-5" dirty="0">
                <a:latin typeface="Times New Roman" panose="02020603050405020304"/>
                <a:cs typeface="Times New Roman" panose="02020603050405020304"/>
              </a:rPr>
              <a:t>is </a:t>
            </a:r>
            <a:r>
              <a:rPr spc="-484" dirty="0">
                <a:latin typeface="Times New Roman" panose="02020603050405020304"/>
                <a:cs typeface="Times New Roman" panose="02020603050405020304"/>
              </a:rPr>
              <a:t> </a:t>
            </a:r>
            <a:r>
              <a:rPr dirty="0">
                <a:latin typeface="Times New Roman" panose="02020603050405020304"/>
                <a:cs typeface="Times New Roman" panose="02020603050405020304"/>
              </a:rPr>
              <a:t>required.</a:t>
            </a:r>
            <a:endParaRPr>
              <a:latin typeface="Times New Roman" panose="02020603050405020304"/>
              <a:cs typeface="Times New Roman" panose="02020603050405020304"/>
            </a:endParaRPr>
          </a:p>
          <a:p>
            <a:pPr marL="691515" lvl="1" indent="-285750">
              <a:lnSpc>
                <a:spcPct val="100000"/>
              </a:lnSpc>
              <a:spcBef>
                <a:spcPts val="210"/>
              </a:spcBef>
              <a:buClr>
                <a:srgbClr val="00B0F0"/>
              </a:buClr>
              <a:buSzPct val="85000"/>
              <a:buFont typeface="Wingdings" panose="05000000000000000000" charset="0"/>
              <a:buChar char="§"/>
              <a:tabLst>
                <a:tab pos="652780" algn="l"/>
              </a:tabLst>
            </a:pPr>
            <a:r>
              <a:rPr dirty="0">
                <a:latin typeface="Times New Roman" panose="02020603050405020304"/>
                <a:cs typeface="Times New Roman" panose="02020603050405020304"/>
              </a:rPr>
              <a:t>If</a:t>
            </a:r>
            <a:r>
              <a:rPr spc="-15" dirty="0">
                <a:latin typeface="Times New Roman" panose="02020603050405020304"/>
                <a:cs typeface="Times New Roman" panose="02020603050405020304"/>
              </a:rPr>
              <a:t> necessary,</a:t>
            </a:r>
            <a:r>
              <a:rPr spc="-25" dirty="0">
                <a:latin typeface="Times New Roman" panose="02020603050405020304"/>
                <a:cs typeface="Times New Roman" panose="02020603050405020304"/>
              </a:rPr>
              <a:t> </a:t>
            </a:r>
            <a:r>
              <a:rPr dirty="0">
                <a:latin typeface="Times New Roman" panose="02020603050405020304"/>
                <a:cs typeface="Times New Roman" panose="02020603050405020304"/>
              </a:rPr>
              <a:t>collect</a:t>
            </a:r>
            <a:r>
              <a:rPr spc="-10" dirty="0">
                <a:latin typeface="Times New Roman" panose="02020603050405020304"/>
                <a:cs typeface="Times New Roman" panose="02020603050405020304"/>
              </a:rPr>
              <a:t> </a:t>
            </a:r>
            <a:r>
              <a:rPr spc="-5" dirty="0">
                <a:latin typeface="Times New Roman" panose="02020603050405020304"/>
                <a:cs typeface="Times New Roman" panose="02020603050405020304"/>
              </a:rPr>
              <a:t>more</a:t>
            </a:r>
            <a:r>
              <a:rPr dirty="0">
                <a:latin typeface="Times New Roman" panose="02020603050405020304"/>
                <a:cs typeface="Times New Roman" panose="02020603050405020304"/>
              </a:rPr>
              <a:t> </a:t>
            </a:r>
            <a:r>
              <a:rPr spc="-5" dirty="0">
                <a:latin typeface="Times New Roman" panose="02020603050405020304"/>
                <a:cs typeface="Times New Roman" panose="02020603050405020304"/>
              </a:rPr>
              <a:t>information</a:t>
            </a:r>
            <a:r>
              <a:rPr spc="-35" dirty="0">
                <a:latin typeface="Times New Roman" panose="02020603050405020304"/>
                <a:cs typeface="Times New Roman" panose="02020603050405020304"/>
              </a:rPr>
              <a:t> </a:t>
            </a:r>
            <a:r>
              <a:rPr spc="-5" dirty="0">
                <a:latin typeface="Times New Roman" panose="02020603050405020304"/>
                <a:cs typeface="Times New Roman" panose="02020603050405020304"/>
              </a:rPr>
              <a:t>in</a:t>
            </a:r>
            <a:r>
              <a:rPr spc="5" dirty="0">
                <a:latin typeface="Times New Roman" panose="02020603050405020304"/>
                <a:cs typeface="Times New Roman" panose="02020603050405020304"/>
              </a:rPr>
              <a:t> </a:t>
            </a:r>
            <a:r>
              <a:rPr dirty="0">
                <a:latin typeface="Times New Roman" panose="02020603050405020304"/>
                <a:cs typeface="Times New Roman" panose="02020603050405020304"/>
              </a:rPr>
              <a:t>a</a:t>
            </a:r>
            <a:r>
              <a:rPr spc="5" dirty="0">
                <a:latin typeface="Times New Roman" panose="02020603050405020304"/>
                <a:cs typeface="Times New Roman" panose="02020603050405020304"/>
              </a:rPr>
              <a:t> </a:t>
            </a:r>
            <a:r>
              <a:rPr dirty="0">
                <a:latin typeface="Times New Roman" panose="02020603050405020304"/>
                <a:cs typeface="Times New Roman" panose="02020603050405020304"/>
              </a:rPr>
              <a:t>reasonable</a:t>
            </a:r>
            <a:r>
              <a:rPr spc="-30" dirty="0">
                <a:latin typeface="Times New Roman" panose="02020603050405020304"/>
                <a:cs typeface="Times New Roman" panose="02020603050405020304"/>
              </a:rPr>
              <a:t> </a:t>
            </a:r>
            <a:r>
              <a:rPr dirty="0">
                <a:latin typeface="Times New Roman" panose="02020603050405020304"/>
                <a:cs typeface="Times New Roman" panose="02020603050405020304"/>
              </a:rPr>
              <a:t>and</a:t>
            </a:r>
            <a:r>
              <a:rPr spc="-5" dirty="0">
                <a:latin typeface="Times New Roman" panose="02020603050405020304"/>
                <a:cs typeface="Times New Roman" panose="02020603050405020304"/>
              </a:rPr>
              <a:t> </a:t>
            </a:r>
            <a:r>
              <a:rPr dirty="0">
                <a:latin typeface="Times New Roman" panose="02020603050405020304"/>
                <a:cs typeface="Times New Roman" panose="02020603050405020304"/>
              </a:rPr>
              <a:t>thoughtful</a:t>
            </a:r>
            <a:r>
              <a:rPr spc="-60" dirty="0">
                <a:latin typeface="Times New Roman" panose="02020603050405020304"/>
                <a:cs typeface="Times New Roman" panose="02020603050405020304"/>
              </a:rPr>
              <a:t> </a:t>
            </a:r>
            <a:r>
              <a:rPr spc="-35" dirty="0">
                <a:latin typeface="Times New Roman" panose="02020603050405020304"/>
                <a:cs typeface="Times New Roman" panose="02020603050405020304"/>
              </a:rPr>
              <a:t>way.</a:t>
            </a:r>
            <a:endParaRPr>
              <a:latin typeface="Times New Roman" panose="02020603050405020304"/>
              <a:cs typeface="Times New Roman" panose="02020603050405020304"/>
            </a:endParaRPr>
          </a:p>
          <a:p>
            <a:pPr marL="691515" lvl="1" indent="-285750">
              <a:lnSpc>
                <a:spcPct val="100000"/>
              </a:lnSpc>
              <a:spcBef>
                <a:spcPts val="240"/>
              </a:spcBef>
              <a:buClr>
                <a:srgbClr val="00B0F0"/>
              </a:buClr>
              <a:buSzPct val="85000"/>
              <a:buFont typeface="Wingdings" panose="05000000000000000000" charset="0"/>
              <a:buChar char="§"/>
              <a:tabLst>
                <a:tab pos="652780" algn="l"/>
              </a:tabLst>
            </a:pPr>
            <a:r>
              <a:rPr spc="-5" dirty="0">
                <a:latin typeface="Times New Roman" panose="02020603050405020304"/>
                <a:cs typeface="Times New Roman" panose="02020603050405020304"/>
              </a:rPr>
              <a:t>Summarize</a:t>
            </a:r>
            <a:r>
              <a:rPr spc="10" dirty="0">
                <a:latin typeface="Times New Roman" panose="02020603050405020304"/>
                <a:cs typeface="Times New Roman" panose="02020603050405020304"/>
              </a:rPr>
              <a:t> </a:t>
            </a:r>
            <a:r>
              <a:rPr dirty="0">
                <a:latin typeface="Times New Roman" panose="02020603050405020304"/>
                <a:cs typeface="Times New Roman" panose="02020603050405020304"/>
              </a:rPr>
              <a:t>the</a:t>
            </a:r>
            <a:r>
              <a:rPr spc="-5" dirty="0">
                <a:latin typeface="Times New Roman" panose="02020603050405020304"/>
                <a:cs typeface="Times New Roman" panose="02020603050405020304"/>
              </a:rPr>
              <a:t> </a:t>
            </a:r>
            <a:r>
              <a:rPr dirty="0">
                <a:latin typeface="Times New Roman" panose="02020603050405020304"/>
                <a:cs typeface="Times New Roman" panose="02020603050405020304"/>
              </a:rPr>
              <a:t>available</a:t>
            </a:r>
            <a:r>
              <a:rPr spc="-30" dirty="0">
                <a:latin typeface="Times New Roman" panose="02020603050405020304"/>
                <a:cs typeface="Times New Roman" panose="02020603050405020304"/>
              </a:rPr>
              <a:t> </a:t>
            </a:r>
            <a:r>
              <a:rPr dirty="0">
                <a:latin typeface="Times New Roman" panose="02020603050405020304"/>
                <a:cs typeface="Times New Roman" panose="02020603050405020304"/>
              </a:rPr>
              <a:t>data</a:t>
            </a:r>
            <a:r>
              <a:rPr spc="-5" dirty="0">
                <a:latin typeface="Times New Roman" panose="02020603050405020304"/>
                <a:cs typeface="Times New Roman" panose="02020603050405020304"/>
              </a:rPr>
              <a:t> in</a:t>
            </a:r>
            <a:r>
              <a:rPr dirty="0">
                <a:latin typeface="Times New Roman" panose="02020603050405020304"/>
                <a:cs typeface="Times New Roman" panose="02020603050405020304"/>
              </a:rPr>
              <a:t> a</a:t>
            </a:r>
            <a:r>
              <a:rPr spc="5" dirty="0">
                <a:latin typeface="Times New Roman" panose="02020603050405020304"/>
                <a:cs typeface="Times New Roman" panose="02020603050405020304"/>
              </a:rPr>
              <a:t> </a:t>
            </a:r>
            <a:r>
              <a:rPr dirty="0">
                <a:latin typeface="Times New Roman" panose="02020603050405020304"/>
                <a:cs typeface="Times New Roman" panose="02020603050405020304"/>
              </a:rPr>
              <a:t>useful</a:t>
            </a:r>
            <a:r>
              <a:rPr spc="-30" dirty="0">
                <a:latin typeface="Times New Roman" panose="02020603050405020304"/>
                <a:cs typeface="Times New Roman" panose="02020603050405020304"/>
              </a:rPr>
              <a:t> </a:t>
            </a:r>
            <a:r>
              <a:rPr dirty="0">
                <a:latin typeface="Times New Roman" panose="02020603050405020304"/>
                <a:cs typeface="Times New Roman" panose="02020603050405020304"/>
              </a:rPr>
              <a:t>and</a:t>
            </a:r>
            <a:r>
              <a:rPr spc="-15" dirty="0">
                <a:latin typeface="Times New Roman" panose="02020603050405020304"/>
                <a:cs typeface="Times New Roman" panose="02020603050405020304"/>
              </a:rPr>
              <a:t> </a:t>
            </a:r>
            <a:r>
              <a:rPr spc="-5" dirty="0">
                <a:latin typeface="Times New Roman" panose="02020603050405020304"/>
                <a:cs typeface="Times New Roman" panose="02020603050405020304"/>
              </a:rPr>
              <a:t>informative</a:t>
            </a:r>
            <a:r>
              <a:rPr spc="-30" dirty="0">
                <a:latin typeface="Times New Roman" panose="02020603050405020304"/>
                <a:cs typeface="Times New Roman" panose="02020603050405020304"/>
              </a:rPr>
              <a:t> </a:t>
            </a:r>
            <a:r>
              <a:rPr spc="-20" dirty="0">
                <a:latin typeface="Times New Roman" panose="02020603050405020304"/>
                <a:cs typeface="Times New Roman" panose="02020603050405020304"/>
              </a:rPr>
              <a:t>manner.</a:t>
            </a:r>
            <a:endParaRPr>
              <a:latin typeface="Times New Roman" panose="02020603050405020304"/>
              <a:cs typeface="Times New Roman" panose="02020603050405020304"/>
            </a:endParaRPr>
          </a:p>
          <a:p>
            <a:pPr marL="701040" lvl="1" indent="-295910">
              <a:lnSpc>
                <a:spcPct val="100000"/>
              </a:lnSpc>
              <a:spcBef>
                <a:spcPts val="240"/>
              </a:spcBef>
              <a:buClr>
                <a:srgbClr val="00B0F0"/>
              </a:buClr>
              <a:buSzPct val="85000"/>
              <a:buFont typeface="Wingdings" panose="05000000000000000000" charset="0"/>
              <a:buChar char="§"/>
              <a:tabLst>
                <a:tab pos="701040" algn="l"/>
                <a:tab pos="701675" algn="l"/>
              </a:tabLst>
            </a:pPr>
            <a:r>
              <a:rPr dirty="0">
                <a:latin typeface="Times New Roman" panose="02020603050405020304"/>
                <a:cs typeface="Times New Roman" panose="02020603050405020304"/>
              </a:rPr>
              <a:t>Analyse</a:t>
            </a:r>
            <a:r>
              <a:rPr spc="-35" dirty="0">
                <a:latin typeface="Times New Roman" panose="02020603050405020304"/>
                <a:cs typeface="Times New Roman" panose="02020603050405020304"/>
              </a:rPr>
              <a:t> </a:t>
            </a:r>
            <a:r>
              <a:rPr dirty="0">
                <a:latin typeface="Times New Roman" panose="02020603050405020304"/>
                <a:cs typeface="Times New Roman" panose="02020603050405020304"/>
              </a:rPr>
              <a:t>the</a:t>
            </a:r>
            <a:r>
              <a:rPr spc="-25" dirty="0">
                <a:latin typeface="Times New Roman" panose="02020603050405020304"/>
                <a:cs typeface="Times New Roman" panose="02020603050405020304"/>
              </a:rPr>
              <a:t> </a:t>
            </a:r>
            <a:r>
              <a:rPr dirty="0">
                <a:latin typeface="Times New Roman" panose="02020603050405020304"/>
                <a:cs typeface="Times New Roman" panose="02020603050405020304"/>
              </a:rPr>
              <a:t>available</a:t>
            </a:r>
            <a:r>
              <a:rPr spc="-50" dirty="0">
                <a:latin typeface="Times New Roman" panose="02020603050405020304"/>
                <a:cs typeface="Times New Roman" panose="02020603050405020304"/>
              </a:rPr>
              <a:t> </a:t>
            </a:r>
            <a:r>
              <a:rPr dirty="0">
                <a:latin typeface="Times New Roman" panose="02020603050405020304"/>
                <a:cs typeface="Times New Roman" panose="02020603050405020304"/>
              </a:rPr>
              <a:t>data.</a:t>
            </a:r>
            <a:endParaRPr>
              <a:latin typeface="Times New Roman" panose="02020603050405020304"/>
              <a:cs typeface="Times New Roman" panose="02020603050405020304"/>
            </a:endParaRPr>
          </a:p>
          <a:p>
            <a:pPr marL="691515" lvl="1" indent="-285750">
              <a:lnSpc>
                <a:spcPts val="2280"/>
              </a:lnSpc>
              <a:spcBef>
                <a:spcPts val="240"/>
              </a:spcBef>
              <a:buClr>
                <a:srgbClr val="00B0F0"/>
              </a:buClr>
              <a:buSzPct val="85000"/>
              <a:buFont typeface="Wingdings" panose="05000000000000000000" charset="0"/>
              <a:buChar char="§"/>
              <a:tabLst>
                <a:tab pos="652780" algn="l"/>
                <a:tab pos="1367155" algn="l"/>
                <a:tab pos="2775585" algn="l"/>
                <a:tab pos="3471545" algn="l"/>
                <a:tab pos="4627880" algn="l"/>
                <a:tab pos="5142865" algn="l"/>
                <a:tab pos="5909310" algn="l"/>
                <a:tab pos="6366510" algn="l"/>
                <a:tab pos="6894195" algn="l"/>
                <a:tab pos="7254875" algn="l"/>
                <a:tab pos="7642225" algn="l"/>
              </a:tabLst>
            </a:pPr>
            <a:r>
              <a:rPr dirty="0">
                <a:latin typeface="Times New Roman" panose="02020603050405020304"/>
                <a:cs typeface="Times New Roman" panose="02020603050405020304"/>
              </a:rPr>
              <a:t>D</a:t>
            </a:r>
            <a:r>
              <a:rPr spc="5" dirty="0">
                <a:latin typeface="Times New Roman" panose="02020603050405020304"/>
                <a:cs typeface="Times New Roman" panose="02020603050405020304"/>
              </a:rPr>
              <a:t>r</a:t>
            </a:r>
            <a:r>
              <a:rPr dirty="0">
                <a:latin typeface="Times New Roman" panose="02020603050405020304"/>
                <a:cs typeface="Times New Roman" panose="02020603050405020304"/>
              </a:rPr>
              <a:t>aw	</a:t>
            </a:r>
            <a:r>
              <a:rPr spc="-15" dirty="0">
                <a:latin typeface="Times New Roman" panose="02020603050405020304"/>
                <a:cs typeface="Times New Roman" panose="02020603050405020304"/>
              </a:rPr>
              <a:t>c</a:t>
            </a:r>
            <a:r>
              <a:rPr dirty="0">
                <a:latin typeface="Times New Roman" panose="02020603050405020304"/>
                <a:cs typeface="Times New Roman" panose="02020603050405020304"/>
              </a:rPr>
              <a:t>o</a:t>
            </a:r>
            <a:r>
              <a:rPr spc="10" dirty="0">
                <a:latin typeface="Times New Roman" panose="02020603050405020304"/>
                <a:cs typeface="Times New Roman" panose="02020603050405020304"/>
              </a:rPr>
              <a:t>n</a:t>
            </a:r>
            <a:r>
              <a:rPr spc="-15" dirty="0">
                <a:latin typeface="Times New Roman" panose="02020603050405020304"/>
                <a:cs typeface="Times New Roman" panose="02020603050405020304"/>
              </a:rPr>
              <a:t>c</a:t>
            </a:r>
            <a:r>
              <a:rPr dirty="0">
                <a:latin typeface="Times New Roman" panose="02020603050405020304"/>
                <a:cs typeface="Times New Roman" panose="02020603050405020304"/>
              </a:rPr>
              <a:t>l</a:t>
            </a:r>
            <a:r>
              <a:rPr spc="-15" dirty="0">
                <a:latin typeface="Times New Roman" panose="02020603050405020304"/>
                <a:cs typeface="Times New Roman" panose="02020603050405020304"/>
              </a:rPr>
              <a:t>u</a:t>
            </a:r>
            <a:r>
              <a:rPr dirty="0">
                <a:latin typeface="Times New Roman" panose="02020603050405020304"/>
                <a:cs typeface="Times New Roman" panose="02020603050405020304"/>
              </a:rPr>
              <a:t>s</a:t>
            </a:r>
            <a:r>
              <a:rPr spc="-20" dirty="0">
                <a:latin typeface="Times New Roman" panose="02020603050405020304"/>
                <a:cs typeface="Times New Roman" panose="02020603050405020304"/>
              </a:rPr>
              <a:t>i</a:t>
            </a:r>
            <a:r>
              <a:rPr dirty="0">
                <a:latin typeface="Times New Roman" panose="02020603050405020304"/>
                <a:cs typeface="Times New Roman" panose="02020603050405020304"/>
              </a:rPr>
              <a:t>ons,	</a:t>
            </a:r>
            <a:r>
              <a:rPr spc="-25" dirty="0">
                <a:latin typeface="Times New Roman" panose="02020603050405020304"/>
                <a:cs typeface="Times New Roman" panose="02020603050405020304"/>
              </a:rPr>
              <a:t>m</a:t>
            </a:r>
            <a:r>
              <a:rPr dirty="0">
                <a:latin typeface="Times New Roman" panose="02020603050405020304"/>
                <a:cs typeface="Times New Roman" panose="02020603050405020304"/>
              </a:rPr>
              <a:t>ake	d</a:t>
            </a:r>
            <a:r>
              <a:rPr spc="-10" dirty="0">
                <a:latin typeface="Times New Roman" panose="02020603050405020304"/>
                <a:cs typeface="Times New Roman" panose="02020603050405020304"/>
              </a:rPr>
              <a:t>e</a:t>
            </a:r>
            <a:r>
              <a:rPr dirty="0">
                <a:latin typeface="Times New Roman" panose="02020603050405020304"/>
                <a:cs typeface="Times New Roman" panose="02020603050405020304"/>
              </a:rPr>
              <a:t>c</a:t>
            </a:r>
            <a:r>
              <a:rPr spc="-10" dirty="0">
                <a:latin typeface="Times New Roman" panose="02020603050405020304"/>
                <a:cs typeface="Times New Roman" panose="02020603050405020304"/>
              </a:rPr>
              <a:t>i</a:t>
            </a:r>
            <a:r>
              <a:rPr dirty="0">
                <a:latin typeface="Times New Roman" panose="02020603050405020304"/>
                <a:cs typeface="Times New Roman" panose="02020603050405020304"/>
              </a:rPr>
              <a:t>si</a:t>
            </a:r>
            <a:r>
              <a:rPr spc="-10" dirty="0">
                <a:latin typeface="Times New Roman" panose="02020603050405020304"/>
                <a:cs typeface="Times New Roman" panose="02020603050405020304"/>
              </a:rPr>
              <a:t>o</a:t>
            </a:r>
            <a:r>
              <a:rPr dirty="0">
                <a:latin typeface="Times New Roman" panose="02020603050405020304"/>
                <a:cs typeface="Times New Roman" panose="02020603050405020304"/>
              </a:rPr>
              <a:t>ns,	a</a:t>
            </a:r>
            <a:r>
              <a:rPr spc="-10" dirty="0">
                <a:latin typeface="Times New Roman" panose="02020603050405020304"/>
                <a:cs typeface="Times New Roman" panose="02020603050405020304"/>
              </a:rPr>
              <a:t>n</a:t>
            </a:r>
            <a:r>
              <a:rPr dirty="0">
                <a:latin typeface="Times New Roman" panose="02020603050405020304"/>
                <a:cs typeface="Times New Roman" panose="02020603050405020304"/>
              </a:rPr>
              <a:t>d	</a:t>
            </a:r>
            <a:r>
              <a:rPr spc="-15" dirty="0">
                <a:latin typeface="Times New Roman" panose="02020603050405020304"/>
                <a:cs typeface="Times New Roman" panose="02020603050405020304"/>
              </a:rPr>
              <a:t>a</a:t>
            </a:r>
            <a:r>
              <a:rPr dirty="0">
                <a:latin typeface="Times New Roman" panose="02020603050405020304"/>
                <a:cs typeface="Times New Roman" panose="02020603050405020304"/>
              </a:rPr>
              <a:t>sse</a:t>
            </a:r>
            <a:r>
              <a:rPr spc="-15" dirty="0">
                <a:latin typeface="Times New Roman" panose="02020603050405020304"/>
                <a:cs typeface="Times New Roman" panose="02020603050405020304"/>
              </a:rPr>
              <a:t>s</a:t>
            </a:r>
            <a:r>
              <a:rPr dirty="0">
                <a:latin typeface="Times New Roman" panose="02020603050405020304"/>
                <a:cs typeface="Times New Roman" panose="02020603050405020304"/>
              </a:rPr>
              <a:t>s	the	r</a:t>
            </a:r>
            <a:r>
              <a:rPr spc="-15" dirty="0">
                <a:latin typeface="Times New Roman" panose="02020603050405020304"/>
                <a:cs typeface="Times New Roman" panose="02020603050405020304"/>
              </a:rPr>
              <a:t>i</a:t>
            </a:r>
            <a:r>
              <a:rPr dirty="0">
                <a:latin typeface="Times New Roman" panose="02020603050405020304"/>
                <a:cs typeface="Times New Roman" panose="02020603050405020304"/>
              </a:rPr>
              <a:t>sk	</a:t>
            </a:r>
            <a:r>
              <a:rPr spc="5" dirty="0">
                <a:latin typeface="Times New Roman" panose="02020603050405020304"/>
                <a:cs typeface="Times New Roman" panose="02020603050405020304"/>
              </a:rPr>
              <a:t>o</a:t>
            </a:r>
            <a:r>
              <a:rPr dirty="0">
                <a:latin typeface="Times New Roman" panose="02020603050405020304"/>
                <a:cs typeface="Times New Roman" panose="02020603050405020304"/>
              </a:rPr>
              <a:t>f	</a:t>
            </a:r>
            <a:r>
              <a:rPr spc="-15" dirty="0">
                <a:latin typeface="Times New Roman" panose="02020603050405020304"/>
                <a:cs typeface="Times New Roman" panose="02020603050405020304"/>
              </a:rPr>
              <a:t>a</a:t>
            </a:r>
            <a:r>
              <a:rPr dirty="0">
                <a:latin typeface="Times New Roman" panose="02020603050405020304"/>
                <a:cs typeface="Times New Roman" panose="02020603050405020304"/>
              </a:rPr>
              <a:t>n	</a:t>
            </a:r>
            <a:r>
              <a:rPr spc="-20" dirty="0">
                <a:latin typeface="Times New Roman" panose="02020603050405020304"/>
                <a:cs typeface="Times New Roman" panose="02020603050405020304"/>
              </a:rPr>
              <a:t>i</a:t>
            </a:r>
            <a:r>
              <a:rPr dirty="0">
                <a:latin typeface="Times New Roman" panose="02020603050405020304"/>
                <a:cs typeface="Times New Roman" panose="02020603050405020304"/>
              </a:rPr>
              <a:t>nco</a:t>
            </a:r>
            <a:r>
              <a:rPr spc="-10" dirty="0">
                <a:latin typeface="Times New Roman" panose="02020603050405020304"/>
                <a:cs typeface="Times New Roman" panose="02020603050405020304"/>
              </a:rPr>
              <a:t>rr</a:t>
            </a:r>
            <a:r>
              <a:rPr dirty="0">
                <a:latin typeface="Times New Roman" panose="02020603050405020304"/>
                <a:cs typeface="Times New Roman" panose="02020603050405020304"/>
              </a:rPr>
              <a:t>ect</a:t>
            </a:r>
            <a:endParaRPr>
              <a:latin typeface="Times New Roman" panose="02020603050405020304"/>
              <a:cs typeface="Times New Roman" panose="02020603050405020304"/>
            </a:endParaRPr>
          </a:p>
          <a:p>
            <a:pPr marL="652780" indent="0">
              <a:lnSpc>
                <a:spcPts val="2280"/>
              </a:lnSpc>
              <a:buClr>
                <a:srgbClr val="00B0F0"/>
              </a:buClr>
              <a:buFont typeface="Wingdings" panose="05000000000000000000" charset="0"/>
              <a:buNone/>
            </a:pPr>
            <a:r>
              <a:rPr dirty="0">
                <a:latin typeface="Times New Roman" panose="02020603050405020304"/>
                <a:cs typeface="Times New Roman" panose="02020603050405020304"/>
              </a:rPr>
              <a:t>decision.</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81789" y="2209800"/>
                <a:ext cx="8495147" cy="4283488"/>
              </a:xfrm>
            </p:spPr>
            <p:txBody>
              <a:bodyPr>
                <a:normAutofit lnSpcReduction="10000"/>
              </a:bodyPr>
              <a:lstStyle/>
              <a:p>
                <a:r>
                  <a:rPr lang="en-IN" b="1" dirty="0">
                    <a:solidFill>
                      <a:srgbClr val="C00000"/>
                    </a:solidFill>
                    <a:latin typeface="Times New Roman" panose="02020603050405020304" pitchFamily="18" charset="0"/>
                    <a:cs typeface="Times New Roman" panose="02020603050405020304" pitchFamily="18" charset="0"/>
                  </a:rPr>
                  <a:t>Simple and Composite Hypothesis:</a:t>
                </a:r>
              </a:p>
              <a:p>
                <a:pPr lvl="1"/>
                <a:endParaRPr lang="en-IN" sz="2000" dirty="0" smtClean="0">
                  <a:latin typeface="Times New Roman" panose="02020603050405020304" pitchFamily="18" charset="0"/>
                  <a:cs typeface="Times New Roman" panose="02020603050405020304" pitchFamily="18" charset="0"/>
                </a:endParaRPr>
              </a:p>
              <a:p>
                <a:pPr lvl="1"/>
                <a:r>
                  <a:rPr lang="en-IN" sz="2000" dirty="0" smtClean="0">
                    <a:latin typeface="Times New Roman" panose="02020603050405020304" pitchFamily="18" charset="0"/>
                    <a:cs typeface="Times New Roman" panose="02020603050405020304" pitchFamily="18" charset="0"/>
                  </a:rPr>
                  <a:t>A </a:t>
                </a:r>
                <a:r>
                  <a:rPr lang="en-IN" sz="2000" dirty="0">
                    <a:latin typeface="Times New Roman" panose="02020603050405020304" pitchFamily="18" charset="0"/>
                    <a:cs typeface="Times New Roman" panose="02020603050405020304" pitchFamily="18" charset="0"/>
                  </a:rPr>
                  <a:t>statistical hypothesis is some statement about a population, which we want to verify on the basis of information available from a sample.</a:t>
                </a:r>
              </a:p>
              <a:p>
                <a:pPr lvl="1"/>
                <a:r>
                  <a:rPr lang="en-IN" sz="2000" dirty="0">
                    <a:latin typeface="Times New Roman" panose="02020603050405020304" pitchFamily="18" charset="0"/>
                    <a:cs typeface="Times New Roman" panose="02020603050405020304" pitchFamily="18" charset="0"/>
                  </a:rPr>
                  <a:t>If the statistical hypothesis specifies the population completely then it is termed as a simple hypothesis otherwise it is called composite hypothesis.</a:t>
                </a:r>
              </a:p>
              <a:p>
                <a:pPr lvl="1"/>
                <a:r>
                  <a:rPr lang="en-IN" sz="2000" dirty="0">
                    <a:latin typeface="Times New Roman" panose="02020603050405020304" pitchFamily="18" charset="0"/>
                    <a:cs typeface="Times New Roman" panose="02020603050405020304" pitchFamily="18" charset="0"/>
                  </a:rPr>
                  <a:t>Example: If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1</m:t>
                        </m:r>
                      </m:sub>
                    </m:sSub>
                    <m:r>
                      <a:rPr lang="en-IN" sz="2000" i="1">
                        <a:latin typeface="Cambria Math" panose="02040503050406030204" pitchFamily="18" charset="0"/>
                      </a:rPr>
                      <m:t>,</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2</m:t>
                        </m:r>
                      </m:sub>
                    </m:sSub>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𝑋</m:t>
                        </m:r>
                      </m:e>
                      <m:sub>
                        <m:r>
                          <a:rPr lang="en-IN" sz="2000" i="1">
                            <a:latin typeface="Cambria Math" panose="02040503050406030204" pitchFamily="18" charset="0"/>
                          </a:rPr>
                          <m:t>𝑛</m:t>
                        </m:r>
                      </m:sub>
                    </m:sSub>
                  </m:oMath>
                </a14:m>
                <a:r>
                  <a:rPr lang="en-IN" sz="2000" dirty="0">
                    <a:latin typeface="Times New Roman" panose="02020603050405020304" pitchFamily="18" charset="0"/>
                    <a:cs typeface="Times New Roman" panose="02020603050405020304" pitchFamily="18" charset="0"/>
                  </a:rPr>
                  <a:t> is a random sample of size n from </a:t>
                </a:r>
                <a14:m>
                  <m:oMath xmlns:m="http://schemas.openxmlformats.org/officeDocument/2006/math">
                    <m:r>
                      <a:rPr lang="en-IN" sz="2000" i="1">
                        <a:latin typeface="Cambria Math" panose="02040503050406030204" pitchFamily="18" charset="0"/>
                      </a:rPr>
                      <m:t>𝑁</m:t>
                    </m:r>
                    <m:d>
                      <m:dPr>
                        <m:ctrlPr>
                          <a:rPr lang="en-IN" sz="2000" i="1">
                            <a:latin typeface="Cambria Math" panose="02040503050406030204" pitchFamily="18" charset="0"/>
                          </a:rPr>
                        </m:ctrlPr>
                      </m:dPr>
                      <m:e>
                        <m:r>
                          <a:rPr lang="en-IN" sz="2000" i="1">
                            <a:latin typeface="Cambria Math" panose="02040503050406030204" pitchFamily="18" charset="0"/>
                            <a:ea typeface="Cambria Math" panose="02040503050406030204" pitchFamily="18" charset="0"/>
                          </a:rPr>
                          <m:t>𝜇</m:t>
                        </m:r>
                        <m:r>
                          <a:rPr lang="en-IN" sz="2000" i="1">
                            <a:latin typeface="Cambria Math" panose="02040503050406030204" pitchFamily="18" charset="0"/>
                            <a:ea typeface="Cambria Math" panose="02040503050406030204" pitchFamily="18" charset="0"/>
                          </a:rPr>
                          <m:t>,</m:t>
                        </m:r>
                        <m:sSup>
                          <m:sSupPr>
                            <m:ctrlPr>
                              <a:rPr lang="en-IN" sz="2000" i="1">
                                <a:latin typeface="Cambria Math" panose="02040503050406030204" pitchFamily="18" charset="0"/>
                                <a:ea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ea typeface="Cambria Math" panose="02040503050406030204" pitchFamily="18" charset="0"/>
                              </a:rPr>
                              <m:t>2</m:t>
                            </m:r>
                          </m:sup>
                        </m:sSup>
                      </m:e>
                    </m:d>
                  </m:oMath>
                </a14:m>
                <a:r>
                  <a:rPr lang="en-IN" sz="2000" dirty="0">
                    <a:latin typeface="Times New Roman" panose="02020603050405020304" pitchFamily="18" charset="0"/>
                    <a:cs typeface="Times New Roman" panose="02020603050405020304" pitchFamily="18" charset="0"/>
                  </a:rPr>
                  <a:t> population, then the hypothesis</a:t>
                </a:r>
              </a:p>
              <a:p>
                <a:pPr marL="457200" lvl="1" indent="0" algn="ctr">
                  <a:buNone/>
                </a:pPr>
                <a14:m>
                  <m:oMathPara xmlns:m="http://schemas.openxmlformats.org/officeDocument/2006/math">
                    <m:oMathParaPr>
                      <m:jc m:val="centerGroup"/>
                    </m:oMathParaPr>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𝐻</m:t>
                          </m:r>
                        </m:e>
                        <m:sub>
                          <m:r>
                            <a:rPr lang="en-IN" sz="2000" i="1">
                              <a:latin typeface="Cambria Math" panose="02040503050406030204" pitchFamily="18" charset="0"/>
                            </a:rPr>
                            <m:t>0</m:t>
                          </m:r>
                        </m:sub>
                      </m:sSub>
                      <m:r>
                        <a:rPr lang="en-IN" sz="2000" i="1">
                          <a:latin typeface="Cambria Math" panose="02040503050406030204" pitchFamily="18" charset="0"/>
                        </a:rPr>
                        <m:t>:   </m:t>
                      </m:r>
                      <m:r>
                        <a:rPr lang="en-IN" sz="2000" i="1">
                          <a:latin typeface="Cambria Math" panose="02040503050406030204" pitchFamily="18" charset="0"/>
                          <a:ea typeface="Cambria Math" panose="02040503050406030204" pitchFamily="18" charset="0"/>
                        </a:rPr>
                        <m:t>𝜇</m:t>
                      </m:r>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0</m:t>
                          </m:r>
                        </m:sub>
                      </m:sSub>
                      <m:r>
                        <a:rPr lang="en-IN" sz="2000" i="1">
                          <a:latin typeface="Cambria Math" panose="02040503050406030204" pitchFamily="18" charset="0"/>
                          <a:ea typeface="Cambria Math" panose="02040503050406030204" pitchFamily="18" charset="0"/>
                        </a:rPr>
                        <m:t>,     </m:t>
                      </m:r>
                      <m:sSup>
                        <m:sSupPr>
                          <m:ctrlPr>
                            <a:rPr lang="en-IN" sz="2000" i="1">
                              <a:latin typeface="Cambria Math" panose="02040503050406030204" pitchFamily="18" charset="0"/>
                              <a:ea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ea typeface="Cambria Math" panose="02040503050406030204" pitchFamily="18" charset="0"/>
                            </a:rPr>
                            <m:t>2</m:t>
                          </m:r>
                        </m:sup>
                      </m:sSup>
                      <m:r>
                        <a:rPr lang="en-IN" sz="2000" i="1">
                          <a:latin typeface="Cambria Math" panose="02040503050406030204" pitchFamily="18" charset="0"/>
                          <a:ea typeface="Cambria Math" panose="02040503050406030204" pitchFamily="18" charset="0"/>
                        </a:rPr>
                        <m:t>=</m:t>
                      </m:r>
                      <m:sSubSup>
                        <m:sSubSupPr>
                          <m:ctrlPr>
                            <a:rPr lang="en-IN" sz="2000" i="1">
                              <a:latin typeface="Cambria Math" panose="02040503050406030204" pitchFamily="18" charset="0"/>
                              <a:ea typeface="Cambria Math" panose="02040503050406030204" pitchFamily="18" charset="0"/>
                            </a:rPr>
                          </m:ctrlPr>
                        </m:sSubSupPr>
                        <m:e>
                          <m:r>
                            <a:rPr lang="en-IN" sz="2000" i="1">
                              <a:latin typeface="Cambria Math" panose="02040503050406030204" pitchFamily="18" charset="0"/>
                              <a:ea typeface="Cambria Math" panose="02040503050406030204" pitchFamily="18" charset="0"/>
                            </a:rPr>
                            <m:t>𝜎</m:t>
                          </m:r>
                        </m:e>
                        <m:sub>
                          <m:r>
                            <a:rPr lang="en-IN" sz="2000" i="1">
                              <a:latin typeface="Cambria Math" panose="02040503050406030204" pitchFamily="18" charset="0"/>
                              <a:ea typeface="Cambria Math" panose="02040503050406030204" pitchFamily="18" charset="0"/>
                            </a:rPr>
                            <m:t>0</m:t>
                          </m:r>
                        </m:sub>
                        <m:sup>
                          <m:r>
                            <a:rPr lang="en-IN" sz="2000" i="1">
                              <a:latin typeface="Cambria Math" panose="02040503050406030204" pitchFamily="18" charset="0"/>
                              <a:ea typeface="Cambria Math" panose="02040503050406030204" pitchFamily="18" charset="0"/>
                            </a:rPr>
                            <m:t>2</m:t>
                          </m:r>
                        </m:sup>
                      </m:sSubSup>
                    </m:oMath>
                  </m:oMathPara>
                </a14:m>
                <a:endParaRPr lang="en-IN" sz="2000" dirty="0">
                  <a:latin typeface="Times New Roman" panose="02020603050405020304" pitchFamily="18" charset="0"/>
                  <a:cs typeface="Times New Roman" panose="02020603050405020304" pitchFamily="18" charset="0"/>
                </a:endParaRPr>
              </a:p>
              <a:p>
                <a:pPr marL="457200" lvl="1" indent="0" algn="just">
                  <a:buNone/>
                </a:pPr>
                <a:r>
                  <a:rPr lang="en-IN" sz="2000" dirty="0">
                    <a:latin typeface="Times New Roman" panose="02020603050405020304" pitchFamily="18" charset="0"/>
                    <a:cs typeface="Times New Roman" panose="02020603050405020304" pitchFamily="18" charset="0"/>
                  </a:rPr>
                  <a:t>     </a:t>
                </a:r>
                <a:r>
                  <a:rPr lang="en-IN" sz="2000" dirty="0" smtClean="0">
                    <a:latin typeface="Times New Roman" panose="02020603050405020304" pitchFamily="18" charset="0"/>
                    <a:cs typeface="Times New Roman" panose="02020603050405020304" pitchFamily="18" charset="0"/>
                  </a:rPr>
                  <a:t/>
                </a:r>
                <a:br>
                  <a:rPr lang="en-IN" sz="2000" dirty="0" smtClean="0">
                    <a:latin typeface="Times New Roman" panose="02020603050405020304" pitchFamily="18" charset="0"/>
                    <a:cs typeface="Times New Roman" panose="02020603050405020304" pitchFamily="18" charset="0"/>
                  </a:rPr>
                </a:br>
                <a:r>
                  <a:rPr lang="en-IN" sz="2000" dirty="0" smtClean="0">
                    <a:latin typeface="Times New Roman" panose="02020603050405020304" pitchFamily="18" charset="0"/>
                    <a:cs typeface="Times New Roman" panose="02020603050405020304" pitchFamily="18" charset="0"/>
                  </a:rPr>
                  <a:t>Example </a:t>
                </a:r>
                <a:r>
                  <a:rPr lang="en-IN" sz="2000" dirty="0">
                    <a:latin typeface="Times New Roman" panose="02020603050405020304" pitchFamily="18" charset="0"/>
                    <a:cs typeface="Times New Roman" panose="02020603050405020304" pitchFamily="18" charset="0"/>
                  </a:rPr>
                  <a:t>of Composite Hypothesis:</a:t>
                </a:r>
              </a:p>
              <a:p>
                <a:pPr marL="1371600" lvl="2" indent="-514350" algn="just">
                  <a:buFont typeface="+mj-lt"/>
                  <a:buAutoNum type="romanLcPeriod"/>
                </a:pPr>
                <a14:m>
                  <m:oMath xmlns:m="http://schemas.openxmlformats.org/officeDocument/2006/math">
                    <m:r>
                      <a:rPr lang="en-IN" sz="2000" i="1">
                        <a:latin typeface="Cambria Math" panose="02040503050406030204" pitchFamily="18" charset="0"/>
                        <a:ea typeface="Cambria Math" panose="02040503050406030204" pitchFamily="18" charset="0"/>
                      </a:rPr>
                      <m:t>𝜇</m:t>
                    </m:r>
                    <m:r>
                      <a:rPr lang="en-IN" sz="2000" i="1">
                        <a:latin typeface="Cambria Math" panose="02040503050406030204" pitchFamily="18" charset="0"/>
                        <a:ea typeface="Cambria Math" panose="02040503050406030204" pitchFamily="18" charset="0"/>
                      </a:rPr>
                      <m: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0</m:t>
                        </m:r>
                      </m:sub>
                    </m:sSub>
                  </m:oMath>
                </a14:m>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1371600" lvl="2" indent="-514350" algn="just">
                  <a:buFont typeface="+mj-lt"/>
                  <a:buAutoNum type="romanLcPeriod"/>
                </a:pPr>
                <a14:m>
                  <m:oMath xmlns:m="http://schemas.openxmlformats.org/officeDocument/2006/math">
                    <m:r>
                      <a:rPr lang="en-IN" sz="2000" i="1">
                        <a:latin typeface="Cambria Math" panose="02040503050406030204" pitchFamily="18" charset="0"/>
                        <a:ea typeface="Cambria Math" panose="02040503050406030204" pitchFamily="18" charset="0"/>
                      </a:rPr>
                      <m:t>𝜇</m:t>
                    </m:r>
                    <m:r>
                      <a:rPr lang="en-IN" sz="2000" i="1">
                        <a:latin typeface="Cambria Math" panose="02040503050406030204" pitchFamily="18" charset="0"/>
                        <a:ea typeface="Cambria Math" panose="02040503050406030204" pitchFamily="18" charset="0"/>
                      </a:rPr>
                      <m:t>&lt;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0</m:t>
                        </m:r>
                      </m:sub>
                    </m:sSub>
                    <m:r>
                      <a:rPr lang="en-IN" sz="2000">
                        <a:latin typeface="Cambria Math" panose="02040503050406030204" pitchFamily="18" charset="0"/>
                        <a:ea typeface="Cambria Math" panose="02040503050406030204" pitchFamily="18" charset="0"/>
                      </a:rPr>
                      <m:t>,    </m:t>
                    </m:r>
                    <m:sSup>
                      <m:sSupPr>
                        <m:ctrlPr>
                          <a:rPr lang="en-IN" sz="2000" i="1">
                            <a:latin typeface="Cambria Math" panose="02040503050406030204" pitchFamily="18" charset="0"/>
                            <a:ea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ea typeface="Cambria Math" panose="02040503050406030204" pitchFamily="18" charset="0"/>
                          </a:rPr>
                          <m:t>2</m:t>
                        </m:r>
                      </m:sup>
                    </m:sSup>
                    <m:r>
                      <a:rPr lang="en-IN" sz="2000" i="1">
                        <a:latin typeface="Cambria Math" panose="02040503050406030204" pitchFamily="18" charset="0"/>
                        <a:ea typeface="Cambria Math" panose="02040503050406030204" pitchFamily="18" charset="0"/>
                      </a:rPr>
                      <m:t>=</m:t>
                    </m:r>
                    <m:sSubSup>
                      <m:sSubSupPr>
                        <m:ctrlPr>
                          <a:rPr lang="en-IN" sz="2000" i="1">
                            <a:latin typeface="Cambria Math" panose="02040503050406030204" pitchFamily="18" charset="0"/>
                            <a:ea typeface="Cambria Math" panose="02040503050406030204" pitchFamily="18" charset="0"/>
                          </a:rPr>
                        </m:ctrlPr>
                      </m:sSubSupPr>
                      <m:e>
                        <m:r>
                          <a:rPr lang="en-IN" sz="2000" i="1">
                            <a:latin typeface="Cambria Math" panose="02040503050406030204" pitchFamily="18" charset="0"/>
                            <a:ea typeface="Cambria Math" panose="02040503050406030204" pitchFamily="18" charset="0"/>
                          </a:rPr>
                          <m:t>𝜎</m:t>
                        </m:r>
                      </m:e>
                      <m:sub>
                        <m:r>
                          <a:rPr lang="en-IN" sz="2000" i="1">
                            <a:latin typeface="Cambria Math" panose="02040503050406030204" pitchFamily="18" charset="0"/>
                            <a:ea typeface="Cambria Math" panose="02040503050406030204" pitchFamily="18" charset="0"/>
                          </a:rPr>
                          <m:t>0</m:t>
                        </m:r>
                      </m:sub>
                      <m:sup>
                        <m:r>
                          <a:rPr lang="en-IN" sz="2000" i="1">
                            <a:latin typeface="Cambria Math" panose="02040503050406030204" pitchFamily="18" charset="0"/>
                            <a:ea typeface="Cambria Math" panose="02040503050406030204" pitchFamily="18" charset="0"/>
                          </a:rPr>
                          <m:t>2</m:t>
                        </m:r>
                      </m:sup>
                    </m:sSubSup>
                  </m:oMath>
                </a14:m>
                <a:endParaRPr lang="en-IN" sz="2000" dirty="0">
                  <a:latin typeface="Times New Roman" panose="02020603050405020304" pitchFamily="18" charset="0"/>
                  <a:ea typeface="Cambria Math" panose="02040503050406030204" pitchFamily="18" charset="0"/>
                  <a:cs typeface="Times New Roman" panose="02020603050405020304" pitchFamily="18" charset="0"/>
                </a:endParaRPr>
              </a:p>
              <a:p>
                <a:pPr marL="1371600" lvl="2" indent="-514350" algn="just">
                  <a:buFont typeface="+mj-lt"/>
                  <a:buAutoNum type="romanLcPeriod"/>
                </a:pPr>
                <a14:m>
                  <m:oMath xmlns:m="http://schemas.openxmlformats.org/officeDocument/2006/math">
                    <m:r>
                      <a:rPr lang="en-IN" sz="2000" i="1">
                        <a:latin typeface="Cambria Math" panose="02040503050406030204" pitchFamily="18" charset="0"/>
                        <a:ea typeface="Cambria Math" panose="02040503050406030204" pitchFamily="18" charset="0"/>
                      </a:rPr>
                      <m:t>𝜇</m:t>
                    </m:r>
                    <m:r>
                      <a:rPr lang="en-IN" sz="2000" i="1">
                        <a:latin typeface="Cambria Math" panose="02040503050406030204" pitchFamily="18" charset="0"/>
                        <a:ea typeface="Cambria Math" panose="02040503050406030204" pitchFamily="18" charset="0"/>
                      </a:rPr>
                      <m:t>&lt;</m:t>
                    </m:r>
                    <m:sSub>
                      <m:sSubPr>
                        <m:ctrlPr>
                          <a:rPr lang="en-IN" sz="2000" i="1">
                            <a:latin typeface="Cambria Math" panose="02040503050406030204" pitchFamily="18" charset="0"/>
                            <a:ea typeface="Cambria Math" panose="02040503050406030204" pitchFamily="18" charset="0"/>
                          </a:rPr>
                        </m:ctrlPr>
                      </m:sSubPr>
                      <m:e>
                        <m:r>
                          <a:rPr lang="en-IN" sz="2000" i="1">
                            <a:latin typeface="Cambria Math" panose="02040503050406030204" pitchFamily="18" charset="0"/>
                            <a:ea typeface="Cambria Math" panose="02040503050406030204" pitchFamily="18" charset="0"/>
                          </a:rPr>
                          <m:t>𝜇</m:t>
                        </m:r>
                      </m:e>
                      <m:sub>
                        <m:r>
                          <a:rPr lang="en-IN" sz="2000" i="1">
                            <a:latin typeface="Cambria Math" panose="02040503050406030204" pitchFamily="18" charset="0"/>
                            <a:ea typeface="Cambria Math" panose="02040503050406030204" pitchFamily="18" charset="0"/>
                          </a:rPr>
                          <m:t>0</m:t>
                        </m:r>
                      </m:sub>
                    </m:sSub>
                    <m:r>
                      <a:rPr lang="en-IN" sz="2000" i="1">
                        <a:latin typeface="Cambria Math" panose="02040503050406030204" pitchFamily="18" charset="0"/>
                        <a:ea typeface="Cambria Math" panose="02040503050406030204" pitchFamily="18" charset="0"/>
                      </a:rPr>
                      <m:t>,    </m:t>
                    </m:r>
                    <m:sSup>
                      <m:sSupPr>
                        <m:ctrlPr>
                          <a:rPr lang="en-IN" sz="2000" i="1">
                            <a:latin typeface="Cambria Math" panose="02040503050406030204" pitchFamily="18" charset="0"/>
                            <a:ea typeface="Cambria Math" panose="02040503050406030204" pitchFamily="18" charset="0"/>
                          </a:rPr>
                        </m:ctrlPr>
                      </m:sSupPr>
                      <m:e>
                        <m:r>
                          <a:rPr lang="en-IN" sz="2000" i="1">
                            <a:latin typeface="Cambria Math" panose="02040503050406030204" pitchFamily="18" charset="0"/>
                            <a:ea typeface="Cambria Math" panose="02040503050406030204" pitchFamily="18" charset="0"/>
                          </a:rPr>
                          <m:t>𝜎</m:t>
                        </m:r>
                      </m:e>
                      <m:sup>
                        <m:r>
                          <a:rPr lang="en-IN" sz="2000" i="1">
                            <a:latin typeface="Cambria Math" panose="02040503050406030204" pitchFamily="18" charset="0"/>
                            <a:ea typeface="Cambria Math" panose="02040503050406030204" pitchFamily="18" charset="0"/>
                          </a:rPr>
                          <m:t>2</m:t>
                        </m:r>
                      </m:sup>
                    </m:sSup>
                    <m:r>
                      <a:rPr lang="en-IN" sz="2000" i="1">
                        <a:latin typeface="Cambria Math" panose="02040503050406030204" pitchFamily="18" charset="0"/>
                        <a:ea typeface="Cambria Math" panose="02040503050406030204" pitchFamily="18" charset="0"/>
                      </a:rPr>
                      <m:t>&gt;</m:t>
                    </m:r>
                    <m:sSubSup>
                      <m:sSubSupPr>
                        <m:ctrlPr>
                          <a:rPr lang="en-IN" sz="2000" i="1">
                            <a:latin typeface="Cambria Math" panose="02040503050406030204" pitchFamily="18" charset="0"/>
                            <a:ea typeface="Cambria Math" panose="02040503050406030204" pitchFamily="18" charset="0"/>
                          </a:rPr>
                        </m:ctrlPr>
                      </m:sSubSupPr>
                      <m:e>
                        <m:r>
                          <a:rPr lang="en-IN" sz="2000" i="1">
                            <a:latin typeface="Cambria Math" panose="02040503050406030204" pitchFamily="18" charset="0"/>
                            <a:ea typeface="Cambria Math" panose="02040503050406030204" pitchFamily="18" charset="0"/>
                          </a:rPr>
                          <m:t>𝜎</m:t>
                        </m:r>
                      </m:e>
                      <m:sub>
                        <m:r>
                          <a:rPr lang="en-IN" sz="2000" i="1">
                            <a:latin typeface="Cambria Math" panose="02040503050406030204" pitchFamily="18" charset="0"/>
                            <a:ea typeface="Cambria Math" panose="02040503050406030204" pitchFamily="18" charset="0"/>
                          </a:rPr>
                          <m:t>0</m:t>
                        </m:r>
                      </m:sub>
                      <m:sup>
                        <m:r>
                          <a:rPr lang="en-IN" sz="2000" i="1">
                            <a:latin typeface="Cambria Math" panose="02040503050406030204" pitchFamily="18" charset="0"/>
                            <a:ea typeface="Cambria Math" panose="02040503050406030204" pitchFamily="18" charset="0"/>
                          </a:rPr>
                          <m:t>2</m:t>
                        </m:r>
                      </m:sup>
                    </m:sSubSup>
                  </m:oMath>
                </a14:m>
                <a:r>
                  <a:rPr lang="en-IN" sz="2000" dirty="0">
                    <a:latin typeface="Times New Roman" panose="02020603050405020304" pitchFamily="18" charset="0"/>
                    <a:cs typeface="Times New Roman" panose="02020603050405020304" pitchFamily="18" charset="0"/>
                  </a:rPr>
                  <a:t>    etc.</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81789" y="2209800"/>
                <a:ext cx="8495147" cy="4283488"/>
              </a:xfrm>
              <a:blipFill rotWithShape="0">
                <a:blip r:embed="rId2"/>
                <a:stretch>
                  <a:fillRect l="-1793" t="-2564" r="-143"/>
                </a:stretch>
              </a:blipFill>
            </p:spPr>
            <p:txBody>
              <a:bodyPr/>
              <a:lstStyle/>
              <a:p>
                <a:r>
                  <a:rPr lang="en-IN">
                    <a:noFill/>
                  </a:rPr>
                  <a:t> </a:t>
                </a:r>
              </a:p>
            </p:txBody>
          </p:sp>
        </mc:Fallback>
      </mc:AlternateContent>
      <p:sp>
        <p:nvSpPr>
          <p:cNvPr id="4" name="Title 3"/>
          <p:cNvSpPr>
            <a:spLocks noGrp="1"/>
          </p:cNvSpPr>
          <p:nvPr>
            <p:ph type="title"/>
          </p:nvPr>
        </p:nvSpPr>
        <p:spPr>
          <a:xfrm>
            <a:off x="447649" y="776731"/>
            <a:ext cx="4102735" cy="615315"/>
          </a:xfrm>
        </p:spPr>
        <p:txBody>
          <a:bodyPr/>
          <a:lstStyle/>
          <a:p>
            <a:r>
              <a:rPr lang="en-IN" dirty="0"/>
              <a:t> </a:t>
            </a:r>
          </a:p>
        </p:txBody>
      </p:sp>
      <p:sp>
        <p:nvSpPr>
          <p:cNvPr id="5" name="Title 1"/>
          <p:cNvSpPr txBox="1"/>
          <p:nvPr/>
        </p:nvSpPr>
        <p:spPr>
          <a:xfrm>
            <a:off x="468013" y="607702"/>
            <a:ext cx="8424196" cy="79394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C00000"/>
                </a:solidFill>
                <a:latin typeface="Times New Roman" panose="02020603050405020304" pitchFamily="18" charset="0"/>
                <a:cs typeface="Times New Roman" panose="02020603050405020304" pitchFamily="18" charset="0"/>
              </a:rPr>
              <a:t>The Hypotheses</a:t>
            </a:r>
            <a:endParaRPr lang="en-IN" sz="4000" dirty="0">
              <a:solidFill>
                <a:srgbClr val="C0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3277" y="1480820"/>
                <a:ext cx="9241155" cy="2307590"/>
              </a:xfrm>
            </p:spPr>
            <p:txBody>
              <a:bodyPr>
                <a:normAutofit fontScale="87500"/>
              </a:bodyPr>
              <a:lstStyle/>
              <a:p>
                <a:pPr marL="53975" indent="0">
                  <a:buNone/>
                </a:pPr>
                <a:r>
                  <a:rPr lang="en-US" dirty="0" smtClean="0">
                    <a:latin typeface="Times New Roman" panose="02020603050405020304" pitchFamily="18" charset="0"/>
                    <a:ea typeface="Tahoma" panose="020B0604030504040204" pitchFamily="34" charset="0"/>
                    <a:cs typeface="Times New Roman" panose="02020603050405020304" pitchFamily="18" charset="0"/>
                  </a:rPr>
                  <a:t>       In hypothesis testing, there are two types of errors.</a:t>
                </a:r>
              </a:p>
              <a:p>
                <a:pPr marL="1546225" indent="-1089025">
                  <a:buNone/>
                </a:pPr>
                <a:r>
                  <a:rPr lang="en-US"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Type I error : </a:t>
                </a:r>
                <a:r>
                  <a:rPr lang="en-US" dirty="0">
                    <a:latin typeface="Times New Roman" panose="02020603050405020304" pitchFamily="18" charset="0"/>
                    <a:ea typeface="Tahoma" panose="020B0604030504040204" pitchFamily="34" charset="0"/>
                    <a:cs typeface="Times New Roman" panose="02020603050405020304" pitchFamily="18" charset="0"/>
                  </a:rPr>
                  <a:t>A type I error occurs when we incorrectly reject </a:t>
                </a:r>
                <a14:m>
                  <m:oMath xmlns:m="http://schemas.openxmlformats.org/officeDocument/2006/math">
                    <m:sSub>
                      <m:sSubPr>
                        <m:ctrlPr>
                          <a:rPr lang="en-US" i="1" smtClean="0">
                            <a:latin typeface="Cambria Math" panose="02040503050406030204" pitchFamily="18" charset="0"/>
                            <a:ea typeface="Tahoma" panose="020B0604030504040204" pitchFamily="34" charset="0"/>
                            <a:cs typeface="Times New Roman" panose="02020603050405020304" pitchFamily="18" charset="0"/>
                          </a:rPr>
                        </m:ctrlPr>
                      </m:sSubPr>
                      <m:e>
                        <m:r>
                          <a:rPr lang="en-US" b="0" i="1" smtClean="0">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(i.e., we reject the null hypothesis, when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is true).</a:t>
                </a:r>
              </a:p>
              <a:p>
                <a:pPr marL="53975" indent="0">
                  <a:buNone/>
                </a:pPr>
                <a14:m>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anose="02020603050405020304" pitchFamily="18" charset="0"/>
                      </a:rPr>
                      <m:t>            </m:t>
                    </m:r>
                    <m:r>
                      <a:rPr lang="en-US" b="1" i="1" smtClean="0">
                        <a:latin typeface="Cambria Math" panose="02040503050406030204" pitchFamily="18" charset="0"/>
                        <a:ea typeface="Cambria Math" panose="02040503050406030204" pitchFamily="18" charset="0"/>
                        <a:cs typeface="Times New Roman" panose="02020603050405020304" pitchFamily="18" charset="0"/>
                      </a:rPr>
                      <m:t>𝜶</m:t>
                    </m:r>
                  </m:oMath>
                </a14:m>
                <a:r>
                  <a:rPr lang="en-US" b="1" dirty="0">
                    <a:latin typeface="Times New Roman" panose="02020603050405020304" pitchFamily="18" charset="0"/>
                    <a:ea typeface="Tahoma" panose="020B0604030504040204" pitchFamily="34" charset="0"/>
                    <a:cs typeface="Times New Roman" panose="02020603050405020304" pitchFamily="18" charset="0"/>
                    <a:sym typeface="+mn-ea"/>
                  </a:rPr>
                  <a:t>: </a:t>
                </a:r>
                <a:r>
                  <a:rPr lang="en-US" dirty="0">
                    <a:latin typeface="Times New Roman" panose="02020603050405020304" pitchFamily="18" charset="0"/>
                    <a:ea typeface="Tahoma" panose="020B0604030504040204" pitchFamily="34" charset="0"/>
                    <a:cs typeface="Times New Roman" panose="02020603050405020304" pitchFamily="18" charset="0"/>
                    <a:sym typeface="+mn-ea"/>
                  </a:rPr>
                  <a:t>denotes the probability of making a Type I error  i.e.,</a:t>
                </a:r>
                <a:r>
                  <a:rPr lang="en-US" b="1" dirty="0">
                    <a:ea typeface="Cambria Math" panose="02040503050406030204" pitchFamily="18" charset="0"/>
                    <a:cs typeface="Times New Roman" panose="02020603050405020304" pitchFamily="18" charset="0"/>
                    <a:sym typeface="+mn-ea"/>
                  </a:rPr>
                  <a:t> </a:t>
                </a:r>
                <a14:m>
                  <m:oMath xmlns:m="http://schemas.openxmlformats.org/officeDocument/2006/math">
                    <m:r>
                      <a:rPr lang="en-US" b="1" i="1">
                        <a:latin typeface="Cambria Math" panose="02040503050406030204" pitchFamily="18" charset="0"/>
                        <a:ea typeface="Cambria Math" panose="02040503050406030204" pitchFamily="18" charset="0"/>
                        <a:cs typeface="Times New Roman" panose="02020603050405020304" pitchFamily="18" charset="0"/>
                      </a:rPr>
                      <m:t>𝜶</m:t>
                    </m:r>
                    <m:r>
                      <a:rPr lang="en-US" b="1" i="0" smtClean="0">
                        <a:latin typeface="Cambria Math" panose="02040503050406030204" pitchFamily="18" charset="0"/>
                        <a:ea typeface="Cambria Math" panose="02040503050406030204" pitchFamily="18" charset="0"/>
                        <a:cs typeface="Times New Roman" panose="02020603050405020304" pitchFamily="18" charset="0"/>
                      </a:rPr>
                      <m:t>=</m:t>
                    </m:r>
                    <m:r>
                      <a:rPr lang="en-US" b="1" i="0" smtClean="0">
                        <a:latin typeface="Cambria Math" panose="02040503050406030204" pitchFamily="18" charset="0"/>
                        <a:ea typeface="Cambria Math" panose="02040503050406030204" pitchFamily="18" charset="0"/>
                        <a:cs typeface="Times New Roman" panose="02020603050405020304" pitchFamily="18" charset="0"/>
                      </a:rPr>
                      <m:t>𝐏</m:t>
                    </m:r>
                    <m:d>
                      <m:dPr>
                        <m:endChr m:val="|"/>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Rejecting</m:t>
                        </m:r>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ea typeface="Cambria Math" panose="02040503050406030204" pitchFamily="18" charset="0"/>
                                <a:cs typeface="Times New Roman" panose="02020603050405020304" pitchFamily="18" charset="0"/>
                              </a:rPr>
                              <m:t>𝐻</m:t>
                            </m:r>
                          </m:e>
                          <m:sub>
                            <m:r>
                              <a:rPr lang="en-US" b="0" i="1" smtClean="0">
                                <a:latin typeface="Cambria Math" panose="02040503050406030204" pitchFamily="18" charset="0"/>
                                <a:ea typeface="Cambria Math" panose="02040503050406030204" pitchFamily="18" charset="0"/>
                                <a:cs typeface="Times New Roman" panose="02020603050405020304" pitchFamily="18" charset="0"/>
                              </a:rPr>
                              <m:t>0</m:t>
                            </m:r>
                          </m:sub>
                        </m:sSub>
                      </m:e>
                    </m:d>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𝐻</m:t>
                        </m:r>
                      </m:e>
                      <m:sub>
                        <m:r>
                          <a:rPr lang="en-US" i="1">
                            <a:latin typeface="Cambria Math" panose="02040503050406030204" pitchFamily="18" charset="0"/>
                            <a:ea typeface="Cambria Math" panose="02040503050406030204" pitchFamily="18" charset="0"/>
                            <a:cs typeface="Times New Roman" panose="02020603050405020304" pitchFamily="18" charset="0"/>
                          </a:rPr>
                          <m:t>0</m:t>
                        </m:r>
                      </m:sub>
                    </m:sSub>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is</m:t>
                    </m:r>
                    <m:r>
                      <a:rPr lang="en-US" b="0" i="0" smtClean="0">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latin typeface="Cambria Math" panose="02040503050406030204" pitchFamily="18" charset="0"/>
                        <a:ea typeface="Cambria Math" panose="02040503050406030204" pitchFamily="18" charset="0"/>
                        <a:cs typeface="Times New Roman" panose="02020603050405020304" pitchFamily="18" charset="0"/>
                      </a:rPr>
                      <m:t>true</m:t>
                    </m:r>
                    <m:r>
                      <a:rPr lang="en-US" b="0" i="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b="1" dirty="0">
                    <a:latin typeface="Times New Roman" panose="02020603050405020304" pitchFamily="18" charset="0"/>
                    <a:ea typeface="Tahoma" panose="020B0604030504040204" pitchFamily="34" charset="0"/>
                    <a:cs typeface="Times New Roman" panose="02020603050405020304" pitchFamily="18" charset="0"/>
                    <a:sym typeface="+mn-ea"/>
                  </a:rPr>
                  <a:t>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003425" indent="-1546225">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a:p>
                <a:pPr marL="2003425" indent="-1546225">
                  <a:buNone/>
                </a:pPr>
                <a:r>
                  <a:rPr lang="en-US" b="1"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Type II error: </a:t>
                </a:r>
                <a:r>
                  <a:rPr lang="en-US" dirty="0">
                    <a:latin typeface="Times New Roman" panose="02020603050405020304" pitchFamily="18" charset="0"/>
                    <a:ea typeface="Tahoma" panose="020B0604030504040204" pitchFamily="34" charset="0"/>
                    <a:cs typeface="Times New Roman" panose="02020603050405020304" pitchFamily="18" charset="0"/>
                  </a:rPr>
                  <a:t>A type II error occurs when we incorrectly fail to reject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(i.e., we accept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when it is not true).</a:t>
                </a:r>
              </a:p>
              <a:p>
                <a:pPr marL="53975" indent="0">
                  <a:buNone/>
                </a:pPr>
                <a14:m>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anose="02020603050405020304" pitchFamily="18" charset="0"/>
                      </a:rPr>
                      <m:t>             </m:t>
                    </m:r>
                    <m:r>
                      <a:rPr lang="en-US" b="1" i="1" smtClean="0">
                        <a:latin typeface="Cambria Math" panose="02040503050406030204" pitchFamily="18" charset="0"/>
                        <a:ea typeface="Cambria Math" panose="02040503050406030204" pitchFamily="18" charset="0"/>
                        <a:cs typeface="Times New Roman" panose="02020603050405020304" pitchFamily="18" charset="0"/>
                      </a:rPr>
                      <m:t>𝜷</m:t>
                    </m:r>
                  </m:oMath>
                </a14:m>
                <a:r>
                  <a:rPr lang="en-US" b="1" dirty="0">
                    <a:latin typeface="Times New Roman" panose="02020603050405020304" pitchFamily="18" charset="0"/>
                    <a:ea typeface="Tahoma" panose="020B0604030504040204" pitchFamily="34" charset="0"/>
                    <a:cs typeface="Times New Roman" panose="02020603050405020304" pitchFamily="18" charset="0"/>
                    <a:sym typeface="+mn-ea"/>
                  </a:rPr>
                  <a:t>: </a:t>
                </a:r>
                <a:r>
                  <a:rPr lang="en-US" dirty="0">
                    <a:latin typeface="Times New Roman" panose="02020603050405020304" pitchFamily="18" charset="0"/>
                    <a:ea typeface="Tahoma" panose="020B0604030504040204" pitchFamily="34" charset="0"/>
                    <a:cs typeface="Times New Roman" panose="02020603050405020304" pitchFamily="18" charset="0"/>
                    <a:sym typeface="+mn-ea"/>
                  </a:rPr>
                  <a:t>denotes the probability of making a Type II error i.e., </a:t>
                </a:r>
                <a14:m>
                  <m:oMath xmlns:m="http://schemas.openxmlformats.org/officeDocument/2006/math">
                    <m:r>
                      <a:rPr lang="en-US" b="1" i="1" smtClean="0">
                        <a:latin typeface="Cambria Math" panose="02040503050406030204" pitchFamily="18" charset="0"/>
                        <a:ea typeface="Cambria Math" panose="02040503050406030204" pitchFamily="18" charset="0"/>
                        <a:cs typeface="Times New Roman" panose="02020603050405020304" pitchFamily="18" charset="0"/>
                      </a:rPr>
                      <m:t>𝛃</m:t>
                    </m:r>
                    <m:r>
                      <a:rPr lang="en-US" b="1">
                        <a:latin typeface="Cambria Math" panose="02040503050406030204" pitchFamily="18" charset="0"/>
                        <a:ea typeface="Cambria Math" panose="02040503050406030204" pitchFamily="18" charset="0"/>
                        <a:cs typeface="Times New Roman" panose="02020603050405020304" pitchFamily="18" charset="0"/>
                      </a:rPr>
                      <m:t>=</m:t>
                    </m:r>
                    <m:r>
                      <a:rPr lang="en-US" b="1">
                        <a:latin typeface="Cambria Math" panose="02040503050406030204" pitchFamily="18" charset="0"/>
                        <a:ea typeface="Cambria Math" panose="02040503050406030204" pitchFamily="18" charset="0"/>
                        <a:cs typeface="Times New Roman" panose="02020603050405020304" pitchFamily="18" charset="0"/>
                      </a:rPr>
                      <m:t>𝐏</m:t>
                    </m:r>
                    <m:d>
                      <m:dPr>
                        <m:endChr m:val="|"/>
                        <m:ctrlPr>
                          <a:rPr lang="en-US" i="1">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b="0" i="0" smtClean="0">
                            <a:latin typeface="Cambria Math" panose="02040503050406030204"/>
                            <a:ea typeface="Cambria Math" panose="02040503050406030204" pitchFamily="18" charset="0"/>
                            <a:cs typeface="Times New Roman" panose="02020603050405020304" pitchFamily="18" charset="0"/>
                          </a:rPr>
                          <m:t>Accepting</m:t>
                        </m:r>
                        <m:r>
                          <a:rPr lang="en-US">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𝐻</m:t>
                            </m:r>
                          </m:e>
                          <m:sub>
                            <m:r>
                              <a:rPr lang="en-US" i="1">
                                <a:latin typeface="Cambria Math" panose="02040503050406030204" pitchFamily="18" charset="0"/>
                                <a:ea typeface="Cambria Math" panose="02040503050406030204" pitchFamily="18" charset="0"/>
                                <a:cs typeface="Times New Roman" panose="02020603050405020304" pitchFamily="18" charset="0"/>
                              </a:rPr>
                              <m:t>0</m:t>
                            </m:r>
                          </m:sub>
                        </m:sSub>
                      </m:e>
                    </m:d>
                    <m:sSub>
                      <m:sSubPr>
                        <m:ctrlPr>
                          <a:rPr lang="en-US" i="1">
                            <a:latin typeface="Cambria Math" panose="02040503050406030204" pitchFamily="18" charset="0"/>
                            <a:ea typeface="Cambria Math" panose="02040503050406030204" pitchFamily="18" charset="0"/>
                            <a:cs typeface="Times New Roman" panose="02020603050405020304" pitchFamily="18" charset="0"/>
                          </a:rPr>
                        </m:ctrlPr>
                      </m:sSubPr>
                      <m:e>
                        <m:r>
                          <a:rPr lang="en-US" i="1">
                            <a:latin typeface="Cambria Math" panose="02040503050406030204" pitchFamily="18" charset="0"/>
                            <a:ea typeface="Cambria Math" panose="02040503050406030204" pitchFamily="18" charset="0"/>
                            <a:cs typeface="Times New Roman" panose="02020603050405020304" pitchFamily="18" charset="0"/>
                          </a:rPr>
                          <m:t>𝐻</m:t>
                        </m:r>
                      </m:e>
                      <m:sub>
                        <m:r>
                          <a:rPr lang="en-US" i="1">
                            <a:latin typeface="Cambria Math" panose="02040503050406030204" pitchFamily="18" charset="0"/>
                            <a:ea typeface="Cambria Math" panose="02040503050406030204" pitchFamily="18" charset="0"/>
                            <a:cs typeface="Times New Roman" panose="02020603050405020304" pitchFamily="18" charset="0"/>
                          </a:rPr>
                          <m:t>0</m:t>
                        </m:r>
                      </m:sub>
                    </m:sSub>
                    <m:r>
                      <a:rPr lang="en-US">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a:latin typeface="Cambria Math" panose="02040503050406030204" pitchFamily="18" charset="0"/>
                        <a:ea typeface="Cambria Math" panose="02040503050406030204" pitchFamily="18" charset="0"/>
                        <a:cs typeface="Times New Roman" panose="02020603050405020304" pitchFamily="18" charset="0"/>
                      </a:rPr>
                      <m:t>is</m:t>
                    </m:r>
                    <m:r>
                      <a:rPr lang="en-US">
                        <a:latin typeface="Cambria Math" panose="02040503050406030204" pitchFamily="18" charset="0"/>
                        <a:ea typeface="Cambria Math" panose="02040503050406030204" pitchFamily="18" charset="0"/>
                        <a:cs typeface="Times New Roman" panose="02020603050405020304" pitchFamily="18" charset="0"/>
                      </a:rPr>
                      <m:t> </m:t>
                    </m:r>
                    <m:r>
                      <m:rPr>
                        <m:sty m:val="p"/>
                      </m:rPr>
                      <a:rPr lang="en-US" b="0" i="0" smtClean="0">
                        <a:latin typeface="Cambria Math" panose="02040503050406030204"/>
                        <a:ea typeface="Cambria Math" panose="02040503050406030204" pitchFamily="18" charset="0"/>
                        <a:cs typeface="Times New Roman" panose="02020603050405020304" pitchFamily="18" charset="0"/>
                      </a:rPr>
                      <m:t>false</m:t>
                    </m:r>
                    <m:r>
                      <a:rPr lang="en-US">
                        <a:latin typeface="Cambria Math" panose="02040503050406030204" pitchFamily="18" charset="0"/>
                        <a:ea typeface="Cambria Math" panose="02040503050406030204" pitchFamily="18" charset="0"/>
                        <a:cs typeface="Times New Roman" panose="02020603050405020304" pitchFamily="18" charset="0"/>
                      </a:rPr>
                      <m:t>)</m:t>
                    </m:r>
                  </m:oMath>
                </a14:m>
                <a:r>
                  <a:rPr lang="en-US" b="1" dirty="0">
                    <a:latin typeface="Times New Roman" panose="02020603050405020304" pitchFamily="18" charset="0"/>
                    <a:ea typeface="Tahoma" panose="020B0604030504040204" pitchFamily="34" charset="0"/>
                    <a:cs typeface="Times New Roman" panose="02020603050405020304" pitchFamily="18" charset="0"/>
                    <a:sym typeface="+mn-ea"/>
                  </a:rPr>
                  <a:t> </a:t>
                </a: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2003425" indent="-1546225">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3277" y="1480820"/>
                <a:ext cx="9241155" cy="2307590"/>
              </a:xfrm>
              <a:blipFill rotWithShape="0">
                <a:blip r:embed="rId2"/>
                <a:stretch>
                  <a:fillRect t="-3439"/>
                </a:stretch>
              </a:blipFill>
            </p:spPr>
            <p:txBody>
              <a:bodyPr/>
              <a:lstStyle/>
              <a:p>
                <a:r>
                  <a:rPr lang="en-IN">
                    <a:noFill/>
                  </a:rPr>
                  <a:t> </a:t>
                </a:r>
              </a:p>
            </p:txBody>
          </p:sp>
        </mc:Fallback>
      </mc:AlternateContent>
      <p:sp>
        <p:nvSpPr>
          <p:cNvPr id="10" name="Title 1"/>
          <p:cNvSpPr txBox="1"/>
          <p:nvPr/>
        </p:nvSpPr>
        <p:spPr>
          <a:xfrm>
            <a:off x="542998" y="811481"/>
            <a:ext cx="8424196" cy="541491"/>
          </a:xfrm>
          <a:prstGeom prst="rect">
            <a:avLst/>
          </a:prstGeom>
        </p:spPr>
        <p:txBody>
          <a:bodyPr vert="horz" lIns="0" rIns="0" bIns="0" anchor="b">
            <a:normAutofit fontScale="87500" lnSpcReduction="10000"/>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Errors in Hypothesis Testing</a:t>
            </a:r>
            <a:r>
              <a:rPr lang="en-US" sz="4000" dirty="0">
                <a:solidFill>
                  <a:srgbClr val="C00000"/>
                </a:solidFill>
                <a:latin typeface="Times New Roman" panose="02020603050405020304" pitchFamily="18" charset="0"/>
                <a:cs typeface="Times New Roman" panose="02020603050405020304" pitchFamily="18" charset="0"/>
              </a:rPr>
              <a:t>	</a:t>
            </a:r>
            <a:endParaRPr lang="en-IN" sz="4000" dirty="0">
              <a:solidFill>
                <a:srgbClr val="C00000"/>
              </a:solidFill>
              <a:latin typeface="Times New Roman" panose="02020603050405020304" pitchFamily="18" charset="0"/>
              <a:cs typeface="Times New Roman" panose="02020603050405020304" pitchFamily="18" charset="0"/>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749" y="4455742"/>
            <a:ext cx="3678555" cy="11144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50777" y="3859423"/>
            <a:ext cx="6408639" cy="368300"/>
          </a:xfrm>
          <a:prstGeom prst="rect">
            <a:avLst/>
          </a:prstGeom>
          <a:solidFill>
            <a:srgbClr val="FFFFFF"/>
          </a:solidFill>
        </p:spPr>
        <p:txBody>
          <a:bodyPr wrap="square" rtlCol="0">
            <a:spAutoFit/>
          </a:bodyPr>
          <a:lstStyle/>
          <a:p>
            <a:endParaRPr lang="en-IN" dirty="0"/>
          </a:p>
        </p:txBody>
      </p:sp>
      <p:sp>
        <p:nvSpPr>
          <p:cNvPr id="2" name="Content Placeholder 2"/>
          <p:cNvSpPr>
            <a:spLocks noGrp="1"/>
          </p:cNvSpPr>
          <p:nvPr/>
        </p:nvSpPr>
        <p:spPr>
          <a:xfrm>
            <a:off x="594995" y="3589020"/>
            <a:ext cx="3978275" cy="2307590"/>
          </a:xfrm>
          <a:prstGeom prst="rect">
            <a:avLst/>
          </a:prstGeom>
        </p:spPr>
        <p:txBody>
          <a:bodyPr wrap="square" lIns="0" tIns="0" rIns="0" bIns="0">
            <a:normAutofit/>
          </a:bodyPr>
          <a:lstStyle>
            <a:lvl1pPr marL="0">
              <a:defRPr sz="2000" b="0" i="0">
                <a:solidFill>
                  <a:schemeClr val="tx1"/>
                </a:solidFill>
                <a:latin typeface="Times New Roman" panose="02020603050405020304"/>
                <a:ea typeface="+mn-ea"/>
                <a:cs typeface="Times New Roman" panose="020206030504050203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2003425" indent="-1546225">
              <a:buNone/>
            </a:pPr>
            <a:endParaRPr lang="en-US" sz="1800" dirty="0">
              <a:latin typeface="Times New Roman" panose="02020603050405020304" pitchFamily="18" charset="0"/>
              <a:ea typeface="Tahoma" panose="020B060403050404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Text Box 4"/>
              <p:cNvSpPr txBox="1"/>
              <p:nvPr/>
            </p:nvSpPr>
            <p:spPr>
              <a:xfrm>
                <a:off x="260350" y="3859423"/>
                <a:ext cx="5428673" cy="3104226"/>
              </a:xfrm>
              <a:prstGeom prst="rect">
                <a:avLst/>
              </a:prstGeom>
              <a:noFill/>
            </p:spPr>
            <p:txBody>
              <a:bodyPr wrap="square" rtlCol="0">
                <a:spAutoFit/>
              </a:bodyPr>
              <a:lstStyle/>
              <a:p>
                <a:pPr marL="53975" indent="0" algn="l">
                  <a:buNone/>
                </a:pPr>
                <a:r>
                  <a:rPr lang="en-US" sz="1600" b="1" dirty="0">
                    <a:latin typeface="Times New Roman" panose="02020603050405020304" pitchFamily="18" charset="0"/>
                    <a:ea typeface="Tahoma" panose="020B0604030504040204" pitchFamily="34" charset="0"/>
                    <a:cs typeface="Times New Roman" panose="02020603050405020304" pitchFamily="18" charset="0"/>
                    <a:sym typeface="+mn-ea"/>
                  </a:rPr>
                  <a:t>Note:</a:t>
                </a:r>
                <a:endParaRPr lang="en-US" sz="1600" b="1" dirty="0">
                  <a:latin typeface="Times New Roman" panose="02020603050405020304" pitchFamily="18" charset="0"/>
                  <a:ea typeface="Tahoma" panose="020B0604030504040204" pitchFamily="34" charset="0"/>
                  <a:cs typeface="Times New Roman" panose="02020603050405020304" pitchFamily="18" charset="0"/>
                </a:endParaRPr>
              </a:p>
              <a:p>
                <a:pPr marL="339725" indent="-285750" algn="l">
                  <a:buClr>
                    <a:srgbClr val="00B0F0"/>
                  </a:buClr>
                  <a:buFont typeface="Wingdings" panose="05000000000000000000" charset="0"/>
                  <a:buChar char="q"/>
                </a:pPr>
                <a14:m>
                  <m:oMath xmlns:m="http://schemas.openxmlformats.org/officeDocument/2006/math">
                    <m:r>
                      <a:rPr lang="en-US" sz="1600" b="1" i="1">
                        <a:latin typeface="Cambria Math" panose="02040503050406030204" pitchFamily="18" charset="0"/>
                        <a:ea typeface="Cambria Math" panose="02040503050406030204" pitchFamily="18" charset="0"/>
                        <a:cs typeface="Times New Roman" panose="02020603050405020304" pitchFamily="18" charset="0"/>
                      </a:rPr>
                      <m:t>𝜶</m:t>
                    </m:r>
                  </m:oMath>
                </a14:m>
                <a:r>
                  <a:rPr lang="en-US" sz="1600" dirty="0">
                    <a:latin typeface="Times New Roman" panose="02020603050405020304" pitchFamily="18" charset="0"/>
                    <a:ea typeface="Tahoma" panose="020B0604030504040204" pitchFamily="34" charset="0"/>
                    <a:cs typeface="Times New Roman" panose="02020603050405020304" pitchFamily="18" charset="0"/>
                    <a:sym typeface="+mn-ea"/>
                  </a:rPr>
                  <a:t> and </a:t>
                </a:r>
                <a14:m>
                  <m:oMath xmlns:m="http://schemas.openxmlformats.org/officeDocument/2006/math">
                    <m:r>
                      <a:rPr lang="en-US" sz="1600" b="1" i="1">
                        <a:latin typeface="Cambria Math" panose="02040503050406030204" pitchFamily="18" charset="0"/>
                        <a:ea typeface="Cambria Math" panose="02040503050406030204" pitchFamily="18" charset="0"/>
                        <a:cs typeface="Times New Roman" panose="02020603050405020304" pitchFamily="18" charset="0"/>
                      </a:rPr>
                      <m:t>𝛃</m:t>
                    </m:r>
                  </m:oMath>
                </a14:m>
                <a:r>
                  <a:rPr lang="en-US" sz="1600" dirty="0">
                    <a:latin typeface="Times New Roman" panose="02020603050405020304" pitchFamily="18" charset="0"/>
                    <a:ea typeface="Tahoma" panose="020B0604030504040204" pitchFamily="34" charset="0"/>
                    <a:cs typeface="Times New Roman" panose="02020603050405020304" pitchFamily="18" charset="0"/>
                    <a:sym typeface="+mn-ea"/>
                  </a:rPr>
                  <a:t> are not independent of each other as one increases, the other decreases</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39725" indent="-285750" algn="l">
                  <a:buClr>
                    <a:srgbClr val="00B0F0"/>
                  </a:buClr>
                  <a:buFont typeface="Wingdings" panose="05000000000000000000" charset="0"/>
                  <a:buChar char="q"/>
                </a:pPr>
                <a:r>
                  <a:rPr lang="en-US" sz="1600" dirty="0">
                    <a:latin typeface="Times New Roman" panose="02020603050405020304" pitchFamily="18" charset="0"/>
                    <a:ea typeface="Tahoma" panose="020B0604030504040204" pitchFamily="34" charset="0"/>
                    <a:cs typeface="Times New Roman" panose="02020603050405020304" pitchFamily="18" charset="0"/>
                    <a:sym typeface="+mn-ea"/>
                  </a:rPr>
                  <a:t>When the sample size increases, both to decrease since sampling error is reduced.</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39725" indent="-285750" algn="l">
                  <a:buClr>
                    <a:srgbClr val="00B0F0"/>
                  </a:buClr>
                  <a:buFont typeface="Wingdings" panose="05000000000000000000" charset="0"/>
                  <a:buChar char="q"/>
                </a:pPr>
                <a:r>
                  <a:rPr lang="en-US" sz="1600" dirty="0">
                    <a:latin typeface="Times New Roman" panose="02020603050405020304" pitchFamily="18" charset="0"/>
                    <a:ea typeface="Tahoma" panose="020B0604030504040204" pitchFamily="34" charset="0"/>
                    <a:cs typeface="Times New Roman" panose="02020603050405020304" pitchFamily="18" charset="0"/>
                    <a:sym typeface="+mn-ea"/>
                  </a:rPr>
                  <a:t>In general, we focus on Type I error, but Type II error is also important, particularly when sample size is small.</a:t>
                </a:r>
                <a:endParaRPr lang="en-US" sz="1600" dirty="0">
                  <a:latin typeface="Times New Roman" panose="02020603050405020304" pitchFamily="18" charset="0"/>
                  <a:ea typeface="Tahoma" panose="020B0604030504040204" pitchFamily="34" charset="0"/>
                  <a:cs typeface="Times New Roman" panose="02020603050405020304" pitchFamily="18" charset="0"/>
                </a:endParaRPr>
              </a:p>
              <a:p>
                <a:pPr marL="339725" indent="-285750" algn="l">
                  <a:buClr>
                    <a:srgbClr val="00B0F0"/>
                  </a:buClr>
                  <a:buFont typeface="Wingdings" panose="05000000000000000000" charset="0"/>
                  <a:buChar char="q"/>
                </a:pPr>
                <a:r>
                  <a:rPr lang="en-IN" sz="1600" dirty="0">
                    <a:sym typeface="+mn-ea"/>
                  </a:rPr>
                  <a:t>So the test statistics are obtained by fixing </a:t>
                </a:r>
                <a14:m>
                  <m:oMath xmlns:m="http://schemas.openxmlformats.org/officeDocument/2006/math">
                    <m:r>
                      <a:rPr lang="en-IN" sz="1600" i="1">
                        <a:latin typeface="Cambria Math" panose="02040503050406030204" pitchFamily="18" charset="0"/>
                        <a:ea typeface="Cambria Math" panose="02040503050406030204" pitchFamily="18" charset="0"/>
                      </a:rPr>
                      <m:t>𝛼</m:t>
                    </m:r>
                    <m:r>
                      <a:rPr lang="en-IN" sz="1600" i="1">
                        <a:latin typeface="Cambria Math" panose="02040503050406030204" pitchFamily="18" charset="0"/>
                        <a:ea typeface="Cambria Math" panose="02040503050406030204" pitchFamily="18" charset="0"/>
                      </a:rPr>
                      <m:t> </m:t>
                    </m:r>
                  </m:oMath>
                </a14:m>
                <a:r>
                  <a:rPr lang="en-IN" sz="1600" dirty="0">
                    <a:sym typeface="+mn-ea"/>
                  </a:rPr>
                  <a:t>and then minimizing </a:t>
                </a:r>
                <a14:m>
                  <m:oMath xmlns:m="http://schemas.openxmlformats.org/officeDocument/2006/math">
                    <m:r>
                      <a:rPr lang="en-IN" sz="1600" i="1">
                        <a:latin typeface="Cambria Math" panose="02040503050406030204" pitchFamily="18" charset="0"/>
                        <a:ea typeface="Cambria Math" panose="02040503050406030204" pitchFamily="18" charset="0"/>
                      </a:rPr>
                      <m:t>𝛽</m:t>
                    </m:r>
                    <m:r>
                      <a:rPr lang="en-IN" sz="1600" i="1">
                        <a:latin typeface="Cambria Math" panose="02040503050406030204" pitchFamily="18" charset="0"/>
                        <a:ea typeface="Cambria Math" panose="02040503050406030204" pitchFamily="18" charset="0"/>
                      </a:rPr>
                      <m:t>.</m:t>
                    </m:r>
                  </m:oMath>
                </a14:m>
                <a:r>
                  <a:rPr lang="en-IN" sz="1600" dirty="0">
                    <a:sym typeface="+mn-ea"/>
                  </a:rPr>
                  <a:t> </a:t>
                </a:r>
                <a:endParaRPr lang="en-IN" sz="1600" dirty="0"/>
              </a:p>
              <a:p>
                <a:pPr marL="339725" indent="-285750" algn="l">
                  <a:buClr>
                    <a:srgbClr val="00B0F0"/>
                  </a:buClr>
                  <a:buFont typeface="Wingdings" panose="05000000000000000000" charset="0"/>
                  <a:buChar char="q"/>
                </a:pPr>
                <a:r>
                  <a:rPr lang="en-IN" sz="1600" dirty="0">
                    <a:sym typeface="+mn-ea"/>
                  </a:rPr>
                  <a:t>The probability </a:t>
                </a:r>
                <a14:m>
                  <m:oMath xmlns:m="http://schemas.openxmlformats.org/officeDocument/2006/math">
                    <m:r>
                      <a:rPr lang="en-IN" sz="1600" i="1">
                        <a:latin typeface="Cambria Math" panose="02040503050406030204" pitchFamily="18" charset="0"/>
                      </a:rPr>
                      <m:t>1−</m:t>
                    </m:r>
                    <m:r>
                      <a:rPr lang="en-IN" sz="1600" b="1" i="1">
                        <a:latin typeface="Cambria Math" panose="02040503050406030204" pitchFamily="18" charset="0"/>
                        <a:ea typeface="Cambria Math" panose="02040503050406030204" pitchFamily="18" charset="0"/>
                      </a:rPr>
                      <m:t>𝜷</m:t>
                    </m:r>
                    <m:r>
                      <a:rPr lang="en-IN" sz="1600" i="1">
                        <a:latin typeface="Cambria Math" panose="02040503050406030204" pitchFamily="18" charset="0"/>
                        <a:ea typeface="Cambria Math" panose="02040503050406030204" pitchFamily="18" charset="0"/>
                      </a:rPr>
                      <m:t>=</m:t>
                    </m:r>
                    <m:r>
                      <a:rPr lang="en-IN" sz="1600" b="1" i="0">
                        <a:latin typeface="Cambria Math" panose="02040503050406030204" pitchFamily="18" charset="0"/>
                        <a:ea typeface="Cambria Math" panose="02040503050406030204" pitchFamily="18" charset="0"/>
                      </a:rPr>
                      <m:t>𝐏</m:t>
                    </m:r>
                    <m:r>
                      <a:rPr lang="en-IN" sz="1600" i="0">
                        <a:latin typeface="Cambria Math" panose="02040503050406030204" pitchFamily="18" charset="0"/>
                        <a:ea typeface="Cambria Math" panose="02040503050406030204" pitchFamily="18" charset="0"/>
                      </a:rPr>
                      <m:t>(</m:t>
                    </m:r>
                    <m:sSub>
                      <m:sSubPr>
                        <m:ctrlPr>
                          <a:rPr lang="en-IN" sz="1600" i="1">
                            <a:latin typeface="Cambria Math" panose="02040503050406030204" pitchFamily="18" charset="0"/>
                          </a:rPr>
                        </m:ctrlPr>
                      </m:sSubPr>
                      <m:e>
                        <m:r>
                          <m:rPr>
                            <m:sty m:val="p"/>
                          </m:rPr>
                          <a:rPr lang="en-IN" sz="1600" i="0">
                            <a:latin typeface="Cambria Math" panose="02040503050406030204" pitchFamily="18" charset="0"/>
                          </a:rPr>
                          <m:t>H</m:t>
                        </m:r>
                      </m:e>
                      <m:sub>
                        <m:r>
                          <a:rPr lang="en-IN" sz="1600" i="0">
                            <a:latin typeface="Cambria Math" panose="02040503050406030204" pitchFamily="18" charset="0"/>
                          </a:rPr>
                          <m:t>0</m:t>
                        </m:r>
                      </m:sub>
                    </m:sSub>
                    <m:r>
                      <a:rPr lang="en-IN" sz="1600" i="0">
                        <a:latin typeface="Cambria Math" panose="02040503050406030204" pitchFamily="18" charset="0"/>
                      </a:rPr>
                      <m:t> </m:t>
                    </m:r>
                    <m:r>
                      <m:rPr>
                        <m:sty m:val="p"/>
                      </m:rPr>
                      <a:rPr lang="en-IN" sz="1600" i="0">
                        <a:latin typeface="Cambria Math" panose="02040503050406030204" pitchFamily="18" charset="0"/>
                      </a:rPr>
                      <m:t>is</m:t>
                    </m:r>
                    <m:r>
                      <a:rPr lang="en-IN" sz="1600" i="0">
                        <a:latin typeface="Cambria Math" panose="02040503050406030204" pitchFamily="18" charset="0"/>
                      </a:rPr>
                      <m:t> </m:t>
                    </m:r>
                    <m:r>
                      <m:rPr>
                        <m:sty m:val="p"/>
                      </m:rPr>
                      <a:rPr lang="en-IN" sz="1600" i="0">
                        <a:latin typeface="Cambria Math" panose="02040503050406030204" pitchFamily="18" charset="0"/>
                      </a:rPr>
                      <m:t>rejected</m:t>
                    </m:r>
                    <m:r>
                      <a:rPr lang="en-IN" sz="1600" i="0">
                        <a:latin typeface="Cambria Math" panose="02040503050406030204" pitchFamily="18" charset="0"/>
                      </a:rPr>
                      <m:t>|</m:t>
                    </m:r>
                    <m:sSub>
                      <m:sSubPr>
                        <m:ctrlPr>
                          <a:rPr lang="en-IN" sz="1600" i="1">
                            <a:latin typeface="Cambria Math" panose="02040503050406030204" pitchFamily="18" charset="0"/>
                          </a:rPr>
                        </m:ctrlPr>
                      </m:sSubPr>
                      <m:e>
                        <m:r>
                          <m:rPr>
                            <m:sty m:val="p"/>
                          </m:rPr>
                          <a:rPr lang="en-IN" sz="1600" i="0">
                            <a:latin typeface="Cambria Math" panose="02040503050406030204" pitchFamily="18" charset="0"/>
                          </a:rPr>
                          <m:t>H</m:t>
                        </m:r>
                      </m:e>
                      <m:sub>
                        <m:r>
                          <a:rPr lang="en-IN" sz="1600" i="0">
                            <a:latin typeface="Cambria Math" panose="02040503050406030204" pitchFamily="18" charset="0"/>
                          </a:rPr>
                          <m:t>0</m:t>
                        </m:r>
                      </m:sub>
                    </m:sSub>
                    <m:r>
                      <a:rPr lang="en-IN" sz="1600" i="0">
                        <a:latin typeface="Cambria Math" panose="02040503050406030204" pitchFamily="18" charset="0"/>
                      </a:rPr>
                      <m:t> </m:t>
                    </m:r>
                    <m:r>
                      <m:rPr>
                        <m:sty m:val="p"/>
                      </m:rPr>
                      <a:rPr lang="en-IN" sz="1600" i="0">
                        <a:latin typeface="Cambria Math" panose="02040503050406030204" pitchFamily="18" charset="0"/>
                      </a:rPr>
                      <m:t>is</m:t>
                    </m:r>
                    <m:r>
                      <a:rPr lang="en-IN" sz="1600" i="0">
                        <a:latin typeface="Cambria Math" panose="02040503050406030204" pitchFamily="18" charset="0"/>
                      </a:rPr>
                      <m:t> </m:t>
                    </m:r>
                    <m:r>
                      <m:rPr>
                        <m:sty m:val="p"/>
                      </m:rPr>
                      <a:rPr lang="en-IN" sz="1600" i="0">
                        <a:latin typeface="Cambria Math" panose="02040503050406030204" pitchFamily="18" charset="0"/>
                      </a:rPr>
                      <m:t>Not</m:t>
                    </m:r>
                    <m:r>
                      <a:rPr lang="en-IN" sz="1600" i="0">
                        <a:latin typeface="Cambria Math" panose="02040503050406030204" pitchFamily="18" charset="0"/>
                      </a:rPr>
                      <m:t> </m:t>
                    </m:r>
                    <m:r>
                      <m:rPr>
                        <m:sty m:val="p"/>
                      </m:rPr>
                      <a:rPr lang="en-IN" sz="1600" i="0">
                        <a:latin typeface="Cambria Math" panose="02040503050406030204" pitchFamily="18" charset="0"/>
                      </a:rPr>
                      <m:t>True</m:t>
                    </m:r>
                    <m:r>
                      <a:rPr lang="en-IN" sz="1600" i="0">
                        <a:latin typeface="Cambria Math" panose="02040503050406030204" pitchFamily="18" charset="0"/>
                        <a:ea typeface="Cambria Math" panose="02040503050406030204" pitchFamily="18" charset="0"/>
                      </a:rPr>
                      <m:t>)</m:t>
                    </m:r>
                  </m:oMath>
                </a14:m>
                <a:r>
                  <a:rPr lang="en-IN" sz="1600" dirty="0">
                    <a:sym typeface="+mn-ea"/>
                  </a:rPr>
                  <a:t> is called the power of the test.</a:t>
                </a:r>
                <a:endParaRPr lang="en-IN" sz="1600" dirty="0"/>
              </a:p>
              <a:p>
                <a:pPr marL="285750" indent="-285750"/>
                <a:endParaRPr lang="en-IN" sz="1600" dirty="0"/>
              </a:p>
            </p:txBody>
          </p:sp>
        </mc:Choice>
        <mc:Fallback xmlns="">
          <p:sp>
            <p:nvSpPr>
              <p:cNvPr id="5" name="Text Box 4"/>
              <p:cNvSpPr txBox="1">
                <a:spLocks noRot="1" noChangeAspect="1" noMove="1" noResize="1" noEditPoints="1" noAdjustHandles="1" noChangeArrowheads="1" noChangeShapeType="1" noTextEdit="1"/>
              </p:cNvSpPr>
              <p:nvPr/>
            </p:nvSpPr>
            <p:spPr>
              <a:xfrm>
                <a:off x="260350" y="3859423"/>
                <a:ext cx="5428673" cy="3104226"/>
              </a:xfrm>
              <a:prstGeom prst="rect">
                <a:avLst/>
              </a:prstGeom>
              <a:blipFill rotWithShape="0">
                <a:blip r:embed="rId4"/>
                <a:stretch>
                  <a:fillRect t="-589" r="-337"/>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404892" y="1552829"/>
            <a:ext cx="8424196" cy="4684549"/>
          </a:xfrm>
        </p:spPr>
        <p:txBody>
          <a:bodyPr>
            <a:noAutofit/>
          </a:bodyPr>
          <a:lstStyle/>
          <a:p>
            <a:pPr marL="342900" lvl="2" indent="-342900" algn="just">
              <a:buClr>
                <a:schemeClr val="accent3"/>
              </a:buClr>
              <a:buSzPct val="95000"/>
            </a:pPr>
            <a:endParaRPr lang="en-US" sz="2000" dirty="0">
              <a:latin typeface="Times New Roman" panose="02020603050405020304" pitchFamily="18" charset="0"/>
              <a:cs typeface="Times New Roman" panose="02020603050405020304" pitchFamily="18" charset="0"/>
            </a:endParaRPr>
          </a:p>
          <a:p>
            <a:pPr marL="342900" lvl="2" indent="-342900" algn="just">
              <a:buClr>
                <a:schemeClr val="accent3"/>
              </a:buClr>
              <a:buSzPct val="95000"/>
            </a:pPr>
            <a:r>
              <a:rPr lang="en-US" sz="2000" dirty="0">
                <a:latin typeface="Times New Roman" panose="02020603050405020304" pitchFamily="18" charset="0"/>
                <a:cs typeface="Times New Roman" panose="02020603050405020304" pitchFamily="18" charset="0"/>
              </a:rPr>
              <a:t>The hypothesis testing determines the validity of an assumption (technically described as null hypothesis), with a view to choose between two conflicting hypothesis about the value of a </a:t>
            </a:r>
            <a:r>
              <a:rPr lang="en-US" sz="2000" dirty="0">
                <a:solidFill>
                  <a:schemeClr val="accent1">
                    <a:lumMod val="75000"/>
                  </a:schemeClr>
                </a:solidFill>
                <a:latin typeface="Times New Roman" panose="02020603050405020304" pitchFamily="18" charset="0"/>
                <a:cs typeface="Times New Roman" panose="02020603050405020304" pitchFamily="18" charset="0"/>
              </a:rPr>
              <a:t>population</a:t>
            </a:r>
            <a:r>
              <a:rPr lang="en-US" sz="2000" dirty="0">
                <a:latin typeface="Times New Roman" panose="02020603050405020304" pitchFamily="18" charset="0"/>
                <a:cs typeface="Times New Roman" panose="02020603050405020304" pitchFamily="18" charset="0"/>
              </a:rPr>
              <a:t> parameter.</a:t>
            </a:r>
          </a:p>
          <a:p>
            <a:pPr marL="1348740" lvl="6" indent="-342900" algn="just">
              <a:buSzPct val="95000"/>
            </a:pPr>
            <a:endParaRPr lang="en-US" sz="1300" dirty="0">
              <a:latin typeface="Times New Roman" panose="02020603050405020304" pitchFamily="18" charset="0"/>
              <a:cs typeface="Times New Roman" panose="02020603050405020304" pitchFamily="18" charset="0"/>
            </a:endParaRPr>
          </a:p>
          <a:p>
            <a:pPr marL="1348740" lvl="6" indent="-342900" algn="just">
              <a:buSzPct val="95000"/>
            </a:pPr>
            <a:endParaRPr lang="en-US" sz="1300" dirty="0">
              <a:latin typeface="Times New Roman" panose="02020603050405020304" pitchFamily="18" charset="0"/>
              <a:cs typeface="Times New Roman" panose="02020603050405020304" pitchFamily="18" charset="0"/>
            </a:endParaRPr>
          </a:p>
          <a:p>
            <a:pPr marL="342900" lvl="2" indent="-342900" algn="just">
              <a:buClr>
                <a:schemeClr val="accent3"/>
              </a:buClr>
              <a:buSzPct val="95000"/>
            </a:pPr>
            <a:r>
              <a:rPr lang="en-US" sz="2000" dirty="0">
                <a:latin typeface="Times New Roman" panose="02020603050405020304" pitchFamily="18" charset="0"/>
                <a:cs typeface="Times New Roman" panose="02020603050405020304" pitchFamily="18" charset="0"/>
              </a:rPr>
              <a:t>There are two types of tests of hypotheses</a:t>
            </a:r>
          </a:p>
          <a:p>
            <a:pPr marL="347980" lvl="2" indent="1905" algn="just">
              <a:buClr>
                <a:schemeClr val="accent3"/>
              </a:buClr>
              <a:buSzPct val="95000"/>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 Non-parametric tests (also called distribution-free test of hypotheses)</a:t>
            </a:r>
          </a:p>
          <a:p>
            <a:pPr marL="347980" lvl="2" indent="1905" algn="just">
              <a:buClr>
                <a:schemeClr val="accent3"/>
              </a:buClr>
              <a:buSzPct val="95000"/>
              <a:buFont typeface="Wingdings" panose="05000000000000000000" pitchFamily="2" charset="2"/>
              <a:buChar char="ü"/>
            </a:pPr>
            <a:r>
              <a:rPr lang="en-US" sz="1800" dirty="0">
                <a:latin typeface="Times New Roman" panose="02020603050405020304" pitchFamily="18" charset="0"/>
                <a:cs typeface="Times New Roman" panose="02020603050405020304" pitchFamily="18" charset="0"/>
              </a:rPr>
              <a:t>Parametric tests (also called standard test of hypotheses).</a:t>
            </a:r>
          </a:p>
        </p:txBody>
      </p:sp>
      <p:sp>
        <p:nvSpPr>
          <p:cNvPr id="11" name="Title 1"/>
          <p:cNvSpPr txBox="1"/>
          <p:nvPr/>
        </p:nvSpPr>
        <p:spPr>
          <a:xfrm>
            <a:off x="531137" y="291404"/>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Hypothesis Testing Strategies</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7009" y="838200"/>
            <a:ext cx="8228484" cy="1073154"/>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Hypothesis Tests…</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77009" y="1629044"/>
                <a:ext cx="8543847" cy="5032574"/>
              </a:xfrm>
            </p:spPr>
            <p:txBody>
              <a:bodyPr>
                <a:noAutofit/>
              </a:bodyPr>
              <a:lstStyle/>
              <a:p>
                <a:r>
                  <a:rPr lang="en-US" sz="1800" dirty="0">
                    <a:cs typeface="Times New Roman" panose="02020603050405020304" pitchFamily="18" charset="0"/>
                  </a:rPr>
                  <a:t>A hypothesis test is a form of statistical inference where we attempt to answer a specific question about the distribution of some measurement in the population.</a:t>
                </a:r>
              </a:p>
              <a:p>
                <a:pPr marL="0" indent="0">
                  <a:buNone/>
                </a:pPr>
                <a:endParaRPr lang="en-US" sz="1800" dirty="0">
                  <a:cs typeface="Times New Roman" panose="02020603050405020304" pitchFamily="18" charset="0"/>
                </a:endParaRPr>
              </a:p>
              <a:p>
                <a:r>
                  <a:rPr lang="en-US" sz="1800" dirty="0">
                    <a:cs typeface="Times New Roman" panose="02020603050405020304" pitchFamily="18" charset="0"/>
                  </a:rPr>
                  <a:t>Basically, we want to know “Yes or No, does the following statement hold true for the distribution of our measurement in our population?” (Most often, our hypothesis will be about one or two population means or one or two population proportions).</a:t>
                </a:r>
              </a:p>
              <a:p>
                <a:pPr marL="0" indent="0">
                  <a:buNone/>
                </a:pPr>
                <a:endParaRPr lang="en-US" sz="1800" dirty="0">
                  <a:cs typeface="Times New Roman" panose="02020603050405020304" pitchFamily="18" charset="0"/>
                </a:endParaRPr>
              </a:p>
              <a:p>
                <a:r>
                  <a:rPr lang="en-US" sz="1800" dirty="0">
                    <a:cs typeface="Times New Roman" panose="02020603050405020304" pitchFamily="18" charset="0"/>
                  </a:rPr>
                  <a:t>When we make such a decision, we must keep in mind that we could make an incorrect decision. Hence, we want to design our decision procedures so as to minimize the chances of errors. We will formally see how this is done in the context of statistical decisions below.</a:t>
                </a:r>
              </a:p>
              <a:p>
                <a:pPr marL="0" indent="0">
                  <a:buNone/>
                </a:pPr>
                <a:endParaRPr lang="en-US" sz="1800" dirty="0">
                  <a:cs typeface="Times New Roman" panose="02020603050405020304" pitchFamily="18" charset="0"/>
                </a:endParaRPr>
              </a:p>
              <a:p>
                <a:r>
                  <a:rPr lang="en-US" sz="1800" dirty="0"/>
                  <a:t>We will restrict our attention to the case of two alternatives. The first will be called the and will be represented by the symbol </a:t>
                </a:r>
                <a14:m>
                  <m:oMath xmlns:m="http://schemas.openxmlformats.org/officeDocument/2006/math">
                    <m:sSub>
                      <m:sSubPr>
                        <m:ctrlPr>
                          <a:rPr lang="en-US" sz="1800" i="1">
                            <a:latin typeface="Cambria Math" panose="02040503050406030204" pitchFamily="18" charset="0"/>
                          </a:rPr>
                        </m:ctrlPr>
                      </m:sSubPr>
                      <m:e>
                        <m:r>
                          <m:rPr>
                            <m:sty m:val="p"/>
                          </m:rPr>
                          <a:rPr lang="en-IN" sz="1800">
                            <a:latin typeface="Cambria Math" panose="02040503050406030204" pitchFamily="18" charset="0"/>
                          </a:rPr>
                          <m:t>H</m:t>
                        </m:r>
                      </m:e>
                      <m:sub>
                        <m:r>
                          <a:rPr lang="en-IN" sz="1800" i="1">
                            <a:latin typeface="Cambria Math" panose="02040503050406030204" pitchFamily="18" charset="0"/>
                          </a:rPr>
                          <m:t>0</m:t>
                        </m:r>
                      </m:sub>
                    </m:sSub>
                  </m:oMath>
                </a14:m>
                <a:r>
                  <a:rPr lang="en-US" sz="1800" dirty="0"/>
                  <a:t> (</a:t>
                </a:r>
                <a:r>
                  <a:rPr lang="en-US" sz="1800" b="1" dirty="0"/>
                  <a:t>null hypothesis). </a:t>
                </a:r>
                <a:r>
                  <a:rPr lang="en-US" sz="1800" dirty="0"/>
                  <a:t>The other will be called the </a:t>
                </a:r>
                <a:r>
                  <a:rPr lang="en-US" sz="1800" b="1" dirty="0"/>
                  <a:t>alternative hypothesis </a:t>
                </a:r>
                <a:r>
                  <a:rPr lang="en-US" sz="1800" dirty="0"/>
                  <a:t>and will be represented by the symbol </a:t>
                </a:r>
                <a14:m>
                  <m:oMath xmlns:m="http://schemas.openxmlformats.org/officeDocument/2006/math">
                    <m:sSub>
                      <m:sSubPr>
                        <m:ctrlPr>
                          <a:rPr lang="en-US" sz="1800" i="1">
                            <a:latin typeface="Cambria Math" panose="02040503050406030204" pitchFamily="18" charset="0"/>
                          </a:rPr>
                        </m:ctrlPr>
                      </m:sSubPr>
                      <m:e>
                        <m:r>
                          <m:rPr>
                            <m:sty m:val="p"/>
                          </m:rPr>
                          <a:rPr lang="en-IN" sz="1800">
                            <a:latin typeface="Cambria Math" panose="02040503050406030204" pitchFamily="18" charset="0"/>
                          </a:rPr>
                          <m:t>H</m:t>
                        </m:r>
                      </m:e>
                      <m:sub>
                        <m:r>
                          <m:rPr>
                            <m:sty m:val="p"/>
                          </m:rPr>
                          <a:rPr lang="en-IN" sz="1800">
                            <a:latin typeface="Cambria Math" panose="02040503050406030204" pitchFamily="18" charset="0"/>
                          </a:rPr>
                          <m:t>a</m:t>
                        </m:r>
                      </m:sub>
                    </m:sSub>
                  </m:oMath>
                </a14:m>
                <a:r>
                  <a:rPr lang="en-US" sz="1800" dirty="0"/>
                  <a:t>.</a:t>
                </a:r>
                <a:endParaRPr lang="en-US" sz="1800" dirty="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77009" y="1629044"/>
                <a:ext cx="8543847" cy="5032574"/>
              </a:xfrm>
              <a:blipFill rotWithShape="1">
                <a:blip r:embed="rId3"/>
                <a:stretch>
                  <a:fillRect l="-1" t="-5" r="1" b="9"/>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8208" y="862274"/>
            <a:ext cx="8217361" cy="1073154"/>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Hypothesis Tests…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2558" y="1629044"/>
            <a:ext cx="8437542" cy="4388525"/>
          </a:xfrm>
        </p:spPr>
        <p:txBody>
          <a:bodyPr>
            <a:noAutofit/>
          </a:bodyPr>
          <a:lstStyle/>
          <a:p>
            <a:r>
              <a:rPr lang="en-US" sz="1800" dirty="0">
                <a:cs typeface="Times New Roman" panose="02020603050405020304" pitchFamily="18" charset="0"/>
              </a:rPr>
              <a:t>The alternative hypothesis is usually some positive statement about the experiment being analyzed and is often called the “</a:t>
            </a:r>
            <a:r>
              <a:rPr lang="en-US" sz="1800" dirty="0">
                <a:solidFill>
                  <a:schemeClr val="accent1"/>
                </a:solidFill>
                <a:cs typeface="Times New Roman" panose="02020603050405020304" pitchFamily="18" charset="0"/>
              </a:rPr>
              <a:t>research hypothesis</a:t>
            </a:r>
            <a:r>
              <a:rPr lang="en-US" sz="1800" dirty="0">
                <a:cs typeface="Times New Roman" panose="02020603050405020304" pitchFamily="18" charset="0"/>
              </a:rPr>
              <a:t>” because it is what the researcher is trying to show in the experiment.</a:t>
            </a:r>
          </a:p>
          <a:p>
            <a:pPr marL="0" indent="0">
              <a:buNone/>
            </a:pPr>
            <a:endParaRPr lang="en-US" sz="1800" dirty="0">
              <a:cs typeface="Times New Roman" panose="02020603050405020304" pitchFamily="18" charset="0"/>
            </a:endParaRPr>
          </a:p>
          <a:p>
            <a:r>
              <a:rPr lang="en-US" sz="1800" dirty="0">
                <a:cs typeface="Times New Roman" panose="02020603050405020304" pitchFamily="18" charset="0"/>
              </a:rPr>
              <a:t>The null hypothesis is often a representation of the status quo or other representation of lack of positive results in the experiment. Hence the aspect of “</a:t>
            </a:r>
            <a:r>
              <a:rPr lang="en-US" sz="1800" dirty="0">
                <a:solidFill>
                  <a:schemeClr val="accent1"/>
                </a:solidFill>
                <a:cs typeface="Times New Roman" panose="02020603050405020304" pitchFamily="18" charset="0"/>
              </a:rPr>
              <a:t>null</a:t>
            </a:r>
            <a:r>
              <a:rPr lang="en-US" sz="1800" dirty="0">
                <a:cs typeface="Times New Roman" panose="02020603050405020304" pitchFamily="18" charset="0"/>
              </a:rPr>
              <a:t>” about the null hypothesis.</a:t>
            </a:r>
          </a:p>
          <a:p>
            <a:endParaRPr lang="en-US" sz="1800" dirty="0">
              <a:cs typeface="Times New Roman" panose="02020603050405020304" pitchFamily="18" charset="0"/>
            </a:endParaRPr>
          </a:p>
          <a:p>
            <a:r>
              <a:rPr lang="en-US" sz="1800" dirty="0">
                <a:solidFill>
                  <a:schemeClr val="accent1"/>
                </a:solidFill>
                <a:cs typeface="Times New Roman" panose="02020603050405020304" pitchFamily="18" charset="0"/>
              </a:rPr>
              <a:t>Example:</a:t>
            </a:r>
            <a:r>
              <a:rPr lang="en-US" sz="1800" dirty="0">
                <a:cs typeface="Times New Roman" panose="02020603050405020304" pitchFamily="18" charset="0"/>
              </a:rPr>
              <a:t> In an analgesic drug experiment the alternate hypothesis might be that the new drug relieves pain faster than the old drug. The null hypothesis would then be that the new drug does not relieve pain faster.</a:t>
            </a:r>
          </a:p>
          <a:p>
            <a:pPr marL="0" indent="0">
              <a:buNone/>
            </a:pPr>
            <a:endParaRPr lang="en-US" sz="1800" dirty="0">
              <a:cs typeface="Times New Roman" panose="02020603050405020304" pitchFamily="18" charset="0"/>
            </a:endParaRPr>
          </a:p>
          <a:p>
            <a:r>
              <a:rPr lang="en-IN" sz="1800" dirty="0">
                <a:solidFill>
                  <a:schemeClr val="accent1"/>
                </a:solidFill>
              </a:rPr>
              <a:t>Example: </a:t>
            </a:r>
            <a:r>
              <a:rPr lang="en-US" sz="1800" dirty="0"/>
              <a:t>In a teaching experiment, the alternative hypothesis might be that the new method results in higher scores than the old method. The null hypothesis would be that this is not so.</a:t>
            </a:r>
            <a:endParaRPr lang="en-US" sz="1800"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073" y="901680"/>
            <a:ext cx="8228484" cy="45713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How to Conduct a Statistical Test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84150" y="1981200"/>
                <a:ext cx="8954575" cy="4624705"/>
              </a:xfrm>
            </p:spPr>
            <p:txBody>
              <a:bodyPr/>
              <a:lstStyle/>
              <a:p>
                <a:pPr marL="342900" indent="-342900" algn="just">
                  <a:buFont typeface="Arial" panose="020B0604020202020204" pitchFamily="34" charset="0"/>
                  <a:buChar char="•"/>
                </a:pPr>
                <a:r>
                  <a:rPr lang="en-IN" dirty="0"/>
                  <a:t>Define the distributional assumption for the random variables of interest, and specify them in terms of population parameters.</a:t>
                </a:r>
              </a:p>
              <a:p>
                <a:pPr marL="342900" indent="-342900" algn="just">
                  <a:buFont typeface="Arial" panose="020B0604020202020204" pitchFamily="34" charset="0"/>
                  <a:buChar char="•"/>
                </a:pPr>
                <a:r>
                  <a:rPr lang="en-IN" dirty="0"/>
                  <a:t>Formulate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oMath>
                </a14:m>
                <a:r>
                  <a:rPr lang="en-IN" dirty="0"/>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1</m:t>
                        </m:r>
                      </m:sub>
                    </m:sSub>
                  </m:oMath>
                </a14:m>
                <a:r>
                  <a:rPr lang="en-IN" dirty="0"/>
                  <a:t>.</a:t>
                </a:r>
              </a:p>
              <a:p>
                <a:pPr marL="342900" indent="-342900" algn="just">
                  <a:buFont typeface="Arial" panose="020B0604020202020204" pitchFamily="34" charset="0"/>
                  <a:buChar char="•"/>
                </a:pPr>
                <a:r>
                  <a:rPr lang="en-IN" dirty="0"/>
                  <a:t>Fix a significance value (Type I error) </a:t>
                </a:r>
                <a14:m>
                  <m:oMath xmlns:m="http://schemas.openxmlformats.org/officeDocument/2006/math">
                    <m:r>
                      <a:rPr lang="en-IN" i="1">
                        <a:latin typeface="Cambria Math" panose="02040503050406030204" pitchFamily="18" charset="0"/>
                        <a:ea typeface="Cambria Math" panose="02040503050406030204" pitchFamily="18" charset="0"/>
                      </a:rPr>
                      <m:t>𝛼</m:t>
                    </m:r>
                    <m:r>
                      <a:rPr lang="en-IN" i="1">
                        <a:latin typeface="Cambria Math" panose="02040503050406030204" pitchFamily="18" charset="0"/>
                        <a:ea typeface="Cambria Math" panose="02040503050406030204" pitchFamily="18" charset="0"/>
                      </a:rPr>
                      <m:t> </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𝑠𝑎𝑦</m:t>
                        </m:r>
                        <m:r>
                          <a:rPr lang="en-IN" i="1">
                            <a:latin typeface="Cambria Math" panose="02040503050406030204" pitchFamily="18" charset="0"/>
                            <a:ea typeface="Cambria Math" panose="02040503050406030204" pitchFamily="18" charset="0"/>
                          </a:rPr>
                          <m:t> 0.05</m:t>
                        </m:r>
                      </m:e>
                    </m:d>
                    <m:r>
                      <a:rPr lang="en-IN" i="1">
                        <a:latin typeface="Cambria Math" panose="02040503050406030204" pitchFamily="18" charset="0"/>
                        <a:ea typeface="Cambria Math" panose="02040503050406030204" pitchFamily="18" charset="0"/>
                      </a:rPr>
                      <m:t>.</m:t>
                    </m:r>
                  </m:oMath>
                </a14:m>
                <a:endParaRPr lang="en-IN" dirty="0"/>
              </a:p>
              <a:p>
                <a:pPr marL="342900" indent="-342900" algn="just">
                  <a:buFont typeface="Arial" panose="020B0604020202020204" pitchFamily="34" charset="0"/>
                  <a:buChar char="•"/>
                </a:pPr>
                <a:r>
                  <a:rPr lang="en-IN" dirty="0"/>
                  <a:t>Construct a test statistic </a:t>
                </a:r>
                <a14:m>
                  <m:oMath xmlns:m="http://schemas.openxmlformats.org/officeDocument/2006/math">
                    <m:r>
                      <a:rPr lang="en-IN" i="1">
                        <a:latin typeface="Cambria Math" panose="02040503050406030204" pitchFamily="18" charset="0"/>
                      </a:rPr>
                      <m:t>𝑇</m:t>
                    </m:r>
                    <m:d>
                      <m:dPr>
                        <m:ctrlPr>
                          <a:rPr lang="en-IN" b="1" i="1">
                            <a:latin typeface="Cambria Math" panose="02040503050406030204" pitchFamily="18" charset="0"/>
                          </a:rPr>
                        </m:ctrlPr>
                      </m:dPr>
                      <m:e>
                        <m:r>
                          <a:rPr lang="en-IN" b="1" i="1">
                            <a:latin typeface="Cambria Math" panose="02040503050406030204" pitchFamily="18" charset="0"/>
                          </a:rPr>
                          <m:t>𝑿</m:t>
                        </m:r>
                      </m:e>
                    </m:d>
                    <m:r>
                      <a:rPr lang="en-IN" i="1">
                        <a:latin typeface="Cambria Math" panose="02040503050406030204" pitchFamily="18" charset="0"/>
                      </a:rPr>
                      <m:t>=</m:t>
                    </m:r>
                    <m:r>
                      <a:rPr lang="en-IN" i="1">
                        <a:latin typeface="Cambria Math" panose="02040503050406030204" pitchFamily="18" charset="0"/>
                      </a:rPr>
                      <m:t>𝑇</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2</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𝑛</m:t>
                            </m:r>
                          </m:sub>
                        </m:sSub>
                      </m:e>
                    </m:d>
                    <m:r>
                      <a:rPr lang="en-IN" i="1">
                        <a:latin typeface="Cambria Math" panose="02040503050406030204" pitchFamily="18" charset="0"/>
                      </a:rPr>
                      <m:t>.</m:t>
                    </m:r>
                  </m:oMath>
                </a14:m>
                <a:r>
                  <a:rPr lang="en-IN" b="1" dirty="0"/>
                  <a:t> </a:t>
                </a:r>
                <a:r>
                  <a:rPr lang="en-IN" dirty="0"/>
                  <a:t>The distribution of </a:t>
                </a:r>
                <a14:m>
                  <m:oMath xmlns:m="http://schemas.openxmlformats.org/officeDocument/2006/math">
                    <m:r>
                      <a:rPr lang="en-IN" i="1" dirty="0">
                        <a:latin typeface="Cambria Math" panose="02040503050406030204" pitchFamily="18" charset="0"/>
                      </a:rPr>
                      <m:t>𝑇</m:t>
                    </m:r>
                  </m:oMath>
                </a14:m>
                <a:r>
                  <a:rPr lang="en-IN" dirty="0"/>
                  <a:t> has to be known under the 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m:t>
                    </m:r>
                  </m:oMath>
                </a14:m>
                <a:endParaRPr lang="en-IN" dirty="0"/>
              </a:p>
              <a:p>
                <a:pPr marL="342900" indent="-342900" algn="just">
                  <a:buFont typeface="Arial" panose="020B0604020202020204" pitchFamily="34" charset="0"/>
                  <a:buChar char="•"/>
                </a:pPr>
                <a:r>
                  <a:rPr lang="en-IN" dirty="0"/>
                  <a:t>Construct a critical region </a:t>
                </a:r>
                <a14:m>
                  <m:oMath xmlns:m="http://schemas.openxmlformats.org/officeDocument/2006/math">
                    <m:r>
                      <a:rPr lang="en-IN" i="1" dirty="0">
                        <a:latin typeface="Cambria Math" panose="02040503050406030204" pitchFamily="18" charset="0"/>
                      </a:rPr>
                      <m:t>𝑊</m:t>
                    </m:r>
                  </m:oMath>
                </a14:m>
                <a:r>
                  <a:rPr lang="en-IN" dirty="0"/>
                  <a:t> for the statistic </a:t>
                </a:r>
                <a14:m>
                  <m:oMath xmlns:m="http://schemas.openxmlformats.org/officeDocument/2006/math">
                    <m:r>
                      <a:rPr lang="en-IN" i="1" dirty="0">
                        <a:latin typeface="Cambria Math" panose="02040503050406030204" pitchFamily="18" charset="0"/>
                      </a:rPr>
                      <m:t>𝑇</m:t>
                    </m:r>
                  </m:oMath>
                </a14:m>
                <a:r>
                  <a:rPr lang="en-IN" dirty="0"/>
                  <a:t>, i.e. a region where – if </a:t>
                </a:r>
                <a14:m>
                  <m:oMath xmlns:m="http://schemas.openxmlformats.org/officeDocument/2006/math">
                    <m:r>
                      <a:rPr lang="en-IN" i="1" dirty="0">
                        <a:latin typeface="Cambria Math" panose="02040503050406030204" pitchFamily="18" charset="0"/>
                      </a:rPr>
                      <m:t>𝑇</m:t>
                    </m:r>
                  </m:oMath>
                </a14:m>
                <a:r>
                  <a:rPr lang="en-IN" dirty="0"/>
                  <a:t> falls in this region-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 </m:t>
                    </m:r>
                  </m:oMath>
                </a14:m>
                <a:r>
                  <a:rPr lang="en-IN" dirty="0"/>
                  <a:t>is rejected, such that</a:t>
                </a:r>
              </a:p>
              <a:p>
                <a:pPr marL="0" indent="0" algn="ctr">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𝑃</m:t>
                          </m:r>
                        </m:e>
                        <m:sub>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sub>
                      </m:sSub>
                      <m:d>
                        <m:dPr>
                          <m:ctrlPr>
                            <a:rPr lang="en-IN" i="1">
                              <a:latin typeface="Cambria Math" panose="02040503050406030204" pitchFamily="18" charset="0"/>
                            </a:rPr>
                          </m:ctrlPr>
                        </m:dPr>
                        <m:e>
                          <m:r>
                            <a:rPr lang="en-IN" i="1">
                              <a:latin typeface="Cambria Math" panose="02040503050406030204" pitchFamily="18" charset="0"/>
                            </a:rPr>
                            <m:t>𝑇</m:t>
                          </m:r>
                          <m:r>
                            <a:rPr lang="en-IN" i="1">
                              <a:latin typeface="Cambria Math" panose="02040503050406030204" pitchFamily="18" charset="0"/>
                            </a:rPr>
                            <m:t>(</m:t>
                          </m:r>
                          <m:r>
                            <a:rPr lang="en-IN" b="1" i="1">
                              <a:latin typeface="Cambria Math" panose="02040503050406030204" pitchFamily="18" charset="0"/>
                            </a:rPr>
                            <m:t>𝑿</m:t>
                          </m:r>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𝑊</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𝛼</m:t>
                      </m:r>
                      <m:r>
                        <a:rPr lang="en-IN" i="1">
                          <a:latin typeface="Cambria Math" panose="02040503050406030204" pitchFamily="18" charset="0"/>
                          <a:ea typeface="Cambria Math" panose="02040503050406030204" pitchFamily="18" charset="0"/>
                        </a:rPr>
                        <m:t>.</m:t>
                      </m:r>
                    </m:oMath>
                  </m:oMathPara>
                </a14:m>
                <a:endParaRPr lang="en-IN" dirty="0">
                  <a:ea typeface="Cambria Math" panose="02040503050406030204" pitchFamily="18" charset="0"/>
                </a:endParaRPr>
              </a:p>
              <a:p>
                <a:pPr marL="342900" indent="-342900" algn="just">
                  <a:buFont typeface="Arial" panose="020B0604020202020204" pitchFamily="34" charset="0"/>
                  <a:buChar char="•"/>
                </a:pPr>
                <a:r>
                  <a:rPr lang="en-IN" dirty="0"/>
                  <a:t>Calculate </a:t>
                </a:r>
                <a14:m>
                  <m:oMath xmlns:m="http://schemas.openxmlformats.org/officeDocument/2006/math">
                    <m:r>
                      <a:rPr lang="en-IN" i="1">
                        <a:latin typeface="Cambria Math" panose="02040503050406030204" pitchFamily="18" charset="0"/>
                      </a:rPr>
                      <m:t>𝑡</m:t>
                    </m:r>
                    <m:d>
                      <m:dPr>
                        <m:ctrlPr>
                          <a:rPr lang="en-IN" i="1">
                            <a:latin typeface="Cambria Math" panose="02040503050406030204" pitchFamily="18" charset="0"/>
                          </a:rPr>
                        </m:ctrlPr>
                      </m:dPr>
                      <m:e>
                        <m:r>
                          <a:rPr lang="en-IN" i="1">
                            <a:latin typeface="Cambria Math" panose="02040503050406030204" pitchFamily="18" charset="0"/>
                          </a:rPr>
                          <m:t>𝑥</m:t>
                        </m:r>
                      </m:e>
                    </m:d>
                    <m:r>
                      <a:rPr lang="en-IN" i="1">
                        <a:latin typeface="Cambria Math" panose="02040503050406030204" pitchFamily="18" charset="0"/>
                      </a:rPr>
                      <m:t>=</m:t>
                    </m:r>
                    <m:r>
                      <a:rPr lang="en-IN" i="1">
                        <a:latin typeface="Cambria Math" panose="02040503050406030204" pitchFamily="18" charset="0"/>
                      </a:rPr>
                      <m:t>𝑇</m:t>
                    </m:r>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r>
                      <a:rPr lang="en-IN" i="1">
                        <a:latin typeface="Cambria Math" panose="02040503050406030204" pitchFamily="18" charset="0"/>
                      </a:rPr>
                      <m:t>)</m:t>
                    </m:r>
                  </m:oMath>
                </a14:m>
                <a:r>
                  <a:rPr lang="en-IN" dirty="0"/>
                  <a:t> based on the realized sample values </a:t>
                </a:r>
              </a:p>
              <a:p>
                <a:pPr marL="0" indent="0" algn="just">
                  <a:buNone/>
                </a:pPr>
                <a14:m>
                  <m:oMathPara xmlns:m="http://schemas.openxmlformats.org/officeDocument/2006/math">
                    <m:oMathParaPr>
                      <m:jc m:val="centerGroup"/>
                    </m:oMathParaPr>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2</m:t>
                          </m:r>
                        </m:sub>
                      </m:sSub>
                      <m:r>
                        <a:rPr lang="en-IN" i="1">
                          <a:latin typeface="Cambria Math" panose="02040503050406030204" pitchFamily="18" charset="0"/>
                        </a:rPr>
                        <m:t>, …,</m:t>
                      </m:r>
                      <m:sSub>
                        <m:sSubPr>
                          <m:ctrlPr>
                            <a:rPr lang="en-IN" i="1">
                              <a:latin typeface="Cambria Math" panose="02040503050406030204" pitchFamily="18" charset="0"/>
                            </a:rPr>
                          </m:ctrlPr>
                        </m:sSubPr>
                        <m:e>
                          <m:r>
                            <a:rPr lang="en-IN" i="1">
                              <a:latin typeface="Cambria Math" panose="02040503050406030204" pitchFamily="18" charset="0"/>
                            </a:rPr>
                            <m:t>𝑋</m:t>
                          </m:r>
                        </m:e>
                        <m:sub>
                          <m:r>
                            <a:rPr lang="en-IN" i="1">
                              <a:latin typeface="Cambria Math" panose="02040503050406030204" pitchFamily="18" charset="0"/>
                            </a:rPr>
                            <m:t>𝑛</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𝑥</m:t>
                          </m:r>
                        </m:e>
                        <m:sub>
                          <m:r>
                            <a:rPr lang="en-IN" i="1">
                              <a:latin typeface="Cambria Math" panose="02040503050406030204" pitchFamily="18" charset="0"/>
                            </a:rPr>
                            <m:t>𝑛</m:t>
                          </m:r>
                        </m:sub>
                      </m:sSub>
                      <m:r>
                        <a:rPr lang="en-IN" i="1">
                          <a:latin typeface="Cambria Math" panose="02040503050406030204" pitchFamily="18" charset="0"/>
                        </a:rPr>
                        <m:t>.</m:t>
                      </m:r>
                    </m:oMath>
                  </m:oMathPara>
                </a14:m>
                <a:endParaRPr lang="en-IN" dirty="0"/>
              </a:p>
              <a:p>
                <a:pPr marL="342900" indent="-342900" algn="just">
                  <a:buFont typeface="Arial" panose="020B0604020202020204" pitchFamily="34" charset="0"/>
                  <a:buChar char="•"/>
                </a:pPr>
                <a:r>
                  <a:rPr lang="en-IN" dirty="0"/>
                  <a:t>Decision Rule: </a:t>
                </a:r>
              </a:p>
              <a:p>
                <a:pPr marL="971550" lvl="1" indent="-514350" algn="just">
                  <a:buFont typeface="+mj-lt"/>
                  <a:buAutoNum type="romanLcPeriod"/>
                </a:pPr>
                <a:r>
                  <a:rPr lang="en-IN" sz="2000" dirty="0"/>
                  <a:t> </a:t>
                </a:r>
                <a14:m>
                  <m:oMath xmlns:m="http://schemas.openxmlformats.org/officeDocument/2006/math">
                    <m:r>
                      <a:rPr lang="en-IN" sz="2000" i="1">
                        <a:latin typeface="Cambria Math" panose="02040503050406030204" pitchFamily="18" charset="0"/>
                      </a:rPr>
                      <m:t>𝑡</m:t>
                    </m:r>
                    <m:d>
                      <m:dPr>
                        <m:ctrlPr>
                          <a:rPr lang="en-IN" sz="2000" i="1">
                            <a:latin typeface="Cambria Math" panose="02040503050406030204" pitchFamily="18" charset="0"/>
                          </a:rPr>
                        </m:ctrlPr>
                      </m:dPr>
                      <m:e>
                        <m:r>
                          <a:rPr lang="en-IN" sz="2000" i="1">
                            <a:latin typeface="Cambria Math" panose="02040503050406030204" pitchFamily="18" charset="0"/>
                          </a:rPr>
                          <m:t>𝑥</m:t>
                        </m:r>
                      </m:e>
                    </m:d>
                    <m:r>
                      <a:rPr lang="en-IN" sz="2000" i="1">
                        <a:latin typeface="Cambria Math" panose="02040503050406030204" pitchFamily="18" charset="0"/>
                        <a:ea typeface="Cambria Math" panose="02040503050406030204" pitchFamily="18" charset="0"/>
                      </a:rPr>
                      <m:t>∈</m:t>
                    </m:r>
                    <m:r>
                      <a:rPr lang="en-IN" sz="2000" i="1">
                        <a:latin typeface="Cambria Math" panose="02040503050406030204" pitchFamily="18" charset="0"/>
                        <a:ea typeface="Cambria Math" panose="02040503050406030204" pitchFamily="18" charset="0"/>
                      </a:rPr>
                      <m:t>𝑊</m:t>
                    </m:r>
                    <m:r>
                      <a:rPr lang="en-IN" sz="2000" i="1">
                        <a:latin typeface="Cambria Math" panose="02040503050406030204" pitchFamily="18" charset="0"/>
                        <a:ea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𝐻</m:t>
                        </m:r>
                      </m:e>
                      <m:sub>
                        <m:r>
                          <a:rPr lang="en-IN" sz="2000" i="1">
                            <a:latin typeface="Cambria Math" panose="02040503050406030204" pitchFamily="18" charset="0"/>
                          </a:rPr>
                          <m:t>0</m:t>
                        </m:r>
                      </m:sub>
                    </m:sSub>
                    <m:r>
                      <a:rPr lang="en-IN" sz="2000" i="1">
                        <a:latin typeface="Cambria Math" panose="02040503050406030204" pitchFamily="18" charset="0"/>
                      </a:rPr>
                      <m:t> </m:t>
                    </m:r>
                    <m:r>
                      <a:rPr lang="en-IN" sz="2000" i="1">
                        <a:latin typeface="Cambria Math" panose="02040503050406030204" pitchFamily="18" charset="0"/>
                      </a:rPr>
                      <m:t>𝑖𝑠</m:t>
                    </m:r>
                    <m:r>
                      <a:rPr lang="en-IN" sz="2000" i="1">
                        <a:latin typeface="Cambria Math" panose="02040503050406030204" pitchFamily="18" charset="0"/>
                      </a:rPr>
                      <m:t> </m:t>
                    </m:r>
                    <m:r>
                      <a:rPr lang="en-IN" sz="2000" i="1">
                        <a:latin typeface="Cambria Math" panose="02040503050406030204" pitchFamily="18" charset="0"/>
                      </a:rPr>
                      <m:t>𝑟𝑒𝑗𝑒𝑐𝑡𝑒𝑑</m:t>
                    </m:r>
                    <m:r>
                      <a:rPr lang="en-IN" sz="2000" i="1">
                        <a:latin typeface="Cambria Math" panose="02040503050406030204" pitchFamily="18" charset="0"/>
                      </a:rPr>
                      <m:t>⇒ </m:t>
                    </m:r>
                    <m:sSub>
                      <m:sSubPr>
                        <m:ctrlPr>
                          <a:rPr lang="en-IN" sz="2000" i="1">
                            <a:latin typeface="Cambria Math" panose="02040503050406030204" pitchFamily="18" charset="0"/>
                          </a:rPr>
                        </m:ctrlPr>
                      </m:sSubPr>
                      <m:e>
                        <m:r>
                          <a:rPr lang="en-IN" sz="2000" i="1">
                            <a:latin typeface="Cambria Math" panose="02040503050406030204" pitchFamily="18" charset="0"/>
                          </a:rPr>
                          <m:t>𝐻</m:t>
                        </m:r>
                      </m:e>
                      <m:sub>
                        <m:r>
                          <a:rPr lang="en-IN" sz="2000" i="1">
                            <a:latin typeface="Cambria Math" panose="02040503050406030204" pitchFamily="18" charset="0"/>
                          </a:rPr>
                          <m:t>1</m:t>
                        </m:r>
                      </m:sub>
                    </m:sSub>
                    <m:r>
                      <a:rPr lang="en-IN" sz="2000" i="1">
                        <a:latin typeface="Cambria Math" panose="02040503050406030204" pitchFamily="18" charset="0"/>
                      </a:rPr>
                      <m:t> </m:t>
                    </m:r>
                    <m:r>
                      <a:rPr lang="en-IN" sz="2000" i="1">
                        <a:latin typeface="Cambria Math" panose="02040503050406030204" pitchFamily="18" charset="0"/>
                      </a:rPr>
                      <m:t>𝑖𝑠</m:t>
                    </m:r>
                    <m:r>
                      <a:rPr lang="en-IN" sz="2000" i="1">
                        <a:latin typeface="Cambria Math" panose="02040503050406030204" pitchFamily="18" charset="0"/>
                      </a:rPr>
                      <m:t> </m:t>
                    </m:r>
                    <m:r>
                      <a:rPr lang="en-IN" sz="2000" i="1">
                        <a:latin typeface="Cambria Math" panose="02040503050406030204" pitchFamily="18" charset="0"/>
                      </a:rPr>
                      <m:t>𝑠𝑡𝑎𝑡𝑖𝑠𝑡𝑖𝑐𝑎𝑙𝑙𝑦</m:t>
                    </m:r>
                    <m:r>
                      <a:rPr lang="en-IN" sz="2000" i="1">
                        <a:latin typeface="Cambria Math" panose="02040503050406030204" pitchFamily="18" charset="0"/>
                      </a:rPr>
                      <m:t> </m:t>
                    </m:r>
                    <m:r>
                      <a:rPr lang="en-IN" sz="2000" i="1">
                        <a:latin typeface="Cambria Math" panose="02040503050406030204" pitchFamily="18" charset="0"/>
                      </a:rPr>
                      <m:t>𝑠𝑖𝑔𝑛𝑖𝑓𝑖𝑐𝑎𝑛𝑡</m:t>
                    </m:r>
                    <m:r>
                      <a:rPr lang="en-IN" sz="2000" i="1">
                        <a:latin typeface="Cambria Math" panose="02040503050406030204" pitchFamily="18" charset="0"/>
                      </a:rPr>
                      <m:t>,</m:t>
                    </m:r>
                  </m:oMath>
                </a14:m>
                <a:endParaRPr lang="en-IN" sz="2000" dirty="0"/>
              </a:p>
              <a:p>
                <a:pPr marL="971550" lvl="1" indent="-514350" algn="just">
                  <a:buFont typeface="+mj-lt"/>
                  <a:buAutoNum type="romanLcPeriod"/>
                </a:pPr>
                <a:r>
                  <a:rPr lang="en-IN" sz="2000" dirty="0"/>
                  <a:t> </a:t>
                </a:r>
                <a14:m>
                  <m:oMath xmlns:m="http://schemas.openxmlformats.org/officeDocument/2006/math">
                    <m:r>
                      <a:rPr lang="en-IN" sz="2000" i="1" dirty="0">
                        <a:latin typeface="Cambria Math" panose="02040503050406030204" pitchFamily="18" charset="0"/>
                      </a:rPr>
                      <m:t>𝑡</m:t>
                    </m:r>
                    <m:d>
                      <m:dPr>
                        <m:ctrlPr>
                          <a:rPr lang="en-IN" sz="2000" i="1" dirty="0">
                            <a:latin typeface="Cambria Math" panose="02040503050406030204" pitchFamily="18" charset="0"/>
                          </a:rPr>
                        </m:ctrlPr>
                      </m:dPr>
                      <m:e>
                        <m:r>
                          <a:rPr lang="en-IN" sz="2000" i="1" dirty="0">
                            <a:latin typeface="Cambria Math" panose="02040503050406030204" pitchFamily="18" charset="0"/>
                          </a:rPr>
                          <m:t>𝑥</m:t>
                        </m:r>
                      </m:e>
                    </m:d>
                    <m:r>
                      <a:rPr lang="en-IN" sz="2000" i="1" dirty="0">
                        <a:latin typeface="Cambria Math" panose="02040503050406030204" pitchFamily="18" charset="0"/>
                        <a:ea typeface="Cambria Math" panose="02040503050406030204" pitchFamily="18" charset="0"/>
                      </a:rPr>
                      <m:t>∉</m:t>
                    </m:r>
                    <m:r>
                      <a:rPr lang="en-IN" sz="2000" i="1" dirty="0">
                        <a:latin typeface="Cambria Math" panose="02040503050406030204" pitchFamily="18" charset="0"/>
                        <a:ea typeface="Cambria Math" panose="02040503050406030204" pitchFamily="18" charset="0"/>
                      </a:rPr>
                      <m:t>𝑊</m:t>
                    </m:r>
                  </m:oMath>
                </a14:m>
                <a:r>
                  <a:rPr lang="en-IN" sz="2000" dirty="0"/>
                  <a:t>: </a:t>
                </a:r>
                <a14:m>
                  <m:oMath xmlns:m="http://schemas.openxmlformats.org/officeDocument/2006/math">
                    <m:sSub>
                      <m:sSubPr>
                        <m:ctrlPr>
                          <a:rPr lang="en-IN" sz="2000" i="1">
                            <a:latin typeface="Cambria Math" panose="02040503050406030204" pitchFamily="18" charset="0"/>
                          </a:rPr>
                        </m:ctrlPr>
                      </m:sSubPr>
                      <m:e>
                        <m:r>
                          <a:rPr lang="en-IN" sz="2000" i="1">
                            <a:latin typeface="Cambria Math" panose="02040503050406030204" pitchFamily="18" charset="0"/>
                          </a:rPr>
                          <m:t>𝐻</m:t>
                        </m:r>
                      </m:e>
                      <m:sub>
                        <m:r>
                          <a:rPr lang="en-IN" sz="2000" i="1">
                            <a:latin typeface="Cambria Math" panose="02040503050406030204" pitchFamily="18" charset="0"/>
                          </a:rPr>
                          <m:t>0</m:t>
                        </m:r>
                      </m:sub>
                    </m:sSub>
                    <m:r>
                      <a:rPr lang="en-IN" sz="2000" i="1">
                        <a:latin typeface="Cambria Math" panose="02040503050406030204" pitchFamily="18" charset="0"/>
                      </a:rPr>
                      <m:t> </m:t>
                    </m:r>
                    <m:r>
                      <a:rPr lang="en-IN" sz="2000" i="1">
                        <a:latin typeface="Cambria Math" panose="02040503050406030204" pitchFamily="18" charset="0"/>
                      </a:rPr>
                      <m:t>𝑖𝑠</m:t>
                    </m:r>
                    <m:r>
                      <a:rPr lang="en-IN" sz="2000" i="1">
                        <a:latin typeface="Cambria Math" panose="02040503050406030204" pitchFamily="18" charset="0"/>
                      </a:rPr>
                      <m:t> </m:t>
                    </m:r>
                    <m:r>
                      <a:rPr lang="en-IN" sz="2000" i="1">
                        <a:latin typeface="Cambria Math" panose="02040503050406030204" pitchFamily="18" charset="0"/>
                      </a:rPr>
                      <m:t>𝑛𝑜𝑡</m:t>
                    </m:r>
                    <m:r>
                      <a:rPr lang="en-IN" sz="2000" i="1">
                        <a:latin typeface="Cambria Math" panose="02040503050406030204" pitchFamily="18" charset="0"/>
                      </a:rPr>
                      <m:t> </m:t>
                    </m:r>
                    <m:r>
                      <a:rPr lang="en-IN" sz="2000" i="1">
                        <a:latin typeface="Cambria Math" panose="02040503050406030204" pitchFamily="18" charset="0"/>
                      </a:rPr>
                      <m:t>𝑟𝑒𝑗𝑒𝑐𝑡𝑒𝑑</m:t>
                    </m:r>
                  </m:oMath>
                </a14:m>
                <a:endParaRPr lang="en-IN" sz="2000" dirty="0"/>
              </a:p>
              <a:p>
                <a:pPr marL="971550" lvl="1" indent="-514350" algn="just">
                  <a:buFont typeface="+mj-lt"/>
                  <a:buAutoNum type="romanLcPeriod"/>
                </a:pPr>
                <a:endParaRPr lang="en-IN" sz="20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84150" y="1981200"/>
                <a:ext cx="8954575" cy="4624705"/>
              </a:xfrm>
              <a:blipFill rotWithShape="0">
                <a:blip r:embed="rId2"/>
                <a:stretch>
                  <a:fillRect l="-1634" t="-1713" r="-1770"/>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8144" y="838200"/>
            <a:ext cx="8217362" cy="1073154"/>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P-values…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532558" y="1629044"/>
            <a:ext cx="8333013" cy="4388525"/>
          </a:xfrm>
        </p:spPr>
        <p:txBody>
          <a:bodyPr>
            <a:noAutofit/>
          </a:bodyPr>
          <a:lstStyle/>
          <a:p>
            <a:r>
              <a:rPr lang="en-US" sz="1800" dirty="0">
                <a:cs typeface="Times New Roman" panose="02020603050405020304" pitchFamily="18" charset="0"/>
              </a:rPr>
              <a:t>P-value is a measure of consistency between the null hypothesis and the observed data.</a:t>
            </a:r>
          </a:p>
          <a:p>
            <a:pPr marL="0" indent="0">
              <a:buNone/>
            </a:pPr>
            <a:endParaRPr lang="en-US" sz="1800" dirty="0">
              <a:cs typeface="Times New Roman" panose="02020603050405020304" pitchFamily="18" charset="0"/>
            </a:endParaRPr>
          </a:p>
          <a:p>
            <a:r>
              <a:rPr lang="en-US" sz="1800" dirty="0">
                <a:cs typeface="Times New Roman" panose="02020603050405020304" pitchFamily="18" charset="0"/>
              </a:rPr>
              <a:t>Hence, we will be more inclined to believe the alternative hypothesis when the P-value is small and less likely to believe the alternative hypothesis when the P-value is not so small.</a:t>
            </a:r>
          </a:p>
          <a:p>
            <a:pPr marL="0" indent="0">
              <a:buNone/>
            </a:pPr>
            <a:endParaRPr lang="en-US" sz="1800" dirty="0">
              <a:cs typeface="Times New Roman" panose="02020603050405020304" pitchFamily="18" charset="0"/>
            </a:endParaRPr>
          </a:p>
          <a:p>
            <a:r>
              <a:rPr lang="en-US" sz="1800" dirty="0">
                <a:cs typeface="Times New Roman" panose="02020603050405020304" pitchFamily="18" charset="0"/>
              </a:rPr>
              <a:t>We make a rule for statistical decisions as follows. We establish a cut-off value called the </a:t>
            </a:r>
            <a:r>
              <a:rPr lang="en-US" sz="1800" dirty="0">
                <a:solidFill>
                  <a:schemeClr val="accent1"/>
                </a:solidFill>
                <a:cs typeface="Times New Roman" panose="02020603050405020304" pitchFamily="18" charset="0"/>
              </a:rPr>
              <a:t>level of significance.</a:t>
            </a:r>
          </a:p>
          <a:p>
            <a:pPr marL="0" indent="0">
              <a:buNone/>
            </a:pPr>
            <a:endParaRPr lang="en-US" sz="1800" dirty="0">
              <a:cs typeface="Times New Roman" panose="02020603050405020304" pitchFamily="18" charset="0"/>
            </a:endParaRPr>
          </a:p>
          <a:p>
            <a:r>
              <a:rPr lang="en-IN" sz="1800" dirty="0"/>
              <a:t>Then we reject </a:t>
            </a:r>
            <a:r>
              <a:rPr lang="en-US" sz="1800" dirty="0"/>
              <a:t>the null hypothesis in favor of the alternative hypothesis when the P-value is less than the level of </a:t>
            </a:r>
            <a:r>
              <a:rPr lang="en-IN" sz="1800" dirty="0"/>
              <a:t>significance.</a:t>
            </a:r>
          </a:p>
          <a:p>
            <a:endParaRPr lang="en-IN" sz="1800" dirty="0">
              <a:cs typeface="Times New Roman" panose="02020603050405020304" pitchFamily="18" charset="0"/>
            </a:endParaRPr>
          </a:p>
          <a:p>
            <a:r>
              <a:rPr lang="en-US" sz="1800" dirty="0"/>
              <a:t>If the P-value is not less than the level of significance, then we fail to reject the null hypothesis in favor of the alternative hypothesis.</a:t>
            </a:r>
            <a:endParaRPr lang="en-US" sz="1800" dirty="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6750" y="1066800"/>
            <a:ext cx="5189718" cy="380948"/>
          </a:xfrm>
        </p:spPr>
        <p:txBody>
          <a:bodyPr>
            <a:normAutofit fontScale="90000"/>
          </a:bodyPr>
          <a:lstStyle/>
          <a:p>
            <a:r>
              <a:rPr lang="en-IN" sz="3200" dirty="0">
                <a:solidFill>
                  <a:srgbClr val="C00000"/>
                </a:solidFill>
                <a:latin typeface="Times New Roman" panose="02020603050405020304" pitchFamily="18" charset="0"/>
                <a:cs typeface="Times New Roman" panose="02020603050405020304" pitchFamily="18" charset="0"/>
              </a:rPr>
              <a:t>Test Decision Using the p-value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12245" y="1828800"/>
                <a:ext cx="9047655" cy="4821945"/>
              </a:xfrm>
            </p:spPr>
            <p:txBody>
              <a:bodyPr>
                <a:normAutofit fontScale="92500" lnSpcReduction="10000"/>
              </a:bodyPr>
              <a:lstStyle/>
              <a:p>
                <a:r>
                  <a:rPr lang="en-IN" dirty="0" smtClean="0"/>
                  <a:t>It is possible to use the p-value instead of critical regions for making test decisions. </a:t>
                </a:r>
              </a:p>
              <a:p>
                <a:pPr marL="0" indent="0">
                  <a:buNone/>
                </a:pPr>
                <a:endParaRPr lang="en-IN" dirty="0"/>
              </a:p>
              <a:p>
                <a:r>
                  <a:rPr lang="en-IN" dirty="0"/>
                  <a:t>The p-value of the test statistic </a:t>
                </a:r>
                <a14:m>
                  <m:oMath xmlns:m="http://schemas.openxmlformats.org/officeDocument/2006/math">
                    <m:r>
                      <a:rPr lang="en-IN" i="1">
                        <a:latin typeface="Cambria Math" panose="02040503050406030204" pitchFamily="18" charset="0"/>
                      </a:rPr>
                      <m:t>𝑇</m:t>
                    </m:r>
                    <m:d>
                      <m:dPr>
                        <m:ctrlPr>
                          <a:rPr lang="en-IN" b="1" i="1">
                            <a:latin typeface="Cambria Math" panose="02040503050406030204" pitchFamily="18" charset="0"/>
                          </a:rPr>
                        </m:ctrlPr>
                      </m:dPr>
                      <m:e>
                        <m:r>
                          <a:rPr lang="en-IN" b="1" i="1">
                            <a:latin typeface="Cambria Math" panose="02040503050406030204" pitchFamily="18" charset="0"/>
                          </a:rPr>
                          <m:t>𝑿</m:t>
                        </m:r>
                      </m:e>
                    </m:d>
                  </m:oMath>
                </a14:m>
                <a:r>
                  <a:rPr lang="en-IN" b="1" dirty="0"/>
                  <a:t> </a:t>
                </a:r>
                <a:r>
                  <a:rPr lang="en-IN" dirty="0"/>
                  <a:t>is defined as follows</a:t>
                </a:r>
                <a:r>
                  <a:rPr lang="en-IN" dirty="0" smtClean="0"/>
                  <a:t>:</a:t>
                </a:r>
              </a:p>
              <a:p>
                <a:endParaRPr lang="en-IN" dirty="0"/>
              </a:p>
              <a:p>
                <a:pPr marL="0" indent="0" algn="ctr">
                  <a:buNone/>
                </a:pPr>
                <a:r>
                  <a:rPr lang="en-IN" dirty="0"/>
                  <a:t>Right-sided case: </a:t>
                </a: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𝑇</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 </m:t>
                        </m:r>
                      </m:e>
                      <m:e>
                        <m:r>
                          <a:rPr lang="en-IN" b="0" i="1" smtClean="0">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𝐻</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𝑖𝑠</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𝑡𝑟𝑢𝑒</m:t>
                        </m:r>
                      </m:e>
                    </m:d>
                    <m:r>
                      <a:rPr lang="en-IN" i="1">
                        <a:latin typeface="Cambria Math" panose="02040503050406030204" pitchFamily="18" charset="0"/>
                      </a:rPr>
                      <m:t>=</m:t>
                    </m:r>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oMath>
                </a14:m>
                <a:endParaRPr lang="en-IN" dirty="0"/>
              </a:p>
              <a:p>
                <a:pPr marL="0" indent="0" algn="ctr">
                  <a:buNone/>
                </a:pPr>
                <a:r>
                  <a:rPr lang="en-IN" dirty="0"/>
                  <a:t>Left-sided case: </a:t>
                </a:r>
                <a14:m>
                  <m:oMath xmlns:m="http://schemas.openxmlformats.org/officeDocument/2006/math">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𝑇</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r>
                          <a:rPr lang="en-IN" b="0" i="1" smtClean="0">
                            <a:latin typeface="Cambria Math" panose="02040503050406030204" pitchFamily="18" charset="0"/>
                            <a:ea typeface="Cambria Math" panose="02040503050406030204" pitchFamily="18" charset="0"/>
                          </a:rPr>
                          <m:t> </m:t>
                        </m:r>
                      </m:e>
                      <m:e>
                        <m:sSub>
                          <m:sSubPr>
                            <m:ctrlPr>
                              <a:rPr lang="en-IN" i="1">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𝐻</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𝑖𝑠</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𝑡𝑟𝑢𝑒</m:t>
                        </m:r>
                      </m:e>
                    </m:d>
                    <m:r>
                      <a:rPr lang="en-IN" i="1">
                        <a:latin typeface="Cambria Math" panose="02040503050406030204" pitchFamily="18" charset="0"/>
                      </a:rPr>
                      <m:t>=</m:t>
                    </m:r>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oMath>
                </a14:m>
                <a:endParaRPr lang="en-IN" dirty="0"/>
              </a:p>
              <a:p>
                <a:pPr marL="0" indent="0">
                  <a:buNone/>
                </a:pPr>
                <a:r>
                  <a:rPr lang="en-IN" dirty="0"/>
                  <a:t>           </a:t>
                </a:r>
                <a:endParaRPr lang="en-IN" dirty="0" smtClean="0"/>
              </a:p>
              <a:p>
                <a:pPr marL="0" indent="0">
                  <a:buNone/>
                </a:pPr>
                <a:r>
                  <a:rPr lang="en-IN" dirty="0" smtClean="0"/>
                  <a:t>Two </a:t>
                </a:r>
                <a:r>
                  <a:rPr lang="en-IN" dirty="0"/>
                  <a:t>sided case: </a:t>
                </a:r>
                <a:endParaRPr lang="en-IN"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IN">
                          <a:latin typeface="Cambria Math" panose="02040503050406030204" pitchFamily="18" charset="0"/>
                        </a:rPr>
                        <m:t>2</m:t>
                      </m:r>
                      <m:r>
                        <m:rPr>
                          <m:sty m:val="p"/>
                        </m:rPr>
                        <a:rPr lang="en-IN">
                          <a:latin typeface="Cambria Math" panose="02040503050406030204" pitchFamily="18" charset="0"/>
                        </a:rPr>
                        <m:t>min</m:t>
                      </m:r>
                      <m:d>
                        <m:dPr>
                          <m:begChr m:val="{"/>
                          <m:endChr m:val="}"/>
                          <m:ctrlPr>
                            <a:rPr lang="en-IN" i="1">
                              <a:latin typeface="Cambria Math" panose="02040503050406030204" pitchFamily="18" charset="0"/>
                            </a:rPr>
                          </m:ctrlPr>
                        </m:dPr>
                        <m:e>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𝑇</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e>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𝐻</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𝑖𝑠</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𝑡𝑟𝑢𝑒</m:t>
                              </m:r>
                            </m:e>
                          </m:d>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rPr>
                            <m:t>𝑃</m:t>
                          </m:r>
                          <m:d>
                            <m:dPr>
                              <m:ctrlPr>
                                <a:rPr lang="en-IN" i="1">
                                  <a:latin typeface="Cambria Math" panose="02040503050406030204" pitchFamily="18" charset="0"/>
                                </a:rPr>
                              </m:ctrlPr>
                            </m:dPr>
                            <m:e>
                              <m:r>
                                <a:rPr lang="en-IN" i="1">
                                  <a:latin typeface="Cambria Math" panose="02040503050406030204" pitchFamily="18" charset="0"/>
                                </a:rPr>
                                <m:t>𝑇</m:t>
                              </m:r>
                              <m:r>
                                <a:rPr lang="en-IN" i="1">
                                  <a:latin typeface="Cambria Math" panose="02040503050406030204" pitchFamily="18" charset="0"/>
                                  <a:ea typeface="Cambria Math" panose="02040503050406030204" pitchFamily="18" charset="0"/>
                                </a:rPr>
                                <m:t>≥</m:t>
                              </m:r>
                              <m:r>
                                <a:rPr lang="en-IN" i="1">
                                  <a:latin typeface="Cambria Math" panose="02040503050406030204" pitchFamily="18" charset="0"/>
                                  <a:ea typeface="Cambria Math" panose="02040503050406030204" pitchFamily="18" charset="0"/>
                                </a:rPr>
                                <m:t>𝑡</m:t>
                              </m:r>
                              <m:d>
                                <m:dPr>
                                  <m:ctrlPr>
                                    <a:rPr lang="en-IN" i="1">
                                      <a:latin typeface="Cambria Math" panose="02040503050406030204" pitchFamily="18" charset="0"/>
                                      <a:ea typeface="Cambria Math" panose="02040503050406030204" pitchFamily="18" charset="0"/>
                                    </a:rPr>
                                  </m:ctrlPr>
                                </m:dPr>
                                <m:e>
                                  <m:r>
                                    <a:rPr lang="en-IN" i="1">
                                      <a:latin typeface="Cambria Math" panose="02040503050406030204" pitchFamily="18" charset="0"/>
                                      <a:ea typeface="Cambria Math" panose="02040503050406030204" pitchFamily="18" charset="0"/>
                                    </a:rPr>
                                    <m:t>𝑥</m:t>
                                  </m:r>
                                </m:e>
                              </m:d>
                            </m:e>
                            <m:e>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𝐻</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𝑖𝑠</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𝑡𝑟𝑢𝑒</m:t>
                              </m:r>
                            </m:e>
                          </m:d>
                        </m:e>
                      </m:d>
                      <m:r>
                        <a:rPr lang="en-IN" i="1">
                          <a:latin typeface="Cambria Math" panose="02040503050406030204" pitchFamily="18" charset="0"/>
                        </a:rPr>
                        <m:t>=</m:t>
                      </m:r>
                      <m:r>
                        <a:rPr lang="en-IN" i="1">
                          <a:latin typeface="Cambria Math" panose="02040503050406030204" pitchFamily="18" charset="0"/>
                        </a:rPr>
                        <m:t>𝑝</m:t>
                      </m:r>
                      <m:r>
                        <a:rPr lang="en-IN" b="0" i="1" smtClean="0">
                          <a:latin typeface="Cambria Math" panose="02040503050406030204" pitchFamily="18" charset="0"/>
                        </a:rPr>
                        <m:t> </m:t>
                      </m:r>
                      <m:r>
                        <a:rPr lang="en-IN" i="1">
                          <a:latin typeface="Cambria Math" panose="02040503050406030204" pitchFamily="18" charset="0"/>
                        </a:rPr>
                        <m:t>𝑣𝑎𝑙𝑢𝑒</m:t>
                      </m:r>
                    </m:oMath>
                  </m:oMathPara>
                </a14:m>
                <a:endParaRPr lang="en-IN" dirty="0"/>
              </a:p>
              <a:p>
                <a:pPr marL="0" indent="0">
                  <a:buNone/>
                </a:pPr>
                <a:endParaRPr lang="en-IN" dirty="0"/>
              </a:p>
              <a:p>
                <a:pPr marL="342900" indent="-342900" algn="just">
                  <a:buFont typeface="Arial" panose="020B0604020202020204" pitchFamily="34" charset="0"/>
                  <a:buChar char="•"/>
                </a:pPr>
                <a:r>
                  <a:rPr lang="en-IN" dirty="0"/>
                  <a:t>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r>
                      <a:rPr lang="en-IN" i="1">
                        <a:latin typeface="Cambria Math" panose="02040503050406030204" pitchFamily="18" charset="0"/>
                      </a:rPr>
                      <m:t>&lt;0.01 :</m:t>
                    </m:r>
                  </m:oMath>
                </a14:m>
                <a:r>
                  <a:rPr lang="en-IN" dirty="0"/>
                  <a:t> very strong evidence against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 </m:t>
                    </m:r>
                  </m:oMath>
                </a14:m>
                <a:r>
                  <a:rPr lang="en-IN" dirty="0"/>
                  <a:t>i.e., very strongly Reject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oMath>
                </a14:m>
                <a:r>
                  <a:rPr lang="en-IN" dirty="0"/>
                  <a:t>.  </a:t>
                </a:r>
                <a:endParaRPr lang="en-IN" dirty="0" smtClean="0"/>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smtClean="0"/>
                  <a:t>If </a:t>
                </a:r>
                <a14:m>
                  <m:oMath xmlns:m="http://schemas.openxmlformats.org/officeDocument/2006/math">
                    <m:r>
                      <a:rPr lang="en-IN">
                        <a:latin typeface="Cambria Math" panose="02040503050406030204" pitchFamily="18" charset="0"/>
                      </a:rPr>
                      <m:t>0.01&lt;</m:t>
                    </m:r>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r>
                      <a:rPr lang="en-IN" i="1">
                        <a:latin typeface="Cambria Math" panose="02040503050406030204" pitchFamily="18" charset="0"/>
                      </a:rPr>
                      <m:t>&lt;0.05 :</m:t>
                    </m:r>
                  </m:oMath>
                </a14:m>
                <a:r>
                  <a:rPr lang="en-IN" dirty="0"/>
                  <a:t> strong evidence against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 </m:t>
                    </m:r>
                  </m:oMath>
                </a14:m>
                <a:r>
                  <a:rPr lang="en-IN" dirty="0"/>
                  <a:t>i.e., strongly Reject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oMath>
                </a14:m>
                <a:r>
                  <a:rPr lang="en-IN" dirty="0"/>
                  <a:t>. </a:t>
                </a:r>
                <a:endParaRPr lang="en-IN" dirty="0" smtClean="0"/>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smtClean="0"/>
                  <a:t>If </a:t>
                </a:r>
                <a14:m>
                  <m:oMath xmlns:m="http://schemas.openxmlformats.org/officeDocument/2006/math">
                    <m:r>
                      <a:rPr lang="en-IN">
                        <a:latin typeface="Cambria Math" panose="02040503050406030204" pitchFamily="18" charset="0"/>
                      </a:rPr>
                      <m:t>0.05&lt;</m:t>
                    </m:r>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r>
                      <a:rPr lang="en-IN" i="1">
                        <a:latin typeface="Cambria Math" panose="02040503050406030204" pitchFamily="18" charset="0"/>
                      </a:rPr>
                      <m:t>&lt;0.10 :</m:t>
                    </m:r>
                  </m:oMath>
                </a14:m>
                <a:r>
                  <a:rPr lang="en-IN" dirty="0"/>
                  <a:t> some weak evidence against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 </m:t>
                    </m:r>
                  </m:oMath>
                </a14:m>
                <a:r>
                  <a:rPr lang="en-IN" dirty="0"/>
                  <a:t>i.e., Not Reject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oMath>
                </a14:m>
                <a:r>
                  <a:rPr lang="en-IN" dirty="0"/>
                  <a:t>. </a:t>
                </a:r>
                <a:endParaRPr lang="en-IN" dirty="0" smtClean="0"/>
              </a:p>
              <a:p>
                <a:pPr marL="342900" indent="-342900" algn="just">
                  <a:buFont typeface="Arial" panose="020B0604020202020204" pitchFamily="34" charset="0"/>
                  <a:buChar char="•"/>
                </a:pPr>
                <a:endParaRPr lang="en-IN" dirty="0"/>
              </a:p>
              <a:p>
                <a:pPr marL="342900" indent="-342900" algn="just">
                  <a:buFont typeface="Arial" panose="020B0604020202020204" pitchFamily="34" charset="0"/>
                  <a:buChar char="•"/>
                </a:pPr>
                <a:r>
                  <a:rPr lang="en-IN" dirty="0" smtClean="0"/>
                  <a:t>If </a:t>
                </a:r>
                <a14:m>
                  <m:oMath xmlns:m="http://schemas.openxmlformats.org/officeDocument/2006/math">
                    <m:r>
                      <a:rPr lang="en-IN" i="1">
                        <a:latin typeface="Cambria Math" panose="02040503050406030204" pitchFamily="18" charset="0"/>
                      </a:rPr>
                      <m:t>𝑝</m:t>
                    </m:r>
                    <m:r>
                      <a:rPr lang="en-IN" i="1">
                        <a:latin typeface="Cambria Math" panose="02040503050406030204" pitchFamily="18" charset="0"/>
                      </a:rPr>
                      <m:t>−</m:t>
                    </m:r>
                    <m:r>
                      <a:rPr lang="en-IN" i="1">
                        <a:latin typeface="Cambria Math" panose="02040503050406030204" pitchFamily="18" charset="0"/>
                      </a:rPr>
                      <m:t>𝑣𝑎𝑙𝑢𝑒</m:t>
                    </m:r>
                    <m:r>
                      <a:rPr lang="en-IN" i="1">
                        <a:latin typeface="Cambria Math" panose="02040503050406030204" pitchFamily="18" charset="0"/>
                      </a:rPr>
                      <m:t>&gt;0.10 :</m:t>
                    </m:r>
                  </m:oMath>
                </a14:m>
                <a:r>
                  <a:rPr lang="en-IN" dirty="0"/>
                  <a:t> no evidence against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r>
                      <a:rPr lang="en-IN" i="1">
                        <a:latin typeface="Cambria Math" panose="02040503050406030204" pitchFamily="18" charset="0"/>
                      </a:rPr>
                      <m:t>, </m:t>
                    </m:r>
                  </m:oMath>
                </a14:m>
                <a:r>
                  <a:rPr lang="en-IN" dirty="0"/>
                  <a:t>i.e. Not Reject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𝐻</m:t>
                        </m:r>
                      </m:e>
                      <m:sub>
                        <m:r>
                          <a:rPr lang="en-IN" i="1">
                            <a:latin typeface="Cambria Math" panose="02040503050406030204" pitchFamily="18" charset="0"/>
                          </a:rPr>
                          <m:t>0</m:t>
                        </m:r>
                      </m:sub>
                    </m:sSub>
                  </m:oMath>
                </a14:m>
                <a:r>
                  <a:rPr lang="en-IN" dirty="0"/>
                  <a:t>.  </a:t>
                </a:r>
              </a:p>
              <a:p>
                <a:pPr algn="just"/>
                <a:endParaRPr lang="en-IN" dirty="0"/>
              </a:p>
              <a:p>
                <a:pPr algn="just"/>
                <a:endParaRPr lang="en-IN" dirty="0"/>
              </a:p>
              <a:p>
                <a:pPr algn="just"/>
                <a:endParaRPr lang="en-IN" dirty="0"/>
              </a:p>
              <a:p>
                <a:pPr algn="just"/>
                <a:endParaRPr lang="en-IN" dirty="0"/>
              </a:p>
              <a:p>
                <a:pPr marL="0" indent="0" algn="just">
                  <a:buNone/>
                </a:pPr>
                <a:endParaRPr lang="en-IN"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12245" y="1828800"/>
                <a:ext cx="9047655" cy="4821945"/>
              </a:xfrm>
              <a:blipFill rotWithShape="0">
                <a:blip r:embed="rId2"/>
                <a:stretch>
                  <a:fillRect l="-1617" t="-2149"/>
                </a:stretch>
              </a:blipFill>
            </p:spPr>
            <p:txBody>
              <a:bodyPr/>
              <a:lstStyle/>
              <a:p>
                <a:r>
                  <a:rPr lang="en-IN">
                    <a:noFill/>
                  </a:rPr>
                  <a:t> </a:t>
                </a:r>
              </a:p>
            </p:txBody>
          </p:sp>
        </mc:Fallback>
      </mc:AlternateContent>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68013" y="1679706"/>
                <a:ext cx="8687074" cy="4858791"/>
              </a:xfrm>
            </p:spPr>
            <p:txBody>
              <a:bodyPr>
                <a:noAutofit/>
              </a:bodyPr>
              <a:lstStyle/>
              <a:p>
                <a:pPr marL="0" lvl="2" indent="0" algn="just">
                  <a:buClr>
                    <a:schemeClr val="accent3"/>
                  </a:buClr>
                  <a:buSzPct val="95000"/>
                  <a:buNone/>
                </a:pPr>
                <a:r>
                  <a:rPr lang="en-US" sz="2000" b="1" dirty="0">
                    <a:latin typeface="Times New Roman" panose="02020603050405020304" pitchFamily="18" charset="0"/>
                    <a:cs typeface="Times New Roman" panose="02020603050405020304" pitchFamily="18" charset="0"/>
                  </a:rPr>
                  <a:t>Important Parametric Tests</a:t>
                </a:r>
              </a:p>
              <a:p>
                <a:pPr marL="0" lvl="2" indent="0" algn="just">
                  <a:buClr>
                    <a:schemeClr val="accent3"/>
                  </a:buClr>
                  <a:buSzPct val="95000"/>
                  <a:buNone/>
                </a:pPr>
                <a:r>
                  <a:rPr lang="en-US" sz="1800" dirty="0">
                    <a:latin typeface="Times New Roman" panose="02020603050405020304" pitchFamily="18" charset="0"/>
                    <a:cs typeface="Times New Roman" panose="02020603050405020304" pitchFamily="18" charset="0"/>
                  </a:rPr>
                  <a:t>The widely used sampling distribution for parametric tests are</a:t>
                </a:r>
              </a:p>
              <a:p>
                <a:pPr marL="285750" lvl="2" indent="-285750" algn="just">
                  <a:buClr>
                    <a:schemeClr val="accent3"/>
                  </a:buClr>
                  <a:buSzPct val="950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𝑍</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𝑡𝑒𝑠𝑡</m:t>
                      </m:r>
                    </m:oMath>
                  </m:oMathPara>
                </a14:m>
                <a:endParaRPr lang="en-US" sz="1800" b="0" dirty="0">
                  <a:latin typeface="Times New Roman" panose="02020603050405020304" pitchFamily="18" charset="0"/>
                  <a:cs typeface="Times New Roman" panose="02020603050405020304" pitchFamily="18" charset="0"/>
                </a:endParaRPr>
              </a:p>
              <a:p>
                <a:pPr marL="285750" lvl="2" indent="-285750" algn="just">
                  <a:buClr>
                    <a:schemeClr val="accent3"/>
                  </a:buClr>
                  <a:buSzPct val="950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𝑡</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𝑡𝑒𝑠𝑡</m:t>
                      </m:r>
                    </m:oMath>
                  </m:oMathPara>
                </a14:m>
                <a:endParaRPr lang="en-US" sz="1800" b="0" dirty="0">
                  <a:latin typeface="Times New Roman" panose="02020603050405020304" pitchFamily="18" charset="0"/>
                  <a:cs typeface="Times New Roman" panose="02020603050405020304" pitchFamily="18" charset="0"/>
                </a:endParaRPr>
              </a:p>
              <a:p>
                <a:pPr marL="285750" lvl="2" indent="-285750" algn="just">
                  <a:buClr>
                    <a:schemeClr val="accent3"/>
                  </a:buClr>
                  <a:buSzPct val="95000"/>
                </a:pPr>
                <a14:m>
                  <m:oMathPara xmlns:m="http://schemas.openxmlformats.org/officeDocument/2006/math">
                    <m:oMathParaPr>
                      <m:jc m:val="centerGroup"/>
                    </m:oMathParaPr>
                    <m:oMath xmlns:m="http://schemas.openxmlformats.org/officeDocument/2006/math">
                      <m:sSup>
                        <m:sSupPr>
                          <m:ctrlPr>
                            <a:rPr lang="en-US" sz="1800" i="1" smtClean="0">
                              <a:latin typeface="Cambria Math" panose="02040503050406030204" pitchFamily="18" charset="0"/>
                              <a:cs typeface="Times New Roman" panose="02020603050405020304" pitchFamily="18" charset="0"/>
                            </a:rPr>
                          </m:ctrlPr>
                        </m:sSupPr>
                        <m:e>
                          <m:r>
                            <a:rPr lang="en-US" sz="1800" i="1" smtClean="0">
                              <a:latin typeface="Cambria Math" panose="02040503050406030204" pitchFamily="18" charset="0"/>
                              <a:ea typeface="Cambria Math" panose="02040503050406030204" pitchFamily="18" charset="0"/>
                              <a:cs typeface="Times New Roman" panose="02020603050405020304" pitchFamily="18" charset="0"/>
                            </a:rPr>
                            <m:t>𝜒</m:t>
                          </m:r>
                        </m:e>
                        <m:sup>
                          <m:r>
                            <a:rPr lang="en-US" sz="1800" b="0" i="1" smtClean="0">
                              <a:latin typeface="Cambria Math" panose="02040503050406030204" pitchFamily="18" charset="0"/>
                              <a:cs typeface="Times New Roman" panose="02020603050405020304" pitchFamily="18" charset="0"/>
                            </a:rPr>
                            <m:t>2</m:t>
                          </m:r>
                        </m:sup>
                      </m:sSup>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𝑡𝑒𝑠𝑡</m:t>
                      </m:r>
                    </m:oMath>
                  </m:oMathPara>
                </a14:m>
                <a:endParaRPr lang="en-US" sz="1800" dirty="0">
                  <a:latin typeface="Times New Roman" panose="02020603050405020304" pitchFamily="18" charset="0"/>
                  <a:cs typeface="Times New Roman" panose="02020603050405020304" pitchFamily="18" charset="0"/>
                </a:endParaRPr>
              </a:p>
              <a:p>
                <a:pPr marL="285750" lvl="2" indent="-285750" algn="just">
                  <a:buClr>
                    <a:schemeClr val="accent3"/>
                  </a:buClr>
                  <a:buSzPct val="95000"/>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cs typeface="Times New Roman" panose="02020603050405020304" pitchFamily="18" charset="0"/>
                        </a:rPr>
                        <m:t>𝐹</m:t>
                      </m:r>
                      <m:r>
                        <a:rPr lang="en-US" sz="1800" b="0" i="1" smtClean="0">
                          <a:latin typeface="Cambria Math" panose="02040503050406030204" pitchFamily="18" charset="0"/>
                          <a:cs typeface="Times New Roman" panose="02020603050405020304" pitchFamily="18" charset="0"/>
                        </a:rPr>
                        <m:t>−</m:t>
                      </m:r>
                      <m:r>
                        <a:rPr lang="en-US" sz="1800" b="0" i="1" smtClean="0">
                          <a:latin typeface="Cambria Math" panose="02040503050406030204" pitchFamily="18" charset="0"/>
                          <a:cs typeface="Times New Roman" panose="02020603050405020304" pitchFamily="18" charset="0"/>
                        </a:rPr>
                        <m:t>𝑡𝑒𝑠𝑡</m:t>
                      </m:r>
                    </m:oMath>
                  </m:oMathPara>
                </a14:m>
                <a:endParaRPr lang="en-US" sz="1800" b="0" dirty="0">
                  <a:latin typeface="Times New Roman" panose="02020603050405020304" pitchFamily="18" charset="0"/>
                  <a:cs typeface="Times New Roman" panose="02020603050405020304" pitchFamily="18" charset="0"/>
                </a:endParaRPr>
              </a:p>
              <a:p>
                <a:pPr marL="285750" lvl="2" indent="-285750" algn="just">
                  <a:buClr>
                    <a:schemeClr val="accent3"/>
                  </a:buClr>
                  <a:buSzPct val="95000"/>
                </a:pPr>
                <a:endParaRPr lang="en-US" sz="1800" b="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1800" b="1" dirty="0">
                    <a:solidFill>
                      <a:srgbClr val="0B5ED7"/>
                    </a:solidFill>
                    <a:latin typeface="Times New Roman" panose="02020603050405020304" pitchFamily="18" charset="0"/>
                    <a:cs typeface="Times New Roman" panose="02020603050405020304" pitchFamily="18" charset="0"/>
                  </a:rPr>
                  <a:t>Note: </a:t>
                </a:r>
              </a:p>
              <a:p>
                <a:pPr marL="0" lvl="2" indent="0" algn="just">
                  <a:buClr>
                    <a:schemeClr val="accent3"/>
                  </a:buClr>
                  <a:buSzPct val="95000"/>
                  <a:buNone/>
                </a:pPr>
                <a:r>
                  <a:rPr lang="en-US" sz="1800" dirty="0">
                    <a:solidFill>
                      <a:srgbClr val="0B5ED7"/>
                    </a:solidFill>
                    <a:latin typeface="Times New Roman" panose="02020603050405020304" pitchFamily="18" charset="0"/>
                    <a:cs typeface="Times New Roman" panose="02020603050405020304" pitchFamily="18" charset="0"/>
                  </a:rPr>
                  <a:t>All these tests are based on the assumption of normality (i.e., the source of data is considered to be normally distributed).</a:t>
                </a:r>
              </a:p>
              <a:p>
                <a:pPr marL="285750" lvl="2" indent="1905" algn="just">
                  <a:buClr>
                    <a:schemeClr val="accent3"/>
                  </a:buClr>
                  <a:buSzPct val="95000"/>
                </a:pP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Rot="1" noChangeAspect="1" noMove="1" noResize="1" noEditPoints="1" noAdjustHandles="1" noChangeArrowheads="1" noChangeShapeType="1" noTextEdit="1"/>
              </p:cNvSpPr>
              <p:nvPr>
                <p:ph idx="1"/>
              </p:nvPr>
            </p:nvSpPr>
            <p:spPr>
              <a:xfrm>
                <a:off x="468013" y="1679706"/>
                <a:ext cx="8687074" cy="4858791"/>
              </a:xfrm>
              <a:blipFill rotWithShape="1">
                <a:blip r:embed="rId2"/>
                <a:stretch>
                  <a:fillRect t="-3" r="3" b="11"/>
                </a:stretch>
              </a:blipFill>
            </p:spPr>
            <p:txBody>
              <a:bodyPr/>
              <a:lstStyle/>
              <a:p>
                <a:r>
                  <a:rPr lang="en-US" altLang="en-US">
                    <a:noFill/>
                  </a:rPr>
                  <a:t> </a:t>
                </a:r>
              </a:p>
            </p:txBody>
          </p:sp>
        </mc:Fallback>
      </mc:AlternateContent>
      <p:sp>
        <p:nvSpPr>
          <p:cNvPr id="11" name="Title 1"/>
          <p:cNvSpPr txBox="1"/>
          <p:nvPr/>
        </p:nvSpPr>
        <p:spPr>
          <a:xfrm>
            <a:off x="468013" y="328225"/>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361438" y="1766197"/>
            <a:ext cx="8424196" cy="4858791"/>
          </a:xfrm>
        </p:spPr>
        <p:txBody>
          <a:bodyPr>
            <a:noAutofit/>
          </a:bodyPr>
          <a:lstStyle/>
          <a:p>
            <a:pPr marL="628650" lvl="2" indent="-342900" algn="just">
              <a:buClr>
                <a:schemeClr val="accent3"/>
              </a:buClr>
              <a:buSzPct val="95000"/>
            </a:pPr>
            <a:r>
              <a:rPr lang="en-US" sz="2000" dirty="0">
                <a:latin typeface="Times New Roman" panose="02020603050405020304" pitchFamily="18" charset="0"/>
                <a:cs typeface="Times New Roman" panose="02020603050405020304" pitchFamily="18" charset="0"/>
              </a:rPr>
              <a:t>Usually assume certain properties of the population from which we draw samples.</a:t>
            </a:r>
          </a:p>
          <a:p>
            <a:pPr marL="1634490" lvl="6" indent="-342900" algn="just">
              <a:buSzPct val="95000"/>
            </a:pPr>
            <a:endParaRPr lang="en-US" sz="1300" dirty="0">
              <a:latin typeface="Times New Roman" panose="02020603050405020304" pitchFamily="18" charset="0"/>
              <a:cs typeface="Times New Roman" panose="02020603050405020304" pitchFamily="18" charset="0"/>
            </a:endParaRPr>
          </a:p>
          <a:p>
            <a:pPr marL="1027430" lvl="3" indent="-338455" algn="just">
              <a:buSzPct val="95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Observation come from a normal population</a:t>
            </a:r>
          </a:p>
          <a:p>
            <a:pPr marL="1027430" lvl="8" indent="-338455" algn="just">
              <a:buSzPct val="95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027430" lvl="3" indent="-338455" algn="just">
              <a:buSzPct val="95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Sample size is small</a:t>
            </a:r>
          </a:p>
          <a:p>
            <a:pPr marL="1027430" lvl="8" indent="-338455" algn="just">
              <a:buSzPct val="95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027430" lvl="3" indent="-338455" algn="just">
              <a:buSzPct val="95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Population parameters like mean, variance, etc. are hold good.</a:t>
            </a:r>
          </a:p>
          <a:p>
            <a:pPr marL="1027430" lvl="8" indent="-338455" algn="just">
              <a:buSzPct val="95000"/>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marL="1027430" lvl="3" indent="-338455" algn="just">
              <a:buSzPct val="950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Requires measurement equivalent to interval scaled data.</a:t>
            </a:r>
          </a:p>
        </p:txBody>
      </p:sp>
      <p:sp>
        <p:nvSpPr>
          <p:cNvPr id="11" name="Title 1"/>
          <p:cNvSpPr txBox="1"/>
          <p:nvPr/>
        </p:nvSpPr>
        <p:spPr>
          <a:xfrm>
            <a:off x="671946" y="386190"/>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 : Applications</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60679" y="944372"/>
            <a:ext cx="4963160" cy="452120"/>
          </a:xfrm>
          <a:prstGeom prst="rect">
            <a:avLst/>
          </a:prstGeom>
        </p:spPr>
        <p:txBody>
          <a:bodyPr vert="horz" wrap="square" lIns="0" tIns="12065" rIns="0" bIns="0" rtlCol="0">
            <a:spAutoFit/>
          </a:bodyPr>
          <a:lstStyle/>
          <a:p>
            <a:pPr marL="12700">
              <a:lnSpc>
                <a:spcPct val="100000"/>
              </a:lnSpc>
              <a:spcBef>
                <a:spcPts val="95"/>
              </a:spcBef>
            </a:pPr>
            <a:r>
              <a:rPr sz="2800" spc="-5" dirty="0"/>
              <a:t>The Nature</a:t>
            </a:r>
            <a:r>
              <a:rPr sz="2800" spc="-10" dirty="0"/>
              <a:t> </a:t>
            </a:r>
            <a:r>
              <a:rPr sz="2800" spc="-5" dirty="0"/>
              <a:t>and</a:t>
            </a:r>
            <a:r>
              <a:rPr sz="2800" spc="-15" dirty="0"/>
              <a:t> </a:t>
            </a:r>
            <a:r>
              <a:rPr sz="2800" spc="-5" dirty="0"/>
              <a:t>Role</a:t>
            </a:r>
            <a:r>
              <a:rPr sz="2800" spc="-15" dirty="0"/>
              <a:t> </a:t>
            </a:r>
            <a:r>
              <a:rPr sz="2800" dirty="0"/>
              <a:t>of</a:t>
            </a:r>
            <a:r>
              <a:rPr sz="2800" spc="-60" dirty="0"/>
              <a:t> </a:t>
            </a:r>
            <a:r>
              <a:rPr sz="2800" spc="-30" dirty="0"/>
              <a:t>Variability</a:t>
            </a:r>
            <a:endParaRPr sz="2800"/>
          </a:p>
        </p:txBody>
      </p:sp>
      <p:sp>
        <p:nvSpPr>
          <p:cNvPr id="3" name="object 3"/>
          <p:cNvSpPr txBox="1"/>
          <p:nvPr/>
        </p:nvSpPr>
        <p:spPr>
          <a:xfrm>
            <a:off x="271373" y="1540256"/>
            <a:ext cx="8753475" cy="5026025"/>
          </a:xfrm>
          <a:prstGeom prst="rect">
            <a:avLst/>
          </a:prstGeom>
        </p:spPr>
        <p:txBody>
          <a:bodyPr vert="horz" wrap="square" lIns="0" tIns="13335" rIns="0" bIns="0" rtlCol="0">
            <a:spAutoFit/>
          </a:bodyPr>
          <a:lstStyle/>
          <a:p>
            <a:pPr marL="287020" marR="5080" indent="-274320">
              <a:lnSpc>
                <a:spcPct val="100000"/>
              </a:lnSpc>
              <a:spcBef>
                <a:spcPts val="105"/>
              </a:spcBef>
              <a:buClr>
                <a:srgbClr val="0AD0D9"/>
              </a:buClr>
              <a:buSzPct val="95000"/>
              <a:buFont typeface="Segoe UI Symbol" panose="020B0502040204020203"/>
              <a:buChar char="⚫"/>
              <a:tabLst>
                <a:tab pos="286385" algn="l"/>
                <a:tab pos="287020" algn="l"/>
              </a:tabLst>
            </a:pPr>
            <a:r>
              <a:rPr sz="2000" spc="-5" dirty="0">
                <a:latin typeface="Times New Roman" panose="02020603050405020304"/>
                <a:cs typeface="Times New Roman" panose="02020603050405020304"/>
              </a:rPr>
              <a:t>Statistical</a:t>
            </a:r>
            <a:r>
              <a:rPr sz="2000" spc="3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methods</a:t>
            </a:r>
            <a:r>
              <a:rPr sz="2000" spc="4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allow</a:t>
            </a:r>
            <a:r>
              <a:rPr sz="2000" spc="385" dirty="0">
                <a:latin typeface="Times New Roman" panose="02020603050405020304"/>
                <a:cs typeface="Times New Roman" panose="02020603050405020304"/>
              </a:rPr>
              <a:t> </a:t>
            </a:r>
            <a:r>
              <a:rPr sz="2000" dirty="0">
                <a:latin typeface="Times New Roman" panose="02020603050405020304"/>
                <a:cs typeface="Times New Roman" panose="02020603050405020304"/>
              </a:rPr>
              <a:t>us</a:t>
            </a:r>
            <a:r>
              <a:rPr sz="2000" spc="3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spc="4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collect,</a:t>
            </a:r>
            <a:r>
              <a:rPr sz="2000" spc="3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describe,</a:t>
            </a:r>
            <a:r>
              <a:rPr sz="2000" spc="4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analyse</a:t>
            </a:r>
            <a:r>
              <a:rPr sz="2000" spc="3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39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draw</a:t>
            </a:r>
            <a:r>
              <a:rPr sz="2000" spc="4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conclusions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from</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endParaRPr sz="2000">
              <a:latin typeface="Times New Roman" panose="02020603050405020304"/>
              <a:cs typeface="Times New Roman" panose="02020603050405020304"/>
            </a:endParaRPr>
          </a:p>
          <a:p>
            <a:pPr marL="287020" marR="6985" indent="-274320">
              <a:lnSpc>
                <a:spcPct val="100000"/>
              </a:lnSpc>
              <a:spcBef>
                <a:spcPts val="475"/>
              </a:spcBef>
              <a:buClr>
                <a:srgbClr val="0AD0D9"/>
              </a:buClr>
              <a:buSzPct val="95000"/>
              <a:buFont typeface="Segoe UI Symbol" panose="020B0502040204020203"/>
              <a:buChar char="⚫"/>
              <a:tabLst>
                <a:tab pos="286385" algn="l"/>
                <a:tab pos="287020" algn="l"/>
              </a:tabLst>
            </a:pPr>
            <a:r>
              <a:rPr sz="2000" spc="-5" dirty="0">
                <a:latin typeface="Times New Roman" panose="02020603050405020304"/>
                <a:cs typeface="Times New Roman" panose="02020603050405020304"/>
              </a:rPr>
              <a:t>If</a:t>
            </a:r>
            <a:r>
              <a:rPr sz="2000" spc="85" dirty="0">
                <a:latin typeface="Times New Roman" panose="02020603050405020304"/>
                <a:cs typeface="Times New Roman" panose="02020603050405020304"/>
              </a:rPr>
              <a:t> </a:t>
            </a:r>
            <a:r>
              <a:rPr sz="2000" dirty="0">
                <a:latin typeface="Times New Roman" panose="02020603050405020304"/>
                <a:cs typeface="Times New Roman" panose="02020603050405020304"/>
              </a:rPr>
              <a:t>we</a:t>
            </a:r>
            <a:r>
              <a:rPr sz="2000" spc="6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lived</a:t>
            </a:r>
            <a:r>
              <a:rPr sz="2000" spc="9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in</a:t>
            </a:r>
            <a:r>
              <a:rPr sz="2000" spc="6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world</a:t>
            </a:r>
            <a:r>
              <a:rPr sz="2000" spc="75" dirty="0">
                <a:latin typeface="Times New Roman" panose="02020603050405020304"/>
                <a:cs typeface="Times New Roman" panose="02020603050405020304"/>
              </a:rPr>
              <a:t> </a:t>
            </a:r>
            <a:r>
              <a:rPr sz="2000" dirty="0">
                <a:latin typeface="Times New Roman" panose="02020603050405020304"/>
                <a:cs typeface="Times New Roman" panose="02020603050405020304"/>
              </a:rPr>
              <a:t>where</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all</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measurements</a:t>
            </a:r>
            <a:r>
              <a:rPr sz="2000" spc="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were</a:t>
            </a:r>
            <a:r>
              <a:rPr sz="2000" spc="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identical</a:t>
            </a:r>
            <a:r>
              <a:rPr sz="2000" spc="65"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every</a:t>
            </a:r>
            <a:r>
              <a:rPr sz="2000" spc="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individual,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these</a:t>
            </a:r>
            <a:r>
              <a:rPr sz="2000" spc="-3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tasks</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would</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be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simple.</a:t>
            </a:r>
            <a:endParaRPr sz="2000">
              <a:latin typeface="Times New Roman" panose="02020603050405020304"/>
              <a:cs typeface="Times New Roman" panose="02020603050405020304"/>
            </a:endParaRPr>
          </a:p>
          <a:p>
            <a:pPr marL="287020" indent="-274320">
              <a:lnSpc>
                <a:spcPct val="100000"/>
              </a:lnSpc>
              <a:spcBef>
                <a:spcPts val="485"/>
              </a:spcBef>
              <a:buClr>
                <a:srgbClr val="0AD0D9"/>
              </a:buClr>
              <a:buSzPct val="95000"/>
              <a:buFont typeface="Segoe UI Symbol" panose="020B0502040204020203"/>
              <a:buChar char="⚫"/>
              <a:tabLst>
                <a:tab pos="286385" algn="l"/>
                <a:tab pos="287020" algn="l"/>
              </a:tabLst>
            </a:pPr>
            <a:r>
              <a:rPr sz="2000" spc="-5" dirty="0">
                <a:latin typeface="Times New Roman" panose="02020603050405020304"/>
                <a:cs typeface="Times New Roman" panose="02020603050405020304"/>
              </a:rPr>
              <a:t>Example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No</a:t>
            </a:r>
            <a:r>
              <a:rPr sz="2000" spc="-6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Variability:</a:t>
            </a:r>
            <a:endParaRPr sz="2000">
              <a:latin typeface="Times New Roman" panose="02020603050405020304"/>
              <a:cs typeface="Times New Roman" panose="02020603050405020304"/>
            </a:endParaRPr>
          </a:p>
          <a:p>
            <a:pPr marL="469900" marR="5080" algn="just">
              <a:lnSpc>
                <a:spcPct val="100000"/>
              </a:lnSpc>
              <a:spcBef>
                <a:spcPts val="480"/>
              </a:spcBef>
            </a:pPr>
            <a:r>
              <a:rPr sz="2000" spc="-5" dirty="0">
                <a:latin typeface="Times New Roman" panose="02020603050405020304"/>
                <a:cs typeface="Times New Roman" panose="02020603050405020304"/>
              </a:rPr>
              <a:t>Imagine </a:t>
            </a:r>
            <a:r>
              <a:rPr sz="2000" dirty="0">
                <a:latin typeface="Times New Roman" panose="02020603050405020304"/>
                <a:cs typeface="Times New Roman" panose="02020603050405020304"/>
              </a:rPr>
              <a:t>a </a:t>
            </a:r>
            <a:r>
              <a:rPr sz="2000" spc="-5" dirty="0">
                <a:latin typeface="Times New Roman" panose="02020603050405020304"/>
                <a:cs typeface="Times New Roman" panose="02020603050405020304"/>
              </a:rPr>
              <a:t>population consisting of </a:t>
            </a:r>
            <a:r>
              <a:rPr sz="2000" spc="-10" dirty="0">
                <a:latin typeface="Times New Roman" panose="02020603050405020304"/>
                <a:cs typeface="Times New Roman" panose="02020603050405020304"/>
              </a:rPr>
              <a:t>all </a:t>
            </a:r>
            <a:r>
              <a:rPr sz="2000" spc="-5" dirty="0">
                <a:latin typeface="Times New Roman" panose="02020603050405020304"/>
                <a:cs typeface="Times New Roman" panose="02020603050405020304"/>
              </a:rPr>
              <a:t>students at </a:t>
            </a:r>
            <a:r>
              <a:rPr sz="2000" dirty="0">
                <a:latin typeface="Times New Roman" panose="02020603050405020304"/>
                <a:cs typeface="Times New Roman" panose="02020603050405020304"/>
              </a:rPr>
              <a:t>a </a:t>
            </a:r>
            <a:r>
              <a:rPr sz="2000" spc="-5" dirty="0">
                <a:latin typeface="Times New Roman" panose="02020603050405020304"/>
                <a:cs typeface="Times New Roman" panose="02020603050405020304"/>
              </a:rPr>
              <a:t>particular </a:t>
            </a:r>
            <a:r>
              <a:rPr sz="2000" spc="-15" dirty="0">
                <a:latin typeface="Times New Roman" panose="02020603050405020304"/>
                <a:cs typeface="Times New Roman" panose="02020603050405020304"/>
              </a:rPr>
              <a:t>university. </a:t>
            </a:r>
            <a:r>
              <a:rPr sz="2000" dirty="0">
                <a:latin typeface="Times New Roman" panose="02020603050405020304"/>
                <a:cs typeface="Times New Roman" panose="02020603050405020304"/>
              </a:rPr>
              <a:t>Suppose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that </a:t>
            </a:r>
            <a:r>
              <a:rPr sz="2000" i="1" spc="-5" dirty="0">
                <a:latin typeface="Times New Roman" panose="02020603050405020304"/>
                <a:cs typeface="Times New Roman" panose="02020603050405020304"/>
              </a:rPr>
              <a:t>every </a:t>
            </a:r>
            <a:r>
              <a:rPr sz="2000" spc="-5" dirty="0">
                <a:latin typeface="Times New Roman" panose="02020603050405020304"/>
                <a:cs typeface="Times New Roman" panose="02020603050405020304"/>
              </a:rPr>
              <a:t>student was enrolled </a:t>
            </a:r>
            <a:r>
              <a:rPr sz="2000" spc="-10" dirty="0">
                <a:latin typeface="Times New Roman" panose="02020603050405020304"/>
                <a:cs typeface="Times New Roman" panose="02020603050405020304"/>
              </a:rPr>
              <a:t>in </a:t>
            </a:r>
            <a:r>
              <a:rPr sz="2000" spc="-5" dirty="0">
                <a:latin typeface="Times New Roman" panose="02020603050405020304"/>
                <a:cs typeface="Times New Roman" panose="02020603050405020304"/>
              </a:rPr>
              <a:t>the same number of courses, spent exactly </a:t>
            </a:r>
            <a:r>
              <a:rPr sz="200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same</a:t>
            </a:r>
            <a:r>
              <a:rPr sz="2000" spc="4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amount</a:t>
            </a:r>
            <a:r>
              <a:rPr sz="2000" spc="459"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money</a:t>
            </a:r>
            <a:r>
              <a:rPr sz="2000" spc="459" dirty="0">
                <a:latin typeface="Times New Roman" panose="02020603050405020304"/>
                <a:cs typeface="Times New Roman" panose="02020603050405020304"/>
              </a:rPr>
              <a:t> </a:t>
            </a:r>
            <a:r>
              <a:rPr sz="2000" dirty="0">
                <a:latin typeface="Times New Roman" panose="02020603050405020304"/>
                <a:cs typeface="Times New Roman" panose="02020603050405020304"/>
              </a:rPr>
              <a:t>on</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textbooks</a:t>
            </a:r>
            <a:r>
              <a:rPr sz="2000" spc="4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this</a:t>
            </a:r>
            <a:r>
              <a:rPr sz="2000" spc="47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semester,</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and</a:t>
            </a:r>
            <a:r>
              <a:rPr sz="2000" spc="4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favoured</a:t>
            </a:r>
            <a:r>
              <a:rPr sz="2000" spc="47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increasing </a:t>
            </a:r>
            <a:r>
              <a:rPr sz="2000" spc="-4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student </a:t>
            </a:r>
            <a:r>
              <a:rPr sz="2000" dirty="0">
                <a:latin typeface="Times New Roman" panose="02020603050405020304"/>
                <a:cs typeface="Times New Roman" panose="02020603050405020304"/>
              </a:rPr>
              <a:t>fees </a:t>
            </a:r>
            <a:r>
              <a:rPr sz="2000" spc="-5" dirty="0">
                <a:latin typeface="Times New Roman" panose="02020603050405020304"/>
                <a:cs typeface="Times New Roman" panose="02020603050405020304"/>
              </a:rPr>
              <a:t>to support expanding library services. For </a:t>
            </a:r>
            <a:r>
              <a:rPr sz="2000" spc="-10" dirty="0">
                <a:latin typeface="Times New Roman" panose="02020603050405020304"/>
                <a:cs typeface="Times New Roman" panose="02020603050405020304"/>
              </a:rPr>
              <a:t>this </a:t>
            </a:r>
            <a:r>
              <a:rPr sz="2000" spc="-5" dirty="0">
                <a:latin typeface="Times New Roman" panose="02020603050405020304"/>
                <a:cs typeface="Times New Roman" panose="02020603050405020304"/>
              </a:rPr>
              <a:t>population, there is </a:t>
            </a:r>
            <a:r>
              <a:rPr sz="2000" i="1" spc="-5" dirty="0">
                <a:latin typeface="Times New Roman" panose="02020603050405020304"/>
                <a:cs typeface="Times New Roman" panose="02020603050405020304"/>
              </a:rPr>
              <a:t>no </a:t>
            </a:r>
            <a:r>
              <a:rPr sz="2000" i="1"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variability in number of courses, amount spent on books, </a:t>
            </a:r>
            <a:r>
              <a:rPr sz="2000" dirty="0">
                <a:latin typeface="Times New Roman" panose="02020603050405020304"/>
                <a:cs typeface="Times New Roman" panose="02020603050405020304"/>
              </a:rPr>
              <a:t>or </a:t>
            </a:r>
            <a:r>
              <a:rPr sz="2000" spc="-5" dirty="0">
                <a:latin typeface="Times New Roman" panose="02020603050405020304"/>
                <a:cs typeface="Times New Roman" panose="02020603050405020304"/>
              </a:rPr>
              <a:t>student opinion on </a:t>
            </a:r>
            <a:r>
              <a:rPr sz="2000" dirty="0">
                <a:latin typeface="Times New Roman" panose="02020603050405020304"/>
                <a:cs typeface="Times New Roman" panose="02020603050405020304"/>
              </a:rPr>
              <a:t> the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fee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increase.</a:t>
            </a:r>
            <a:endParaRPr sz="2000">
              <a:latin typeface="Times New Roman" panose="02020603050405020304"/>
              <a:cs typeface="Times New Roman" panose="02020603050405020304"/>
            </a:endParaRPr>
          </a:p>
          <a:p>
            <a:pPr marL="350520" indent="-338455" algn="just">
              <a:lnSpc>
                <a:spcPct val="100000"/>
              </a:lnSpc>
              <a:spcBef>
                <a:spcPts val="480"/>
              </a:spcBef>
              <a:buClr>
                <a:srgbClr val="0AD0D9"/>
              </a:buClr>
              <a:buSzPct val="95000"/>
              <a:buFont typeface="Segoe UI Symbol" panose="020B0502040204020203"/>
              <a:buChar char="⚫"/>
              <a:tabLst>
                <a:tab pos="351155" algn="l"/>
              </a:tabLst>
            </a:pPr>
            <a:r>
              <a:rPr sz="2000" spc="-5" dirty="0">
                <a:latin typeface="Times New Roman" panose="02020603050405020304"/>
                <a:cs typeface="Times New Roman" panose="02020603050405020304"/>
              </a:rPr>
              <a:t>Example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65"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Variability:</a:t>
            </a:r>
            <a:endParaRPr sz="2000">
              <a:latin typeface="Times New Roman" panose="02020603050405020304"/>
              <a:cs typeface="Times New Roman" panose="02020603050405020304"/>
            </a:endParaRPr>
          </a:p>
          <a:p>
            <a:pPr marL="533400" algn="just">
              <a:lnSpc>
                <a:spcPct val="100000"/>
              </a:lnSpc>
              <a:spcBef>
                <a:spcPts val="480"/>
              </a:spcBef>
            </a:pPr>
            <a:r>
              <a:rPr sz="2000" spc="-5" dirty="0">
                <a:latin typeface="Times New Roman" panose="02020603050405020304"/>
                <a:cs typeface="Times New Roman" panose="02020603050405020304"/>
              </a:rPr>
              <a:t>Let</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us</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consider</a:t>
            </a:r>
            <a:r>
              <a:rPr sz="2000" spc="-4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Mathematics</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score</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all</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student</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particular</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batch.</a:t>
            </a:r>
            <a:endParaRPr sz="2000">
              <a:latin typeface="Times New Roman" panose="02020603050405020304"/>
              <a:cs typeface="Times New Roman" panose="02020603050405020304"/>
            </a:endParaRPr>
          </a:p>
          <a:p>
            <a:pPr marL="2188845" algn="just">
              <a:lnSpc>
                <a:spcPct val="100000"/>
              </a:lnSpc>
              <a:spcBef>
                <a:spcPts val="485"/>
              </a:spcBef>
            </a:pPr>
            <a:r>
              <a:rPr sz="2000" dirty="0">
                <a:latin typeface="Times New Roman" panose="02020603050405020304"/>
                <a:cs typeface="Times New Roman" panose="02020603050405020304"/>
              </a:rPr>
              <a:t>44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33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43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43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48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30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41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35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31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45</a:t>
            </a:r>
            <a:endParaRPr sz="2000">
              <a:latin typeface="Times New Roman" panose="02020603050405020304"/>
              <a:cs typeface="Times New Roman" panose="02020603050405020304"/>
            </a:endParaRPr>
          </a:p>
          <a:p>
            <a:pPr marL="2188845" algn="just">
              <a:lnSpc>
                <a:spcPct val="100000"/>
              </a:lnSpc>
              <a:spcBef>
                <a:spcPts val="480"/>
              </a:spcBef>
            </a:pPr>
            <a:r>
              <a:rPr sz="2000" dirty="0">
                <a:latin typeface="Times New Roman" panose="02020603050405020304"/>
                <a:cs typeface="Times New Roman" panose="02020603050405020304"/>
              </a:rPr>
              <a:t>31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30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44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41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35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33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45  </a:t>
            </a:r>
            <a:r>
              <a:rPr sz="2000" spc="480" dirty="0">
                <a:latin typeface="Times New Roman" panose="02020603050405020304"/>
                <a:cs typeface="Times New Roman" panose="02020603050405020304"/>
              </a:rPr>
              <a:t> </a:t>
            </a:r>
            <a:r>
              <a:rPr sz="2000" dirty="0">
                <a:latin typeface="Times New Roman" panose="02020603050405020304"/>
                <a:cs typeface="Times New Roman" panose="02020603050405020304"/>
              </a:rPr>
              <a:t>35  </a:t>
            </a:r>
            <a:r>
              <a:rPr sz="2000" spc="495" dirty="0">
                <a:latin typeface="Times New Roman" panose="02020603050405020304"/>
                <a:cs typeface="Times New Roman" panose="02020603050405020304"/>
              </a:rPr>
              <a:t> </a:t>
            </a:r>
            <a:r>
              <a:rPr sz="2000" dirty="0">
                <a:latin typeface="Times New Roman" panose="02020603050405020304"/>
                <a:cs typeface="Times New Roman" panose="02020603050405020304"/>
              </a:rPr>
              <a:t>31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41</a:t>
            </a:r>
            <a:endParaRPr sz="20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336574" y="1687643"/>
                <a:ext cx="8687074" cy="4858791"/>
              </a:xfrm>
            </p:spPr>
            <p:txBody>
              <a:bodyPr>
                <a:noAutofit/>
              </a:bodyPr>
              <a:lstStyle/>
              <a:p>
                <a:pPr marL="0" lvl="2" indent="0" algn="just">
                  <a:buClr>
                    <a:schemeClr val="accent3"/>
                  </a:buClr>
                  <a:buSzPct val="95000"/>
                  <a:buNone/>
                </a:pPr>
                <a:r>
                  <a:rPr lang="en-US" sz="1800" b="1" dirty="0">
                    <a:latin typeface="Times New Roman" panose="02020603050405020304" pitchFamily="18" charset="0"/>
                    <a:cs typeface="Times New Roman" panose="02020603050405020304" pitchFamily="18" charset="0"/>
                  </a:rPr>
                  <a:t> </a:t>
                </a:r>
                <a14:m>
                  <m:oMath xmlns:m="http://schemas.openxmlformats.org/officeDocument/2006/math">
                    <m:r>
                      <a:rPr lang="en-US" sz="2400" b="1" i="1" smtClean="0">
                        <a:solidFill>
                          <a:schemeClr val="accent1">
                            <a:lumMod val="75000"/>
                          </a:schemeClr>
                        </a:solidFill>
                        <a:latin typeface="Cambria Math" panose="02040503050406030204" pitchFamily="18" charset="0"/>
                        <a:cs typeface="Times New Roman" panose="02020603050405020304" pitchFamily="18" charset="0"/>
                      </a:rPr>
                      <m:t>𝒁</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𝒕𝒆𝒔𝒕</m:t>
                    </m:r>
                  </m:oMath>
                </a14:m>
                <a:r>
                  <a:rPr lang="en-US" sz="2400" b="1" dirty="0">
                    <a:solidFill>
                      <a:schemeClr val="accent1">
                        <a:lumMod val="75000"/>
                      </a:schemeClr>
                    </a:solidFill>
                    <a:latin typeface="Times New Roman" panose="02020603050405020304" pitchFamily="18" charset="0"/>
                    <a:cs typeface="Times New Roman" panose="02020603050405020304" pitchFamily="18" charset="0"/>
                  </a:rPr>
                  <a:t>:</a:t>
                </a:r>
                <a:r>
                  <a:rPr lang="en-US" sz="2400"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This is most frequently test in statistical analysis.</a:t>
                </a: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576580" lvl="2" indent="-288925" algn="just">
                  <a:buClr>
                    <a:schemeClr val="accent3"/>
                  </a:buClr>
                  <a:buSzPct val="95000"/>
                </a:pPr>
                <a:r>
                  <a:rPr lang="en-US" sz="2000" dirty="0">
                    <a:latin typeface="Times New Roman" panose="02020603050405020304" pitchFamily="18" charset="0"/>
                    <a:cs typeface="Times New Roman" panose="02020603050405020304" pitchFamily="18" charset="0"/>
                  </a:rPr>
                  <a:t>It is based on the normal probability distribution.</a:t>
                </a:r>
              </a:p>
              <a:p>
                <a:pPr marL="576580" lvl="8" indent="-288925" algn="just">
                  <a:buSzPct val="95000"/>
                </a:pPr>
                <a:endParaRPr lang="en-US" sz="1100" dirty="0">
                  <a:latin typeface="Times New Roman" panose="02020603050405020304" pitchFamily="18" charset="0"/>
                  <a:cs typeface="Times New Roman" panose="02020603050405020304" pitchFamily="18" charset="0"/>
                </a:endParaRPr>
              </a:p>
              <a:p>
                <a:pPr marL="576580" lvl="2" indent="-288925" algn="just">
                  <a:buClr>
                    <a:schemeClr val="accent3"/>
                  </a:buClr>
                  <a:buSzPct val="95000"/>
                </a:pPr>
                <a:r>
                  <a:rPr lang="en-US" sz="2000" dirty="0">
                    <a:latin typeface="Times New Roman" panose="02020603050405020304" pitchFamily="18" charset="0"/>
                    <a:cs typeface="Times New Roman" panose="02020603050405020304" pitchFamily="18" charset="0"/>
                  </a:rPr>
                  <a:t>Used for judging the significance of several statistical measures particularly the mean.</a:t>
                </a:r>
              </a:p>
              <a:p>
                <a:pPr marL="576580" lvl="8" indent="-288925" algn="just">
                  <a:buSzPct val="95000"/>
                </a:pPr>
                <a:endParaRPr lang="en-US" sz="1100" dirty="0">
                  <a:latin typeface="Times New Roman" panose="02020603050405020304" pitchFamily="18" charset="0"/>
                  <a:cs typeface="Times New Roman" panose="02020603050405020304" pitchFamily="18" charset="0"/>
                </a:endParaRPr>
              </a:p>
              <a:p>
                <a:pPr marL="576580" lvl="2" indent="-288925" algn="just">
                  <a:buClr>
                    <a:schemeClr val="accent3"/>
                  </a:buClr>
                  <a:buSzPct val="95000"/>
                </a:pPr>
                <a:r>
                  <a:rPr lang="en-US" sz="2000" dirty="0">
                    <a:latin typeface="Times New Roman" panose="02020603050405020304" pitchFamily="18" charset="0"/>
                    <a:cs typeface="Times New Roman" panose="02020603050405020304" pitchFamily="18" charset="0"/>
                  </a:rPr>
                  <a:t>It is used even when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𝑏𝑖𝑛𝑜𝑚𝑖𝑎𝑙</m:t>
                    </m:r>
                    <m:r>
                      <a:rPr lang="en-US" sz="2000" i="1" dirty="0" smtClean="0">
                        <a:latin typeface="Cambria Math" panose="02040503050406030204" pitchFamily="18" charset="0"/>
                        <a:cs typeface="Times New Roman" panose="02020603050405020304" pitchFamily="18" charset="0"/>
                      </a:rPr>
                      <m:t> </m:t>
                    </m:r>
                    <m:r>
                      <a:rPr lang="en-US" sz="2000" i="1" dirty="0" smtClean="0">
                        <a:latin typeface="Cambria Math" panose="02040503050406030204" pitchFamily="18" charset="0"/>
                        <a:cs typeface="Times New Roman" panose="02020603050405020304" pitchFamily="18" charset="0"/>
                      </a:rPr>
                      <m:t>𝑑𝑖𝑠𝑡𝑟𝑖𝑏𝑢𝑡𝑖𝑜𝑛</m:t>
                    </m:r>
                    <m:r>
                      <a:rPr lang="en-US" sz="2000" i="1" dirty="0" smtClean="0">
                        <a:latin typeface="Cambria Math" panose="02040503050406030204" pitchFamily="18" charset="0"/>
                        <a:cs typeface="Times New Roman" panose="02020603050405020304" pitchFamily="18" charset="0"/>
                      </a:rPr>
                      <m:t> </m:t>
                    </m:r>
                  </m:oMath>
                </a14:m>
                <a:r>
                  <a:rPr lang="en-US" sz="2000" dirty="0">
                    <a:latin typeface="Times New Roman" panose="02020603050405020304" pitchFamily="18" charset="0"/>
                    <a:cs typeface="Times New Roman" panose="02020603050405020304" pitchFamily="18" charset="0"/>
                  </a:rPr>
                  <a:t>or </a:t>
                </a:r>
                <a14:m>
                  <m:oMath xmlns:m="http://schemas.openxmlformats.org/officeDocument/2006/math">
                    <m:r>
                      <a:rPr lang="en-US" sz="2000" i="1" dirty="0" smtClean="0">
                        <a:latin typeface="Cambria Math" panose="02040503050406030204" pitchFamily="18" charset="0"/>
                        <a:cs typeface="Times New Roman" panose="02020603050405020304" pitchFamily="18" charset="0"/>
                      </a:rPr>
                      <m:t>𝑡</m:t>
                    </m:r>
                    <m:r>
                      <a:rPr lang="en-US" sz="2000" i="1" dirty="0" smtClean="0">
                        <a:latin typeface="Cambria Math" panose="02040503050406030204" pitchFamily="18" charset="0"/>
                        <a:cs typeface="Times New Roman" panose="02020603050405020304" pitchFamily="18" charset="0"/>
                      </a:rPr>
                      <m:t>−</m:t>
                    </m:r>
                    <m:r>
                      <a:rPr lang="en-US" sz="2000" i="1" dirty="0" smtClean="0">
                        <a:latin typeface="Cambria Math" panose="02040503050406030204" pitchFamily="18" charset="0"/>
                        <a:cs typeface="Times New Roman" panose="02020603050405020304" pitchFamily="18" charset="0"/>
                      </a:rPr>
                      <m:t>𝑑𝑖𝑠𝑡𝑟𝑖𝑏𝑢𝑡𝑖𝑜𝑛</m:t>
                    </m:r>
                  </m:oMath>
                </a14:m>
                <a:r>
                  <a:rPr lang="en-US" sz="2000" dirty="0">
                    <a:latin typeface="Times New Roman" panose="02020603050405020304" pitchFamily="18" charset="0"/>
                    <a:cs typeface="Times New Roman" panose="02020603050405020304" pitchFamily="18" charset="0"/>
                  </a:rPr>
                  <a:t> is applicable with a condition that such a distribution tends to normal distribution when </a:t>
                </a:r>
                <a:r>
                  <a:rPr lang="en-US" sz="2000" i="1" dirty="0">
                    <a:latin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cs typeface="Times New Roman" panose="02020603050405020304" pitchFamily="18" charset="0"/>
                  </a:rPr>
                  <a:t> becomes large.</a:t>
                </a:r>
              </a:p>
              <a:p>
                <a:pPr marL="576580" lvl="8" indent="-288925" algn="just">
                  <a:buSzPct val="95000"/>
                </a:pPr>
                <a:endParaRPr lang="en-US" sz="2000" dirty="0">
                  <a:latin typeface="Times New Roman" panose="02020603050405020304" pitchFamily="18" charset="0"/>
                  <a:cs typeface="Times New Roman" panose="02020603050405020304" pitchFamily="18" charset="0"/>
                </a:endParaRPr>
              </a:p>
              <a:p>
                <a:pPr marL="576580" lvl="2" indent="-288925" algn="just">
                  <a:buClr>
                    <a:schemeClr val="accent3"/>
                  </a:buClr>
                  <a:buSzPct val="95000"/>
                </a:pPr>
                <a:r>
                  <a:rPr lang="en-US" sz="2000" dirty="0">
                    <a:solidFill>
                      <a:srgbClr val="A50021"/>
                    </a:solidFill>
                    <a:latin typeface="Times New Roman" panose="02020603050405020304" pitchFamily="18" charset="0"/>
                    <a:cs typeface="Times New Roman" panose="02020603050405020304" pitchFamily="18" charset="0"/>
                  </a:rPr>
                  <a:t>Typically it is used for comparing the mean of a sample to some hypothesized mean for the population in case of large sample, or when </a:t>
                </a:r>
                <a:r>
                  <a:rPr lang="en-US" sz="2000" b="1" dirty="0">
                    <a:solidFill>
                      <a:srgbClr val="7030A0"/>
                    </a:solidFill>
                    <a:latin typeface="Times New Roman" panose="02020603050405020304" pitchFamily="18" charset="0"/>
                    <a:cs typeface="Times New Roman" panose="02020603050405020304" pitchFamily="18" charset="0"/>
                  </a:rPr>
                  <a:t>population variance </a:t>
                </a:r>
                <a:r>
                  <a:rPr lang="en-US" sz="2000" dirty="0">
                    <a:solidFill>
                      <a:srgbClr val="A50021"/>
                    </a:solidFill>
                    <a:latin typeface="Times New Roman" panose="02020603050405020304" pitchFamily="18" charset="0"/>
                    <a:cs typeface="Times New Roman" panose="02020603050405020304" pitchFamily="18" charset="0"/>
                  </a:rPr>
                  <a:t>is known</a:t>
                </a:r>
                <a:r>
                  <a:rPr lang="en-US" sz="2000" dirty="0">
                    <a:latin typeface="Times New Roman" panose="02020603050405020304" pitchFamily="18" charset="0"/>
                    <a:cs typeface="Times New Roman" panose="02020603050405020304" pitchFamily="18" charset="0"/>
                  </a:rPr>
                  <a:t>.</a:t>
                </a:r>
              </a:p>
              <a:p>
                <a:pPr marL="285750" lvl="2" indent="1905" algn="just">
                  <a:buClr>
                    <a:schemeClr val="accent3"/>
                  </a:buClr>
                  <a:buSzPct val="95000"/>
                </a:pP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Rot="1" noChangeAspect="1" noMove="1" noResize="1" noEditPoints="1" noAdjustHandles="1" noChangeArrowheads="1" noChangeShapeType="1" noTextEdit="1"/>
              </p:cNvSpPr>
              <p:nvPr>
                <p:ph idx="1"/>
              </p:nvPr>
            </p:nvSpPr>
            <p:spPr>
              <a:xfrm>
                <a:off x="336574" y="1687643"/>
                <a:ext cx="8687074" cy="4858791"/>
              </a:xfrm>
              <a:blipFill rotWithShape="1">
                <a:blip r:embed="rId2"/>
                <a:stretch>
                  <a:fillRect t="-9" r="3" b="5"/>
                </a:stretch>
              </a:blipFill>
            </p:spPr>
            <p:txBody>
              <a:bodyPr/>
              <a:lstStyle/>
              <a:p>
                <a:r>
                  <a:rPr lang="en-US" altLang="en-US">
                    <a:noFill/>
                  </a:rPr>
                  <a:t> </a:t>
                </a:r>
              </a:p>
            </p:txBody>
          </p:sp>
        </mc:Fallback>
      </mc:AlternateContent>
      <p:sp>
        <p:nvSpPr>
          <p:cNvPr id="11" name="Title 1"/>
          <p:cNvSpPr txBox="1"/>
          <p:nvPr/>
        </p:nvSpPr>
        <p:spPr>
          <a:xfrm>
            <a:off x="536330" y="235743"/>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 : Z-test</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7738110"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Single Sample: Test Concerning a Single Mean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7224395" cy="4279265"/>
              </a:xfrm>
            </p:spPr>
            <p:txBody>
              <a:bodyPr wrap="square"/>
              <a:lstStyle/>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(Variance known)</a:t>
                </a: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a:rPr lang="en-IN" i="1">
                        <a:latin typeface="Cambria Math" panose="02040503050406030204" pitchFamily="18" charset="0"/>
                      </a:rPr>
                      <m:t>𝑧</m:t>
                    </m:r>
                    <m:r>
                      <a:rPr lang="en-IN" i="1">
                        <a:latin typeface="Cambria Math" panose="02040503050406030204" pitchFamily="18" charset="0"/>
                      </a:rPr>
                      <m:t>=</m:t>
                    </m:r>
                    <m:f>
                      <m:fPr>
                        <m:ctrlPr>
                          <a:rPr lang="en-IN" i="1">
                            <a:latin typeface="Cambria Math" panose="02040503050406030204" pitchFamily="18" charset="0"/>
                          </a:rPr>
                        </m:ctrlPr>
                      </m:fPr>
                      <m:num>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rPr>
                              <m:t>0</m:t>
                            </m:r>
                          </m:sub>
                        </m:sSub>
                      </m:num>
                      <m:den>
                        <m:r>
                          <a:rPr lang="en-IN" i="1">
                            <a:latin typeface="Cambria Math" panose="02040503050406030204" pitchFamily="18" charset="0"/>
                            <a:ea typeface="Cambria Math" panose="02040503050406030204" pitchFamily="18" charset="0"/>
                          </a:rPr>
                          <m:t>𝜎</m:t>
                        </m:r>
                        <m:r>
                          <a:rPr lang="en-IN" i="1">
                            <a:latin typeface="Cambria Math" panose="02040503050406030204" pitchFamily="18" charset="0"/>
                            <a:ea typeface="Cambria Math" panose="02040503050406030204" pitchFamily="18" charset="0"/>
                          </a:rPr>
                          <m:t>/</m:t>
                        </m:r>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𝑛</m:t>
                            </m:r>
                          </m:e>
                        </m:rad>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𝑁</m:t>
                    </m:r>
                    <m:r>
                      <a:rPr lang="en-IN" i="1">
                        <a:latin typeface="Cambria Math" panose="02040503050406030204" pitchFamily="18" charset="0"/>
                        <a:ea typeface="Cambria Math" panose="02040503050406030204" pitchFamily="18" charset="0"/>
                      </a:rPr>
                      <m:t>(0,1)</m:t>
                    </m:r>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dirty="0">
                  <a:latin typeface="Times New Roman" panose="02020603050405020304" pitchFamily="18" charset="0"/>
                  <a:cs typeface="Times New Roman" panose="02020603050405020304" pitchFamily="18" charset="0"/>
                </a:endParaRPr>
              </a:p>
              <a:p>
                <a:pPr marL="342900" indent="-342900"/>
                <a:endParaRPr lang="en-IN" sz="2400" dirty="0"/>
              </a:p>
              <a:p>
                <a:pPr marL="0" indent="0">
                  <a:buNone/>
                </a:pPr>
                <a:r>
                  <a:rPr lang="en-IN" sz="2400" dirty="0"/>
                  <a:t> </a:t>
                </a:r>
              </a:p>
              <a:p>
                <a:endParaRPr lang="en-IN" sz="2400" dirty="0"/>
              </a:p>
              <a:p>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7224395" cy="4279265"/>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2089150" y="4343400"/>
              <a:ext cx="5154930" cy="1579118"/>
            </p:xfrm>
            <a:graphic>
              <a:graphicData uri="http://schemas.openxmlformats.org/drawingml/2006/table">
                <a:tbl>
                  <a:tblPr firstRow="1" bandRow="1">
                    <a:tableStyleId>{5C22544A-7EE6-4342-B048-85BDC9FD1C3A}</a:tableStyleId>
                  </a:tblPr>
                  <a:tblGrid>
                    <a:gridCol w="2577465">
                      <a:extLst>
                        <a:ext uri="{9D8B030D-6E8A-4147-A177-3AD203B41FA5}">
                          <a16:colId xmlns:a16="http://schemas.microsoft.com/office/drawing/2014/main" xmlns="" val="20000"/>
                        </a:ext>
                      </a:extLst>
                    </a:gridCol>
                    <a:gridCol w="2577465">
                      <a:extLst>
                        <a:ext uri="{9D8B030D-6E8A-4147-A177-3AD203B41FA5}">
                          <a16:colId xmlns:a16="http://schemas.microsoft.com/office/drawing/2014/main" xmlns="" val="20001"/>
                        </a:ext>
                      </a:extLst>
                    </a:gridCol>
                  </a:tblGrid>
                  <a:tr h="457200">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800100">
                    <a:tc>
                      <a:txBody>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&gt;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𝑧</m:t>
                                </m:r>
                                <m:r>
                                  <a:rPr lang="en-IN" b="0" i="1" smtClean="0">
                                    <a:latin typeface="Cambria Math" panose="02040503050406030204" pitchFamily="18" charset="0"/>
                                  </a:rPr>
                                  <m:t>&gt;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/2</m:t>
                                    </m:r>
                                  </m:sub>
                                </m:sSub>
                              </m:oMath>
                            </m:oMathPara>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2089150" y="4343400"/>
              <a:ext cx="5154930" cy="1554480"/>
            </p:xfrm>
            <a:graphic>
              <a:graphicData uri="http://schemas.openxmlformats.org/drawingml/2006/table">
                <a:tbl>
                  <a:tblPr firstRow="1" bandRow="1">
                    <a:tableStyleId>{5C22544A-7EE6-4342-B048-85BDC9FD1C3A}</a:tableStyleId>
                  </a:tblPr>
                  <a:tblGrid>
                    <a:gridCol w="2577465"/>
                    <a:gridCol w="2577465"/>
                  </a:tblGrid>
                  <a:tr h="640080">
                    <a:tc>
                      <a:txBody>
                        <a:bodyPr/>
                        <a:lstStyle/>
                        <a:p>
                          <a:endParaRPr lang="en-US"/>
                        </a:p>
                      </a:txBody>
                      <a:tcPr>
                        <a:blipFill>
                          <a:blip r:embed="rId3"/>
                        </a:blipFill>
                      </a:tcPr>
                    </a:tc>
                    <a:tc>
                      <a:txBody>
                        <a:bodyPr/>
                        <a:p>
                          <a:r>
                            <a:rPr lang="en-IN" dirty="0" smtClean="0"/>
                            <a:t>Critical Region</a:t>
                          </a:r>
                          <a:endParaRPr lang="en-IN" dirty="0"/>
                        </a:p>
                      </a:txBody>
                      <a:tcPr/>
                    </a:tc>
                  </a:tr>
                  <a:tr h="914400">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04892" y="1378588"/>
                <a:ext cx="8687074" cy="4858791"/>
              </a:xfrm>
            </p:spPr>
            <p:txBody>
              <a:bodyPr>
                <a:noAutofit/>
              </a:bodyPr>
              <a:lstStyle/>
              <a:p>
                <a:pPr marL="0" lvl="2" indent="0" algn="just">
                  <a:buClr>
                    <a:schemeClr val="accent3"/>
                  </a:buClr>
                  <a:buSzPct val="95000"/>
                  <a:buNone/>
                </a:pPr>
                <a:r>
                  <a:rPr lang="en-US" sz="2000" b="1" dirty="0">
                    <a:latin typeface="Times New Roman" panose="02020603050405020304" pitchFamily="18" charset="0"/>
                    <a:cs typeface="Times New Roman" panose="02020603050405020304" pitchFamily="18" charset="0"/>
                  </a:rPr>
                  <a:t> </a:t>
                </a:r>
                <a:endParaRPr lang="en-US" sz="1800" b="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14:m>
                  <m:oMath xmlns:m="http://schemas.openxmlformats.org/officeDocument/2006/math">
                    <m:r>
                      <a:rPr lang="en-US" sz="2400" b="1" i="1" smtClean="0">
                        <a:solidFill>
                          <a:schemeClr val="accent1">
                            <a:lumMod val="75000"/>
                          </a:schemeClr>
                        </a:solidFill>
                        <a:latin typeface="Cambria Math" panose="02040503050406030204" pitchFamily="18" charset="0"/>
                        <a:cs typeface="Times New Roman" panose="02020603050405020304" pitchFamily="18" charset="0"/>
                      </a:rPr>
                      <m:t>𝒕</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𝒕𝒆𝒔𝒕</m:t>
                    </m:r>
                  </m:oMath>
                </a14:m>
                <a:r>
                  <a:rPr lang="en-US" sz="2400" b="1" dirty="0">
                    <a:solidFill>
                      <a:schemeClr val="accent1">
                        <a:lumMod val="75000"/>
                      </a:schemeClr>
                    </a:solidFill>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It is based on the t-distribution.</a:t>
                </a: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a:p>
                <a:pPr marL="573405" lvl="2" indent="-285750" algn="just">
                  <a:buClr>
                    <a:schemeClr val="accent3"/>
                  </a:buClr>
                  <a:buSzPct val="95000"/>
                </a:pPr>
                <a:r>
                  <a:rPr lang="en-US" sz="2000" dirty="0">
                    <a:latin typeface="Times New Roman" panose="02020603050405020304" pitchFamily="18" charset="0"/>
                    <a:cs typeface="Times New Roman" panose="02020603050405020304" pitchFamily="18" charset="0"/>
                  </a:rPr>
                  <a:t>It is considered an appropriate test for judging the significance of a sample mean or for judging the significance of difference between the means of two samples in case of</a:t>
                </a:r>
              </a:p>
              <a:p>
                <a:pPr marL="2127885" lvl="8" indent="-285750" algn="just">
                  <a:buSzPct val="95000"/>
                </a:pPr>
                <a:endParaRPr lang="en-US" sz="1100" dirty="0">
                  <a:latin typeface="Times New Roman" panose="02020603050405020304" pitchFamily="18" charset="0"/>
                  <a:cs typeface="Times New Roman" panose="02020603050405020304" pitchFamily="18" charset="0"/>
                </a:endParaRPr>
              </a:p>
              <a:p>
                <a:pPr marL="1139825" lvl="3" indent="-290830" algn="just">
                  <a:buSzPct val="95000"/>
                </a:pPr>
                <a:r>
                  <a:rPr lang="en-US" dirty="0">
                    <a:latin typeface="Times New Roman" panose="02020603050405020304" pitchFamily="18" charset="0"/>
                    <a:cs typeface="Times New Roman" panose="02020603050405020304" pitchFamily="18" charset="0"/>
                  </a:rPr>
                  <a:t>small sample(s)</a:t>
                </a:r>
              </a:p>
              <a:p>
                <a:pPr marL="2127885" lvl="8" indent="3175" algn="just">
                  <a:buSzPct val="95000"/>
                </a:pPr>
                <a:endParaRPr lang="en-US" sz="1100" dirty="0">
                  <a:latin typeface="Times New Roman" panose="02020603050405020304" pitchFamily="18" charset="0"/>
                  <a:cs typeface="Times New Roman" panose="02020603050405020304" pitchFamily="18" charset="0"/>
                </a:endParaRPr>
              </a:p>
              <a:p>
                <a:pPr marL="1139825" lvl="3" indent="-290830" algn="just">
                  <a:buSzPct val="95000"/>
                </a:pPr>
                <a:r>
                  <a:rPr lang="en-US" b="1" dirty="0">
                    <a:solidFill>
                      <a:srgbClr val="9966FF"/>
                    </a:solidFill>
                    <a:latin typeface="Times New Roman" panose="02020603050405020304" pitchFamily="18" charset="0"/>
                    <a:cs typeface="Times New Roman" panose="02020603050405020304" pitchFamily="18" charset="0"/>
                  </a:rPr>
                  <a:t>population variance is not known </a:t>
                </a:r>
                <a:r>
                  <a:rPr lang="en-US" dirty="0">
                    <a:latin typeface="Times New Roman" panose="02020603050405020304" pitchFamily="18" charset="0"/>
                    <a:cs typeface="Times New Roman" panose="02020603050405020304" pitchFamily="18" charset="0"/>
                  </a:rPr>
                  <a:t>(in this case, we use the variance of the sample as an estimate of the population variance)</a:t>
                </a:r>
              </a:p>
              <a:p>
                <a:pPr marL="0" lvl="2"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b="1" i="1" smtClean="0">
                          <a:solidFill>
                            <a:schemeClr val="accent1">
                              <a:lumMod val="75000"/>
                            </a:schemeClr>
                          </a:solidFill>
                          <a:latin typeface="Cambria Math" panose="02040503050406030204"/>
                          <a:cs typeface="Times New Roman" panose="02020603050405020304" pitchFamily="18" charset="0"/>
                        </a:rPr>
                        <m:t> </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Rot="1" noChangeAspect="1" noMove="1" noResize="1" noEditPoints="1" noAdjustHandles="1" noChangeArrowheads="1" noChangeShapeType="1" noTextEdit="1"/>
              </p:cNvSpPr>
              <p:nvPr>
                <p:ph idx="1"/>
              </p:nvPr>
            </p:nvSpPr>
            <p:spPr>
              <a:xfrm>
                <a:off x="404892" y="1378588"/>
                <a:ext cx="8687074" cy="4858791"/>
              </a:xfrm>
              <a:blipFill rotWithShape="1">
                <a:blip r:embed="rId2"/>
                <a:stretch>
                  <a:fillRect l="-5" b="8"/>
                </a:stretch>
              </a:blipFill>
            </p:spPr>
            <p:txBody>
              <a:bodyPr/>
              <a:lstStyle/>
              <a:p>
                <a:r>
                  <a:rPr lang="en-US" altLang="en-US">
                    <a:noFill/>
                  </a:rPr>
                  <a:t> </a:t>
                </a:r>
              </a:p>
            </p:txBody>
          </p:sp>
        </mc:Fallback>
      </mc:AlternateContent>
      <p:sp>
        <p:nvSpPr>
          <p:cNvPr id="11" name="Title 1"/>
          <p:cNvSpPr txBox="1"/>
          <p:nvPr/>
        </p:nvSpPr>
        <p:spPr>
          <a:xfrm>
            <a:off x="468014" y="466229"/>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 : t-test</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
        <p:nvSpPr>
          <p:cNvPr id="2" name="Slide Number Placeholder 1"/>
          <p:cNvSpPr>
            <a:spLocks noGrp="1"/>
          </p:cNvSpPr>
          <p:nvPr>
            <p:ph type="sldNum" sz="quarter" idx="12"/>
          </p:nvPr>
        </p:nvSpPr>
        <p:spPr>
          <a:xfrm>
            <a:off x="6743700" y="6377940"/>
            <a:ext cx="2154237" cy="276860"/>
          </a:xfrm>
        </p:spPr>
        <p:txBody>
          <a:bodyPr/>
          <a:lstStyle/>
          <a:p>
            <a:fld id="{E2D238DB-7230-45D0-89A2-1890D4DEDBDF}" type="slidenum">
              <a:rPr lang="en-IN" smtClean="0">
                <a:solidFill>
                  <a:srgbClr val="04617B">
                    <a:shade val="90000"/>
                  </a:srgbClr>
                </a:solidFill>
              </a:rPr>
              <a:t>62</a:t>
            </a:fld>
            <a:endParaRPr lang="en-IN" dirty="0">
              <a:solidFill>
                <a:srgbClr val="04617B">
                  <a:shade val="90000"/>
                </a:srgbClr>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7250430"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Single Sample: Test Concerning a Single Mean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8212455" cy="4279265"/>
              </a:xfrm>
            </p:spPr>
            <p:txBody>
              <a:bodyPr wrap="square"/>
              <a:lstStyle/>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𝜇</m:t>
                    </m:r>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𝜇</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(Variance unknown)</a:t>
                </a: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m:rPr>
                        <m:sty m:val="p"/>
                      </m:rPr>
                      <a:rPr lang="en-IN">
                        <a:latin typeface="Cambria Math" panose="02040503050406030204" pitchFamily="18" charset="0"/>
                      </a:rPr>
                      <m:t>t</m:t>
                    </m:r>
                    <m:r>
                      <a:rPr lang="en-IN" i="1">
                        <a:latin typeface="Cambria Math" panose="02040503050406030204" pitchFamily="18" charset="0"/>
                      </a:rPr>
                      <m:t>=</m:t>
                    </m:r>
                    <m:f>
                      <m:fPr>
                        <m:ctrlPr>
                          <a:rPr lang="en-IN" i="1">
                            <a:latin typeface="Cambria Math" panose="02040503050406030204" pitchFamily="18" charset="0"/>
                          </a:rPr>
                        </m:ctrlPr>
                      </m:fPr>
                      <m:num>
                        <m:acc>
                          <m:accPr>
                            <m:chr m:val="̅"/>
                            <m:ctrlPr>
                              <a:rPr lang="en-IN" i="1">
                                <a:latin typeface="Cambria Math" panose="02040503050406030204" pitchFamily="18" charset="0"/>
                              </a:rPr>
                            </m:ctrlPr>
                          </m:accPr>
                          <m:e>
                            <m:r>
                              <a:rPr lang="en-IN" i="1">
                                <a:latin typeface="Cambria Math" panose="02040503050406030204" pitchFamily="18" charset="0"/>
                              </a:rPr>
                              <m:t>𝑥</m:t>
                            </m:r>
                          </m:e>
                        </m:acc>
                        <m:r>
                          <a:rPr lang="en-IN" i="1">
                            <a:latin typeface="Cambria Math" panose="02040503050406030204" pitchFamily="18" charset="0"/>
                          </a:rPr>
                          <m:t>−</m:t>
                        </m:r>
                        <m:r>
                          <a:rPr lang="en-IN" i="1">
                            <a:latin typeface="Cambria Math" panose="02040503050406030204" pitchFamily="18" charset="0"/>
                            <a:ea typeface="Cambria Math" panose="02040503050406030204" pitchFamily="18" charset="0"/>
                          </a:rPr>
                          <m:t>𝜇</m:t>
                        </m:r>
                      </m:num>
                      <m:den>
                        <m:r>
                          <a:rPr lang="en-IN" i="1">
                            <a:latin typeface="Cambria Math" panose="02040503050406030204" pitchFamily="18" charset="0"/>
                          </a:rPr>
                          <m:t>𝑠</m:t>
                        </m:r>
                        <m:r>
                          <a:rPr lang="en-IN" i="1">
                            <a:latin typeface="Cambria Math" panose="02040503050406030204" pitchFamily="18" charset="0"/>
                            <a:ea typeface="Cambria Math" panose="02040503050406030204" pitchFamily="18" charset="0"/>
                          </a:rPr>
                          <m:t>/</m:t>
                        </m:r>
                        <m:rad>
                          <m:radPr>
                            <m:degHide m:val="on"/>
                            <m:ctrlPr>
                              <a:rPr lang="en-IN" i="1">
                                <a:latin typeface="Cambria Math" panose="02040503050406030204" pitchFamily="18" charset="0"/>
                                <a:ea typeface="Cambria Math" panose="02040503050406030204" pitchFamily="18" charset="0"/>
                              </a:rPr>
                            </m:ctrlPr>
                          </m:radPr>
                          <m:deg/>
                          <m:e>
                            <m:r>
                              <a:rPr lang="en-IN" i="1">
                                <a:latin typeface="Cambria Math" panose="02040503050406030204" pitchFamily="18" charset="0"/>
                                <a:ea typeface="Cambria Math" panose="02040503050406030204" pitchFamily="18" charset="0"/>
                              </a:rPr>
                              <m:t>𝑛</m:t>
                            </m:r>
                          </m:e>
                        </m:rad>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𝑡</m:t>
                        </m:r>
                      </m:e>
                      <m:sub>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−1</m:t>
                        </m:r>
                      </m:sub>
                    </m:sSub>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dirty="0">
                  <a:latin typeface="Times New Roman" panose="02020603050405020304" pitchFamily="18" charset="0"/>
                  <a:cs typeface="Times New Roman" panose="02020603050405020304" pitchFamily="18" charset="0"/>
                </a:endParaRPr>
              </a:p>
              <a:p>
                <a:pPr marL="342900" indent="-342900"/>
                <a:endParaRPr lang="en-IN" sz="2400" dirty="0"/>
              </a:p>
              <a:p>
                <a:r>
                  <a:rPr lang="en-IN" sz="2400" dirty="0"/>
                  <a:t> </a:t>
                </a:r>
              </a:p>
              <a:p>
                <a:endParaRPr lang="en-IN" sz="2400" dirty="0"/>
              </a:p>
              <a:p>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8212455" cy="4279265"/>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1581150" y="3810000"/>
              <a:ext cx="5935980" cy="1518158"/>
            </p:xfrm>
            <a:graphic>
              <a:graphicData uri="http://schemas.openxmlformats.org/drawingml/2006/table">
                <a:tbl>
                  <a:tblPr firstRow="1" bandRow="1">
                    <a:tableStyleId>{5C22544A-7EE6-4342-B048-85BDC9FD1C3A}</a:tableStyleId>
                  </a:tblPr>
                  <a:tblGrid>
                    <a:gridCol w="2967990">
                      <a:extLst>
                        <a:ext uri="{9D8B030D-6E8A-4147-A177-3AD203B41FA5}">
                          <a16:colId xmlns:a16="http://schemas.microsoft.com/office/drawing/2014/main" xmlns="" val="20000"/>
                        </a:ext>
                      </a:extLst>
                    </a:gridCol>
                    <a:gridCol w="2967990">
                      <a:extLst>
                        <a:ext uri="{9D8B030D-6E8A-4147-A177-3AD203B41FA5}">
                          <a16:colId xmlns:a16="http://schemas.microsoft.com/office/drawing/2014/main" xmlns="" val="20001"/>
                        </a:ext>
                      </a:extLst>
                    </a:gridCol>
                  </a:tblGrid>
                  <a:tr h="457200">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800100">
                    <a:tc>
                      <a:txBody>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b="0" i="1" smtClean="0">
                                    <a:latin typeface="Cambria Math" panose="02040503050406030204" pitchFamily="18" charset="0"/>
                                    <a:ea typeface="Cambria Math" panose="02040503050406030204" pitchFamily="18" charset="0"/>
                                  </a:rPr>
                                  <m:t>&gt;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𝜇</m:t>
                                </m:r>
                                <m:r>
                                  <a:rPr lang="en-IN" i="1" smtClean="0">
                                    <a:latin typeface="Cambria Math" panose="02040503050406030204" pitchFamily="18" charset="0"/>
                                    <a:ea typeface="Cambria Math" panose="02040503050406030204" pitchFamily="18" charset="0"/>
                                  </a:rPr>
                                  <m:t>≠</m:t>
                                </m:r>
                                <m:sSub>
                                  <m:sSubPr>
                                    <m:ctrlPr>
                                      <a:rPr lang="en-IN" i="1" smtClean="0">
                                        <a:latin typeface="Cambria Math" panose="02040503050406030204" pitchFamily="18" charset="0"/>
                                        <a:ea typeface="Cambria Math" panose="02040503050406030204" pitchFamily="18" charset="0"/>
                                      </a:rPr>
                                    </m:ctrlPr>
                                  </m:sSubPr>
                                  <m:e>
                                    <m:r>
                                      <a:rPr lang="en-IN"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&gt;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Sub>
                              </m:oMath>
                            </m:oMathPara>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1581150" y="3810000"/>
              <a:ext cx="5935980" cy="1456055"/>
            </p:xfrm>
            <a:graphic>
              <a:graphicData uri="http://schemas.openxmlformats.org/drawingml/2006/table">
                <a:tbl>
                  <a:tblPr firstRow="1" bandRow="1">
                    <a:tableStyleId>{5C22544A-7EE6-4342-B048-85BDC9FD1C3A}</a:tableStyleId>
                  </a:tblPr>
                  <a:tblGrid>
                    <a:gridCol w="2967990"/>
                    <a:gridCol w="2967990"/>
                  </a:tblGrid>
                  <a:tr h="457200">
                    <a:tc>
                      <a:txBody>
                        <a:bodyPr/>
                        <a:lstStyle/>
                        <a:p>
                          <a:endParaRPr lang="en-US"/>
                        </a:p>
                      </a:txBody>
                      <a:tcPr>
                        <a:blipFill>
                          <a:blip r:embed="rId3"/>
                        </a:blipFill>
                      </a:tcPr>
                    </a:tc>
                    <a:tc>
                      <a:txBody>
                        <a:bodyPr/>
                        <a:p>
                          <a:r>
                            <a:rPr lang="en-IN" dirty="0" smtClean="0"/>
                            <a:t>Critical Region</a:t>
                          </a:r>
                          <a:endParaRPr lang="en-IN" dirty="0"/>
                        </a:p>
                      </a:txBody>
                      <a:tcPr/>
                    </a:tc>
                  </a:tr>
                  <a:tr h="998855">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6231890"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Two Sample: Test on Two Mean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7766685" cy="4352290"/>
              </a:xfrm>
            </p:spPr>
            <p:txBody>
              <a:bodyPr wrap="square"/>
              <a:lstStyle/>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1</m:t>
                        </m:r>
                      </m:sub>
                    </m:sSub>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2</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𝑑</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1</m:t>
                        </m:r>
                      </m:sub>
                    </m:sSub>
                  </m:oMath>
                </a14:m>
                <a:r>
                  <a:rPr lang="en-IN"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2</m:t>
                        </m:r>
                      </m:sub>
                    </m:sSub>
                  </m:oMath>
                </a14:m>
                <a:r>
                  <a:rPr lang="en-IN" dirty="0">
                    <a:latin typeface="Times New Roman" panose="02020603050405020304" pitchFamily="18" charset="0"/>
                    <a:cs typeface="Times New Roman" panose="02020603050405020304" pitchFamily="18" charset="0"/>
                  </a:rPr>
                  <a:t> known)</a:t>
                </a: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a:rPr lang="en-IN" i="1">
                        <a:latin typeface="Cambria Math" panose="02040503050406030204" pitchFamily="18" charset="0"/>
                      </a:rPr>
                      <m:t>𝑧</m:t>
                    </m:r>
                    <m:r>
                      <a:rPr lang="en-IN" i="1">
                        <a:latin typeface="Cambria Math" panose="02040503050406030204" pitchFamily="18" charset="0"/>
                      </a:rPr>
                      <m:t>=</m:t>
                    </m:r>
                    <m:f>
                      <m:fPr>
                        <m:ctrlPr>
                          <a:rPr lang="en-IN" i="1">
                            <a:latin typeface="Cambria Math" panose="02040503050406030204" pitchFamily="18" charset="0"/>
                          </a:rPr>
                        </m:ctrlPr>
                      </m:fPr>
                      <m:num>
                        <m:d>
                          <m:dPr>
                            <m:ctrlPr>
                              <a:rPr lang="en-IN" i="1">
                                <a:latin typeface="Cambria Math" panose="02040503050406030204" pitchFamily="18" charset="0"/>
                              </a:rPr>
                            </m:ctrlPr>
                          </m:dP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2</m:t>
                                </m:r>
                              </m:sub>
                            </m:sSub>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0</m:t>
                            </m:r>
                          </m:sub>
                        </m:sSub>
                      </m:num>
                      <m:den>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1</m:t>
                                    </m:r>
                                  </m:sub>
                                  <m:sup>
                                    <m:r>
                                      <a:rPr lang="en-IN" i="1">
                                        <a:latin typeface="Cambria Math" panose="02040503050406030204" pitchFamily="18" charset="0"/>
                                      </a:rPr>
                                      <m:t>2</m:t>
                                    </m:r>
                                  </m:sup>
                                </m:sSubSup>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den>
                            </m:f>
                            <m:r>
                              <a:rPr lang="en-IN" i="1">
                                <a:latin typeface="Cambria Math" panose="02040503050406030204" pitchFamily="18" charset="0"/>
                              </a:rPr>
                              <m:t>+</m:t>
                            </m:r>
                            <m:f>
                              <m:fPr>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2</m:t>
                                    </m:r>
                                  </m:sub>
                                  <m:sup>
                                    <m:r>
                                      <a:rPr lang="en-IN" i="1">
                                        <a:latin typeface="Cambria Math" panose="02040503050406030204" pitchFamily="18" charset="0"/>
                                      </a:rPr>
                                      <m:t>2</m:t>
                                    </m:r>
                                  </m:sup>
                                </m:sSubSup>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den>
                            </m:f>
                          </m:e>
                        </m:rad>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r>
                      <a:rPr lang="en-IN" i="1">
                        <a:latin typeface="Cambria Math" panose="02040503050406030204" pitchFamily="18" charset="0"/>
                        <a:ea typeface="Cambria Math" panose="02040503050406030204" pitchFamily="18" charset="0"/>
                      </a:rPr>
                      <m:t>𝑁</m:t>
                    </m:r>
                    <m:r>
                      <a:rPr lang="en-IN" i="1">
                        <a:latin typeface="Cambria Math" panose="02040503050406030204" pitchFamily="18" charset="0"/>
                        <a:ea typeface="Cambria Math" panose="02040503050406030204" pitchFamily="18" charset="0"/>
                      </a:rPr>
                      <m:t>(0,1)</m:t>
                    </m:r>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dirty="0">
                  <a:latin typeface="Times New Roman" panose="02020603050405020304" pitchFamily="18" charset="0"/>
                  <a:cs typeface="Times New Roman" panose="02020603050405020304" pitchFamily="18" charset="0"/>
                </a:endParaRPr>
              </a:p>
              <a:p>
                <a:pPr marL="342900" indent="-342900"/>
                <a:endParaRPr lang="en-IN" sz="2400" dirty="0"/>
              </a:p>
              <a:p>
                <a:pPr marL="0" indent="0">
                  <a:buNone/>
                </a:pPr>
                <a:endParaRPr lang="en-IN" sz="2400" dirty="0"/>
              </a:p>
              <a:p>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7766685" cy="4352290"/>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2165350" y="4572000"/>
              <a:ext cx="5645150" cy="1396238"/>
            </p:xfrm>
            <a:graphic>
              <a:graphicData uri="http://schemas.openxmlformats.org/drawingml/2006/table">
                <a:tbl>
                  <a:tblPr firstRow="1" bandRow="1">
                    <a:tableStyleId>{5C22544A-7EE6-4342-B048-85BDC9FD1C3A}</a:tableStyleId>
                  </a:tblPr>
                  <a:tblGrid>
                    <a:gridCol w="2822575">
                      <a:extLst>
                        <a:ext uri="{9D8B030D-6E8A-4147-A177-3AD203B41FA5}">
                          <a16:colId xmlns:a16="http://schemas.microsoft.com/office/drawing/2014/main" xmlns="" val="20000"/>
                        </a:ext>
                      </a:extLst>
                    </a:gridCol>
                    <a:gridCol w="2822575">
                      <a:extLst>
                        <a:ext uri="{9D8B030D-6E8A-4147-A177-3AD203B41FA5}">
                          <a16:colId xmlns:a16="http://schemas.microsoft.com/office/drawing/2014/main" xmlns="" val="20001"/>
                        </a:ext>
                      </a:extLst>
                    </a:gridCol>
                  </a:tblGrid>
                  <a:tr h="457200">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80010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&gt;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𝑧</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𝑧</m:t>
                                </m:r>
                                <m:r>
                                  <a:rPr lang="en-IN" b="0" i="1" smtClean="0">
                                    <a:latin typeface="Cambria Math" panose="02040503050406030204" pitchFamily="18" charset="0"/>
                                  </a:rPr>
                                  <m:t>&gt;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𝑧</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/2</m:t>
                                    </m:r>
                                  </m:sub>
                                </m:sSub>
                              </m:oMath>
                            </m:oMathPara>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2165350" y="4572000"/>
              <a:ext cx="5645150" cy="1371600"/>
            </p:xfrm>
            <a:graphic>
              <a:graphicData uri="http://schemas.openxmlformats.org/drawingml/2006/table">
                <a:tbl>
                  <a:tblPr firstRow="1" bandRow="1">
                    <a:tableStyleId>{5C22544A-7EE6-4342-B048-85BDC9FD1C3A}</a:tableStyleId>
                  </a:tblPr>
                  <a:tblGrid>
                    <a:gridCol w="2822575"/>
                    <a:gridCol w="2822575"/>
                  </a:tblGrid>
                  <a:tr h="457200">
                    <a:tc>
                      <a:txBody>
                        <a:bodyPr/>
                        <a:lstStyle/>
                        <a:p>
                          <a:endParaRPr lang="en-US"/>
                        </a:p>
                      </a:txBody>
                      <a:tcPr>
                        <a:blipFill>
                          <a:blip r:embed="rId3"/>
                        </a:blipFill>
                      </a:tcPr>
                    </a:tc>
                    <a:tc>
                      <a:txBody>
                        <a:bodyPr/>
                        <a:p>
                          <a:r>
                            <a:rPr lang="en-IN" dirty="0" smtClean="0"/>
                            <a:t>Critical Region</a:t>
                          </a:r>
                          <a:endParaRPr lang="en-IN" dirty="0"/>
                        </a:p>
                      </a:txBody>
                      <a:tcPr/>
                    </a:tc>
                  </a:tr>
                  <a:tr h="914400">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929005"/>
            <a:ext cx="5717540"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Two Sample: Test on Two Mean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8432165" cy="3829050"/>
              </a:xfrm>
            </p:spPr>
            <p:txBody>
              <a:bodyPr wrap="square"/>
              <a:lstStyle/>
              <a:p>
                <a:endParaRPr lang="en-IN" sz="2400" dirty="0"/>
              </a:p>
              <a:p>
                <a:pPr marL="457200" indent="-4572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1</m:t>
                        </m:r>
                      </m:sub>
                    </m:sSub>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2</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𝑑</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1</m:t>
                        </m:r>
                      </m:sub>
                    </m:sSub>
                    <m:r>
                      <a:rPr lang="en-IN">
                        <a:latin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2</m:t>
                        </m:r>
                      </m:sub>
                    </m:sSub>
                  </m:oMath>
                </a14:m>
                <a:r>
                  <a:rPr lang="en-IN" dirty="0">
                    <a:latin typeface="Times New Roman" panose="02020603050405020304" pitchFamily="18" charset="0"/>
                    <a:cs typeface="Times New Roman" panose="02020603050405020304" pitchFamily="18" charset="0"/>
                  </a:rPr>
                  <a:t> but unknown)</a:t>
                </a:r>
              </a:p>
              <a:p>
                <a:pPr marL="457200" indent="-4572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m:rPr>
                        <m:sty m:val="p"/>
                      </m:rPr>
                      <a:rPr lang="en-IN">
                        <a:latin typeface="Cambria Math" panose="02040503050406030204" pitchFamily="18" charset="0"/>
                      </a:rPr>
                      <m:t>t</m:t>
                    </m:r>
                    <m:r>
                      <a:rPr lang="en-IN" i="1">
                        <a:latin typeface="Cambria Math" panose="02040503050406030204" pitchFamily="18" charset="0"/>
                      </a:rPr>
                      <m:t>=</m:t>
                    </m:r>
                    <m:f>
                      <m:fPr>
                        <m:ctrlPr>
                          <a:rPr lang="en-IN" i="1">
                            <a:latin typeface="Cambria Math" panose="02040503050406030204" pitchFamily="18" charset="0"/>
                          </a:rPr>
                        </m:ctrlPr>
                      </m:fPr>
                      <m:num>
                        <m:d>
                          <m:dPr>
                            <m:ctrlPr>
                              <a:rPr lang="en-IN" i="1">
                                <a:latin typeface="Cambria Math" panose="02040503050406030204" pitchFamily="18" charset="0"/>
                              </a:rPr>
                            </m:ctrlPr>
                          </m:dP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2</m:t>
                                </m:r>
                              </m:sub>
                            </m:sSub>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0</m:t>
                            </m:r>
                          </m:sub>
                        </m:sSub>
                      </m:num>
                      <m:den>
                        <m:sSub>
                          <m:sSubPr>
                            <m:ctrlPr>
                              <a:rPr lang="en-IN" i="1">
                                <a:latin typeface="Cambria Math" panose="02040503050406030204" pitchFamily="18" charset="0"/>
                              </a:rPr>
                            </m:ctrlPr>
                          </m:sSubPr>
                          <m:e>
                            <m:r>
                              <a:rPr lang="en-IN" i="1">
                                <a:latin typeface="Cambria Math" panose="02040503050406030204" pitchFamily="18" charset="0"/>
                              </a:rPr>
                              <m:t>𝑠</m:t>
                            </m:r>
                          </m:e>
                          <m:sub>
                            <m:r>
                              <a:rPr lang="en-IN" i="1">
                                <a:latin typeface="Cambria Math" panose="02040503050406030204" pitchFamily="18" charset="0"/>
                              </a:rPr>
                              <m:t>𝑝</m:t>
                            </m:r>
                          </m:sub>
                        </m:sSub>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den>
                            </m:f>
                            <m:r>
                              <a:rPr lang="en-IN" i="1">
                                <a:latin typeface="Cambria Math" panose="02040503050406030204" pitchFamily="18" charset="0"/>
                              </a:rPr>
                              <m:t>+</m:t>
                            </m:r>
                            <m:f>
                              <m:fPr>
                                <m:ctrlPr>
                                  <a:rPr lang="en-IN" i="1">
                                    <a:latin typeface="Cambria Math" panose="02040503050406030204" pitchFamily="18" charset="0"/>
                                  </a:rPr>
                                </m:ctrlPr>
                              </m:fPr>
                              <m:num>
                                <m:r>
                                  <a:rPr lang="en-IN" i="1">
                                    <a:latin typeface="Cambria Math" panose="02040503050406030204" pitchFamily="18" charset="0"/>
                                  </a:rPr>
                                  <m:t>1</m:t>
                                </m:r>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den>
                            </m:f>
                          </m:e>
                        </m:rad>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𝑡</m:t>
                        </m:r>
                      </m:e>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−2</m:t>
                        </m:r>
                      </m:sub>
                    </m:sSub>
                  </m:oMath>
                </a14:m>
                <a:endParaRPr lang="en-IN" dirty="0">
                  <a:latin typeface="Times New Roman" panose="02020603050405020304" pitchFamily="18" charset="0"/>
                  <a:cs typeface="Times New Roman" panose="02020603050405020304" pitchFamily="18" charset="0"/>
                </a:endParaRPr>
              </a:p>
              <a:p>
                <a:pPr indent="0">
                  <a:buClr>
                    <a:srgbClr val="00B0F0"/>
                  </a:buClr>
                  <a:buFont typeface="Wingdings" panose="05000000000000000000" charset="0"/>
                  <a:buNone/>
                </a:pPr>
                <a14:m>
                  <m:oMathPara xmlns:m="http://schemas.openxmlformats.org/officeDocument/2006/math">
                    <m:oMathParaPr>
                      <m:jc m:val="centerGroup"/>
                    </m:oMathParaPr>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𝑝</m:t>
                          </m:r>
                        </m:sub>
                        <m:sup>
                          <m:r>
                            <a:rPr lang="en-IN" i="1">
                              <a:latin typeface="Cambria Math" panose="02040503050406030204" pitchFamily="18" charset="0"/>
                            </a:rPr>
                            <m:t>2</m:t>
                          </m:r>
                        </m:sup>
                      </m:sSubSup>
                      <m:r>
                        <a:rPr lang="en-IN" i="1">
                          <a:latin typeface="Cambria Math" panose="02040503050406030204" pitchFamily="18" charset="0"/>
                        </a:rPr>
                        <m:t>=</m:t>
                      </m:r>
                      <m:f>
                        <m:fPr>
                          <m:ctrlPr>
                            <a:rPr lang="en-IN" i="1">
                              <a:latin typeface="Cambria Math" panose="02040503050406030204" pitchFamily="18" charset="0"/>
                            </a:rPr>
                          </m:ctrlPr>
                        </m:fPr>
                        <m:num>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r>
                                <a:rPr lang="en-IN" i="1">
                                  <a:latin typeface="Cambria Math" panose="02040503050406030204" pitchFamily="18" charset="0"/>
                                </a:rPr>
                                <m:t>−1</m:t>
                              </m:r>
                            </m:e>
                          </m:d>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1</m:t>
                              </m:r>
                            </m:sub>
                            <m:sup>
                              <m:r>
                                <a:rPr lang="en-IN" i="1">
                                  <a:latin typeface="Cambria Math" panose="02040503050406030204" pitchFamily="18" charset="0"/>
                                </a:rPr>
                                <m:t>2</m:t>
                              </m:r>
                            </m:sup>
                          </m:sSubSup>
                          <m:r>
                            <a:rPr lang="en-IN" i="1">
                              <a:latin typeface="Cambria Math" panose="02040503050406030204" pitchFamily="18" charset="0"/>
                            </a:rPr>
                            <m:t>+</m:t>
                          </m:r>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r>
                                <a:rPr lang="en-IN" i="1">
                                  <a:latin typeface="Cambria Math" panose="02040503050406030204" pitchFamily="18" charset="0"/>
                                </a:rPr>
                                <m:t>−1</m:t>
                              </m:r>
                            </m:e>
                          </m:d>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2</m:t>
                              </m:r>
                            </m:sub>
                            <m:sup>
                              <m:r>
                                <a:rPr lang="en-IN" i="1">
                                  <a:latin typeface="Cambria Math" panose="02040503050406030204" pitchFamily="18" charset="0"/>
                                </a:rPr>
                                <m:t>2</m:t>
                              </m:r>
                            </m:sup>
                          </m:sSubSup>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−2</m:t>
                          </m:r>
                        </m:den>
                      </m:f>
                    </m:oMath>
                  </m:oMathPara>
                </a14:m>
                <a:endParaRPr lang="en-IN" dirty="0">
                  <a:latin typeface="Times New Roman" panose="02020603050405020304" pitchFamily="18" charset="0"/>
                  <a:cs typeface="Times New Roman" panose="02020603050405020304" pitchFamily="18" charset="0"/>
                </a:endParaRPr>
              </a:p>
              <a:p>
                <a:pPr marL="457200" indent="-4572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sz="2400" dirty="0"/>
              </a:p>
              <a:p>
                <a:pPr marL="457200" indent="-457200"/>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8432165" cy="3829050"/>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5" name="Content Placeholder 4"/>
              <p:cNvGraphicFramePr>
                <a:graphicFrameLocks noGrp="1"/>
              </p:cNvGraphicFramePr>
              <p:nvPr>
                <p:ph sz="half" idx="3"/>
              </p:nvPr>
            </p:nvGraphicFramePr>
            <p:xfrm>
              <a:off x="1250950" y="4800600"/>
              <a:ext cx="6900545" cy="1528445"/>
            </p:xfrm>
            <a:graphic>
              <a:graphicData uri="http://schemas.openxmlformats.org/drawingml/2006/table">
                <a:tbl>
                  <a:tblPr firstRow="1" bandRow="1">
                    <a:tableStyleId>{5C22544A-7EE6-4342-B048-85BDC9FD1C3A}</a:tableStyleId>
                  </a:tblPr>
                  <a:tblGrid>
                    <a:gridCol w="2913380">
                      <a:extLst>
                        <a:ext uri="{9D8B030D-6E8A-4147-A177-3AD203B41FA5}">
                          <a16:colId xmlns:a16="http://schemas.microsoft.com/office/drawing/2014/main" xmlns="" val="20000"/>
                        </a:ext>
                      </a:extLst>
                    </a:gridCol>
                    <a:gridCol w="3987165">
                      <a:extLst>
                        <a:ext uri="{9D8B030D-6E8A-4147-A177-3AD203B41FA5}">
                          <a16:colId xmlns:a16="http://schemas.microsoft.com/office/drawing/2014/main" xmlns="" val="20001"/>
                        </a:ext>
                      </a:extLst>
                    </a:gridCol>
                  </a:tblGrid>
                  <a:tr h="457200">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80010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&gt;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txBody>
                      <a:tcPr/>
                    </a:tc>
                    <a:tc>
                      <a:txBody>
                        <a:bodyPr/>
                        <a:lstStyle/>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m:t>
                                    </m:r>
                                    <m:sSub>
                                      <m:sSubPr>
                                        <m:ctrlPr>
                                          <a:rPr lang="en-IN" sz="1800" i="1" smtClean="0">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1</m:t>
                                        </m:r>
                                      </m:sub>
                                    </m:sSub>
                                    <m:r>
                                      <a:rPr lang="en-IN" sz="1800" i="1">
                                        <a:latin typeface="Cambria Math" panose="02040503050406030204" pitchFamily="18" charset="0"/>
                                        <a:ea typeface="Cambria Math" panose="02040503050406030204" pitchFamily="18" charset="0"/>
                                      </a:rPr>
                                      <m:t>+</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2</m:t>
                                        </m:r>
                                      </m:sub>
                                    </m:sSub>
                                    <m:r>
                                      <a:rPr lang="en-IN" sz="1800" i="1">
                                        <a:latin typeface="Cambria Math" panose="02040503050406030204" pitchFamily="18" charset="0"/>
                                        <a:ea typeface="Cambria Math" panose="02040503050406030204" pitchFamily="18" charset="0"/>
                                      </a:rPr>
                                      <m:t>−2</m:t>
                                    </m:r>
                                  </m:sub>
                                </m:sSub>
                              </m:oMath>
                            </m:oMathPara>
                          </a14:m>
                          <a:endParaRPr lang="en-IN" dirty="0"/>
                        </a:p>
                        <a:p>
                          <a:pPr/>
                          <a14:m>
                            <m:oMathPara xmlns:m="http://schemas.openxmlformats.org/officeDocument/2006/math">
                              <m:oMathParaPr>
                                <m:jc m:val="left"/>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m:t>
                                    </m:r>
                                    <m:sSub>
                                      <m:sSubPr>
                                        <m:ctrlPr>
                                          <a:rPr lang="en-IN" sz="1800" i="1" smtClean="0">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1</m:t>
                                        </m:r>
                                      </m:sub>
                                    </m:sSub>
                                    <m:r>
                                      <a:rPr lang="en-IN" sz="1800" i="1">
                                        <a:latin typeface="Cambria Math" panose="02040503050406030204" pitchFamily="18" charset="0"/>
                                        <a:ea typeface="Cambria Math" panose="02040503050406030204" pitchFamily="18" charset="0"/>
                                      </a:rPr>
                                      <m:t>+</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2</m:t>
                                        </m:r>
                                      </m:sub>
                                    </m:sSub>
                                    <m:r>
                                      <a:rPr lang="en-IN" sz="1800" i="1">
                                        <a:latin typeface="Cambria Math" panose="02040503050406030204" pitchFamily="18" charset="0"/>
                                        <a:ea typeface="Cambria Math" panose="02040503050406030204" pitchFamily="18" charset="0"/>
                                      </a:rPr>
                                      <m:t>−2</m:t>
                                    </m:r>
                                  </m:sub>
                                </m:sSub>
                              </m:oMath>
                            </m:oMathPara>
                          </a14:m>
                          <a:endParaRPr lang="en-IN" dirty="0"/>
                        </a:p>
                        <a:p>
                          <a14:m>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sSub>
                                    <m:sSubPr>
                                      <m:ctrlPr>
                                        <a:rPr lang="en-IN" sz="1800" i="1" smtClean="0">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1</m:t>
                                      </m:r>
                                    </m:sub>
                                  </m:sSub>
                                  <m:r>
                                    <a:rPr lang="en-IN" sz="1800" i="1">
                                      <a:latin typeface="Cambria Math" panose="02040503050406030204" pitchFamily="18" charset="0"/>
                                      <a:ea typeface="Cambria Math" panose="02040503050406030204" pitchFamily="18" charset="0"/>
                                    </a:rPr>
                                    <m:t>+</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2</m:t>
                                      </m:r>
                                    </m:sub>
                                  </m:sSub>
                                  <m:r>
                                    <a:rPr lang="en-IN" sz="1800" i="1">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oMath>
                          </a14:m>
                          <a:r>
                            <a:rPr lang="en-US" altLang="en-IN" b="0" i="1" dirty="0">
                              <a:latin typeface="Cambria Math" panose="02040503050406030204" pitchFamily="18" charset="0"/>
                            </a:rPr>
                            <a:t> </a:t>
                          </a:r>
                          <a14:m>
                            <m:oMath xmlns:m="http://schemas.openxmlformats.org/officeDocument/2006/math">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&gt;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sSub>
                                    <m:sSubPr>
                                      <m:ctrlPr>
                                        <a:rPr lang="en-IN" sz="1800" i="1" smtClean="0">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1</m:t>
                                      </m:r>
                                    </m:sub>
                                  </m:sSub>
                                  <m:r>
                                    <a:rPr lang="en-IN" sz="1800" i="1">
                                      <a:latin typeface="Cambria Math" panose="02040503050406030204" pitchFamily="18" charset="0"/>
                                      <a:ea typeface="Cambria Math" panose="02040503050406030204" pitchFamily="18" charset="0"/>
                                    </a:rPr>
                                    <m:t>+</m:t>
                                  </m:r>
                                  <m:sSub>
                                    <m:sSubPr>
                                      <m:ctrlPr>
                                        <a:rPr lang="en-IN" sz="1800" i="1">
                                          <a:latin typeface="Cambria Math" panose="02040503050406030204" pitchFamily="18" charset="0"/>
                                          <a:ea typeface="Cambria Math" panose="02040503050406030204" pitchFamily="18" charset="0"/>
                                        </a:rPr>
                                      </m:ctrlPr>
                                    </m:sSubPr>
                                    <m:e>
                                      <m:r>
                                        <a:rPr lang="en-IN" sz="1800" i="1">
                                          <a:latin typeface="Cambria Math" panose="02040503050406030204" pitchFamily="18" charset="0"/>
                                          <a:ea typeface="Cambria Math" panose="02040503050406030204" pitchFamily="18" charset="0"/>
                                        </a:rPr>
                                        <m:t>𝑛</m:t>
                                      </m:r>
                                    </m:e>
                                    <m:sub>
                                      <m:r>
                                        <a:rPr lang="en-IN" sz="1800" i="1">
                                          <a:latin typeface="Cambria Math" panose="02040503050406030204" pitchFamily="18" charset="0"/>
                                          <a:ea typeface="Cambria Math" panose="02040503050406030204" pitchFamily="18" charset="0"/>
                                        </a:rPr>
                                        <m:t>2</m:t>
                                      </m:r>
                                    </m:sub>
                                  </m:sSub>
                                  <m:r>
                                    <a:rPr lang="en-IN" sz="1800" i="1">
                                      <a:latin typeface="Cambria Math" panose="02040503050406030204" pitchFamily="18" charset="0"/>
                                      <a:ea typeface="Cambria Math" panose="02040503050406030204" pitchFamily="18" charset="0"/>
                                    </a:rPr>
                                    <m:t>−2</m:t>
                                  </m:r>
                                </m:sub>
                              </m:sSub>
                            </m:oMath>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5" name="Content Placeholder 4"/>
              <p:cNvGraphicFramePr>
                <a:graphicFrameLocks noGrp="1"/>
              </p:cNvGraphicFramePr>
              <p:nvPr>
                <p:ph sz="half" idx="3"/>
              </p:nvPr>
            </p:nvGraphicFramePr>
            <p:xfrm>
              <a:off x="1250950" y="4800600"/>
              <a:ext cx="6900545" cy="1497330"/>
            </p:xfrm>
            <a:graphic>
              <a:graphicData uri="http://schemas.openxmlformats.org/drawingml/2006/table">
                <a:tbl>
                  <a:tblPr firstRow="1" bandRow="1">
                    <a:tableStyleId>{5C22544A-7EE6-4342-B048-85BDC9FD1C3A}</a:tableStyleId>
                  </a:tblPr>
                  <a:tblGrid>
                    <a:gridCol w="2913380"/>
                    <a:gridCol w="3987165"/>
                  </a:tblGrid>
                  <a:tr h="457200">
                    <a:tc>
                      <a:txBody>
                        <a:bodyPr/>
                        <a:lstStyle/>
                        <a:p>
                          <a:endParaRPr lang="en-US"/>
                        </a:p>
                      </a:txBody>
                      <a:tcPr>
                        <a:blipFill>
                          <a:blip r:embed="rId3"/>
                        </a:blipFill>
                      </a:tcPr>
                    </a:tc>
                    <a:tc>
                      <a:txBody>
                        <a:bodyPr/>
                        <a:p>
                          <a:r>
                            <a:rPr lang="en-IN" dirty="0" smtClean="0"/>
                            <a:t>Critical Region</a:t>
                          </a:r>
                          <a:endParaRPr lang="en-IN" dirty="0"/>
                        </a:p>
                      </a:txBody>
                      <a:tcPr/>
                    </a:tc>
                  </a:tr>
                  <a:tr h="1040130">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5871210"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Two Sample: Test on Two Mean</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8641715" cy="4980305"/>
              </a:xfrm>
            </p:spPr>
            <p:txBody>
              <a:bodyPr wrap="square"/>
              <a:lstStyle/>
              <a:p>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1</m:t>
                        </m:r>
                      </m:sub>
                    </m:sSub>
                    <m:r>
                      <a:rPr lang="en-IN" i="1" dirty="0">
                        <a:latin typeface="Cambria Math" panose="02040503050406030204" pitchFamily="18" charset="0"/>
                      </a:rPr>
                      <m:t>−</m:t>
                    </m:r>
                    <m:sSub>
                      <m:sSubPr>
                        <m:ctrlPr>
                          <a:rPr lang="en-IN" i="1" dirty="0">
                            <a:latin typeface="Cambria Math" panose="02040503050406030204" pitchFamily="18" charset="0"/>
                          </a:rPr>
                        </m:ctrlPr>
                      </m:sSubPr>
                      <m:e>
                        <m:r>
                          <a:rPr lang="en-IN" i="1" dirty="0">
                            <a:latin typeface="Cambria Math" panose="02040503050406030204" pitchFamily="18" charset="0"/>
                            <a:ea typeface="Cambria Math" panose="02040503050406030204" pitchFamily="18" charset="0"/>
                          </a:rPr>
                          <m:t>𝜇</m:t>
                        </m:r>
                      </m:e>
                      <m:sub>
                        <m:r>
                          <a:rPr lang="en-IN" i="1" dirty="0">
                            <a:latin typeface="Cambria Math" panose="02040503050406030204" pitchFamily="18" charset="0"/>
                          </a:rPr>
                          <m:t>2</m:t>
                        </m:r>
                      </m:sub>
                    </m:sSub>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𝑑</m:t>
                        </m:r>
                      </m:e>
                      <m:sub>
                        <m:r>
                          <a:rPr lang="en-IN" i="1">
                            <a:latin typeface="Cambria Math" panose="02040503050406030204" pitchFamily="18" charset="0"/>
                            <a:ea typeface="Cambria Math" panose="02040503050406030204" pitchFamily="18" charset="0"/>
                          </a:rPr>
                          <m:t>0</m:t>
                        </m:r>
                      </m:sub>
                    </m:sSub>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oMath>
                </a14:m>
                <a:r>
                  <a:rPr lang="en-IN"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2</m:t>
                        </m:r>
                      </m:sub>
                    </m:sSub>
                  </m:oMath>
                </a14:m>
                <a:r>
                  <a:rPr lang="en-IN" dirty="0">
                    <a:latin typeface="Times New Roman" panose="02020603050405020304" pitchFamily="18" charset="0"/>
                    <a:cs typeface="Times New Roman" panose="02020603050405020304" pitchFamily="18" charset="0"/>
                  </a:rPr>
                  <a:t> but unknown)</a:t>
                </a: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m:rPr>
                        <m:sty m:val="p"/>
                      </m:rPr>
                      <a:rPr lang="en-IN">
                        <a:latin typeface="Cambria Math" panose="02040503050406030204" pitchFamily="18" charset="0"/>
                      </a:rPr>
                      <m:t>t</m:t>
                    </m:r>
                    <m:r>
                      <a:rPr lang="en-IN" i="1">
                        <a:latin typeface="Cambria Math" panose="02040503050406030204" pitchFamily="18" charset="0"/>
                      </a:rPr>
                      <m:t>=</m:t>
                    </m:r>
                    <m:f>
                      <m:fPr>
                        <m:ctrlPr>
                          <a:rPr lang="en-IN" i="1">
                            <a:latin typeface="Cambria Math" panose="02040503050406030204" pitchFamily="18" charset="0"/>
                          </a:rPr>
                        </m:ctrlPr>
                      </m:fPr>
                      <m:num>
                        <m:d>
                          <m:dPr>
                            <m:ctrlPr>
                              <a:rPr lang="en-IN" i="1">
                                <a:latin typeface="Cambria Math" panose="02040503050406030204" pitchFamily="18" charset="0"/>
                              </a:rPr>
                            </m:ctrlPr>
                          </m:dPr>
                          <m:e>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pitchFamily="18" charset="0"/>
                                      </a:rPr>
                                      <m:t>𝑥</m:t>
                                    </m:r>
                                  </m:e>
                                </m:acc>
                              </m:e>
                              <m:sub>
                                <m:r>
                                  <a:rPr lang="en-IN" i="1">
                                    <a:latin typeface="Cambria Math" panose="02040503050406030204" pitchFamily="18" charset="0"/>
                                  </a:rPr>
                                  <m:t>2</m:t>
                                </m:r>
                              </m:sub>
                            </m:sSub>
                          </m:e>
                        </m:d>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𝑑</m:t>
                            </m:r>
                          </m:e>
                          <m:sub>
                            <m:r>
                              <a:rPr lang="en-IN" i="1">
                                <a:latin typeface="Cambria Math" panose="02040503050406030204" pitchFamily="18" charset="0"/>
                              </a:rPr>
                              <m:t>0</m:t>
                            </m:r>
                          </m:sub>
                        </m:sSub>
                      </m:num>
                      <m:den>
                        <m:rad>
                          <m:radPr>
                            <m:degHide m:val="on"/>
                            <m:ctrlPr>
                              <a:rPr lang="en-IN" i="1">
                                <a:latin typeface="Cambria Math" panose="02040503050406030204" pitchFamily="18" charset="0"/>
                              </a:rPr>
                            </m:ctrlPr>
                          </m:radPr>
                          <m:deg/>
                          <m:e>
                            <m:f>
                              <m:fPr>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1</m:t>
                                    </m:r>
                                  </m:sub>
                                  <m:sup>
                                    <m:r>
                                      <a:rPr lang="en-IN" i="1">
                                        <a:latin typeface="Cambria Math" panose="02040503050406030204" pitchFamily="18" charset="0"/>
                                      </a:rPr>
                                      <m:t>2</m:t>
                                    </m:r>
                                  </m:sup>
                                </m:sSubSup>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den>
                            </m:f>
                            <m:r>
                              <a:rPr lang="en-IN" i="1">
                                <a:latin typeface="Cambria Math" panose="02040503050406030204" pitchFamily="18" charset="0"/>
                              </a:rPr>
                              <m:t>+</m:t>
                            </m:r>
                            <m:f>
                              <m:fPr>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2</m:t>
                                    </m:r>
                                  </m:sub>
                                  <m:sup>
                                    <m:r>
                                      <a:rPr lang="en-IN" i="1">
                                        <a:latin typeface="Cambria Math" panose="02040503050406030204" pitchFamily="18" charset="0"/>
                                      </a:rPr>
                                      <m:t>2</m:t>
                                    </m:r>
                                  </m:sup>
                                </m:sSubSup>
                              </m:num>
                              <m:den>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den>
                            </m:f>
                          </m:e>
                        </m:rad>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𝑡</m:t>
                        </m:r>
                      </m:e>
                      <m:sub>
                        <m:r>
                          <a:rPr lang="en-IN" i="1">
                            <a:latin typeface="Cambria Math" panose="02040503050406030204" pitchFamily="18" charset="0"/>
                            <a:ea typeface="Cambria Math" panose="02040503050406030204" pitchFamily="18" charset="0"/>
                          </a:rPr>
                          <m:t>𝜈</m:t>
                        </m:r>
                      </m:sub>
                    </m:sSub>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Degrees of Freedom: </a:t>
                </a:r>
                <a14:m>
                  <m:oMath xmlns:m="http://schemas.openxmlformats.org/officeDocument/2006/math">
                    <m:r>
                      <a:rPr lang="en-IN" i="1">
                        <a:latin typeface="Cambria Math" panose="02040503050406030204" pitchFamily="18" charset="0"/>
                        <a:ea typeface="Cambria Math" panose="02040503050406030204" pitchFamily="18" charset="0"/>
                      </a:rPr>
                      <m:t>𝜈</m:t>
                    </m:r>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𝑠</m:t>
                                    </m:r>
                                  </m:e>
                                  <m:sub>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𝑠</m:t>
                                    </m:r>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2</m:t>
                                    </m:r>
                                  </m:sub>
                                </m:sSub>
                              </m:e>
                            </m:d>
                          </m:e>
                          <m:sup>
                            <m:r>
                              <a:rPr lang="en-IN" i="1">
                                <a:latin typeface="Cambria Math" panose="02040503050406030204" pitchFamily="18" charset="0"/>
                                <a:ea typeface="Cambria Math" panose="02040503050406030204" pitchFamily="18" charset="0"/>
                              </a:rPr>
                              <m:t>2</m:t>
                            </m:r>
                          </m:sup>
                        </m:sSup>
                      </m:num>
                      <m:den>
                        <m:f>
                          <m:fPr>
                            <m:ctrlPr>
                              <a:rPr lang="en-IN" i="1">
                                <a:latin typeface="Cambria Math" panose="02040503050406030204" pitchFamily="18" charset="0"/>
                                <a:ea typeface="Cambria Math" panose="02040503050406030204" pitchFamily="18" charset="0"/>
                              </a:rPr>
                            </m:ctrlPr>
                          </m:fPr>
                          <m:num>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𝑠</m:t>
                                        </m:r>
                                      </m:e>
                                      <m:sub>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1</m:t>
                                        </m:r>
                                      </m:sub>
                                    </m:sSub>
                                  </m:e>
                                </m:d>
                              </m:e>
                              <m:sup>
                                <m:r>
                                  <a:rPr lang="en-IN" i="1">
                                    <a:latin typeface="Cambria Math" panose="02040503050406030204" pitchFamily="18" charset="0"/>
                                    <a:ea typeface="Cambria Math" panose="02040503050406030204" pitchFamily="18" charset="0"/>
                                  </a:rPr>
                                  <m:t>2</m:t>
                                </m:r>
                              </m:sup>
                            </m:sSup>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−1</m:t>
                            </m:r>
                          </m:den>
                        </m:f>
                        <m:r>
                          <a:rPr lang="en-IN" i="1">
                            <a:latin typeface="Cambria Math" panose="02040503050406030204" pitchFamily="18" charset="0"/>
                            <a:ea typeface="Cambria Math" panose="02040503050406030204" pitchFamily="18" charset="0"/>
                          </a:rPr>
                          <m:t>+</m:t>
                        </m:r>
                        <m:f>
                          <m:fPr>
                            <m:ctrlPr>
                              <a:rPr lang="en-IN" i="1">
                                <a:latin typeface="Cambria Math" panose="02040503050406030204" pitchFamily="18" charset="0"/>
                                <a:ea typeface="Cambria Math" panose="02040503050406030204" pitchFamily="18" charset="0"/>
                              </a:rPr>
                            </m:ctrlPr>
                          </m:fPr>
                          <m:num>
                            <m:sSup>
                              <m:sSupPr>
                                <m:ctrlPr>
                                  <a:rPr lang="en-IN" i="1">
                                    <a:latin typeface="Cambria Math" panose="02040503050406030204" pitchFamily="18" charset="0"/>
                                    <a:ea typeface="Cambria Math" panose="02040503050406030204" pitchFamily="18" charset="0"/>
                                  </a:rPr>
                                </m:ctrlPr>
                              </m:sSupPr>
                              <m:e>
                                <m:d>
                                  <m:dPr>
                                    <m:ctrlPr>
                                      <a:rPr lang="en-IN" i="1">
                                        <a:latin typeface="Cambria Math" panose="02040503050406030204" pitchFamily="18" charset="0"/>
                                        <a:ea typeface="Cambria Math" panose="02040503050406030204" pitchFamily="18" charset="0"/>
                                      </a:rPr>
                                    </m:ctrlPr>
                                  </m:dPr>
                                  <m:e>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𝑠</m:t>
                                        </m:r>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2</m:t>
                                        </m:r>
                                      </m:sub>
                                    </m:sSub>
                                  </m:e>
                                </m:d>
                              </m:e>
                              <m:sup>
                                <m:r>
                                  <a:rPr lang="en-IN" i="1">
                                    <a:latin typeface="Cambria Math" panose="02040503050406030204" pitchFamily="18" charset="0"/>
                                    <a:ea typeface="Cambria Math" panose="02040503050406030204" pitchFamily="18" charset="0"/>
                                  </a:rPr>
                                  <m:t>2</m:t>
                                </m:r>
                              </m:sup>
                            </m:sSup>
                          </m:num>
                          <m:den>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𝑛</m:t>
                                </m:r>
                              </m:e>
                              <m:sub>
                                <m:r>
                                  <a:rPr lang="en-IN" i="1">
                                    <a:latin typeface="Cambria Math" panose="02040503050406030204" pitchFamily="18" charset="0"/>
                                    <a:ea typeface="Cambria Math" panose="02040503050406030204" pitchFamily="18" charset="0"/>
                                  </a:rPr>
                                  <m:t>2</m:t>
                                </m:r>
                              </m:sub>
                            </m:sSub>
                            <m:r>
                              <a:rPr lang="en-IN" i="1">
                                <a:latin typeface="Cambria Math" panose="02040503050406030204" pitchFamily="18" charset="0"/>
                                <a:ea typeface="Cambria Math" panose="02040503050406030204" pitchFamily="18" charset="0"/>
                              </a:rPr>
                              <m:t>−1</m:t>
                            </m:r>
                          </m:den>
                        </m:f>
                      </m:den>
                    </m:f>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sz="2400" dirty="0"/>
              </a:p>
              <a:p>
                <a:pPr marL="342900" indent="-342900"/>
                <a:endParaRPr lang="en-IN" sz="2400" dirty="0"/>
              </a:p>
              <a:p>
                <a:pPr marL="0" indent="0">
                  <a:buNone/>
                </a:pPr>
                <a:endParaRPr lang="en-IN" sz="2400" dirty="0"/>
              </a:p>
              <a:p>
                <a:pPr marL="0" indent="0">
                  <a:buNone/>
                </a:pPr>
                <a:endParaRPr lang="en-IN" sz="2400" dirty="0"/>
              </a:p>
              <a:p>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8641715" cy="4980305"/>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1576070" y="4800600"/>
              <a:ext cx="6433820" cy="1518158"/>
            </p:xfrm>
            <a:graphic>
              <a:graphicData uri="http://schemas.openxmlformats.org/drawingml/2006/table">
                <a:tbl>
                  <a:tblPr firstRow="1" bandRow="1">
                    <a:tableStyleId>{5C22544A-7EE6-4342-B048-85BDC9FD1C3A}</a:tableStyleId>
                  </a:tblPr>
                  <a:tblGrid>
                    <a:gridCol w="3216910">
                      <a:extLst>
                        <a:ext uri="{9D8B030D-6E8A-4147-A177-3AD203B41FA5}">
                          <a16:colId xmlns:a16="http://schemas.microsoft.com/office/drawing/2014/main" xmlns="" val="20000"/>
                        </a:ext>
                      </a:extLst>
                    </a:gridCol>
                    <a:gridCol w="3216910">
                      <a:extLst>
                        <a:ext uri="{9D8B030D-6E8A-4147-A177-3AD203B41FA5}">
                          <a16:colId xmlns:a16="http://schemas.microsoft.com/office/drawing/2014/main" xmlns="" val="20001"/>
                        </a:ext>
                      </a:extLst>
                    </a:gridCol>
                  </a:tblGrid>
                  <a:tr h="457200">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800100">
                    <a:tc>
                      <a:txBody>
                        <a:bodyPr/>
                        <a:lstStyle/>
                        <a:p>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&lt;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&gt;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1</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𝜇</m:t>
                                    </m:r>
                                  </m:e>
                                  <m:sub>
                                    <m:r>
                                      <a:rPr lang="en-IN" b="0" i="1" smtClean="0">
                                        <a:latin typeface="Cambria Math" panose="02040503050406030204" pitchFamily="18" charset="0"/>
                                        <a:ea typeface="Cambria Math" panose="02040503050406030204" pitchFamily="18" charset="0"/>
                                      </a:rPr>
                                      <m:t>2</m:t>
                                    </m:r>
                                  </m:sub>
                                </m:sSub>
                                <m:r>
                                  <a:rPr lang="en-IN" b="0"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𝑑</m:t>
                                    </m:r>
                                  </m:e>
                                  <m:sub>
                                    <m:r>
                                      <a:rPr lang="en-IN" b="0" i="1" smtClean="0">
                                        <a:latin typeface="Cambria Math" panose="02040503050406030204" pitchFamily="18" charset="0"/>
                                        <a:ea typeface="Cambria Math" panose="02040503050406030204" pitchFamily="18" charset="0"/>
                                      </a:rPr>
                                      <m:t>0</m:t>
                                    </m:r>
                                  </m:sub>
                                </m:sSub>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𝜈</m:t>
                                    </m:r>
                                    <m:r>
                                      <a:rPr lang="en-IN" sz="1800" i="1" smtClean="0">
                                        <a:latin typeface="Cambria Math" panose="02040503050406030204" pitchFamily="18" charset="0"/>
                                        <a:ea typeface="Cambria Math" panose="02040503050406030204" pitchFamily="18" charset="0"/>
                                      </a:rPr>
                                      <m:t> </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&gt;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r>
                                      <a:rPr lang="en-IN" b="0" i="1" smtClean="0">
                                        <a:latin typeface="Cambria Math" panose="02040503050406030204" pitchFamily="18" charset="0"/>
                                        <a:ea typeface="Cambria Math" panose="02040503050406030204" pitchFamily="18" charset="0"/>
                                      </a:rPr>
                                      <m:t>𝛼</m:t>
                                    </m:r>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𝜈</m:t>
                                    </m:r>
                                    <m:r>
                                      <a:rPr lang="en-IN" sz="1800" i="1" smtClean="0">
                                        <a:latin typeface="Cambria Math" panose="02040503050406030204" pitchFamily="18" charset="0"/>
                                        <a:ea typeface="Cambria Math" panose="02040503050406030204" pitchFamily="18" charset="0"/>
                                      </a:rPr>
                                      <m:t> </m:t>
                                    </m:r>
                                  </m:sub>
                                </m:sSub>
                              </m:oMath>
                            </m:oMathPara>
                          </a14:m>
                          <a:endParaRPr lang="en-IN" dirty="0"/>
                        </a:p>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𝑡</m:t>
                                </m:r>
                                <m:r>
                                  <a:rPr lang="en-IN" b="0" i="1" smtClean="0">
                                    <a:latin typeface="Cambria Math" panose="02040503050406030204" pitchFamily="18" charset="0"/>
                                  </a:rPr>
                                  <m:t>&lt;</m:t>
                                </m:r>
                                <m:sSub>
                                  <m:sSubPr>
                                    <m:ctrlPr>
                                      <a:rPr lang="en-IN" b="0" i="1" smtClean="0">
                                        <a:latin typeface="Cambria Math" panose="02040503050406030204" pitchFamily="18" charset="0"/>
                                      </a:rPr>
                                    </m:ctrlPr>
                                  </m:sSubPr>
                                  <m:e>
                                    <m:r>
                                      <a:rPr lang="en-IN" b="0" i="1" smtClean="0">
                                        <a:latin typeface="Cambria Math" panose="02040503050406030204" pitchFamily="18" charset="0"/>
                                      </a:rPr>
                                      <m:t>− </m:t>
                                    </m:r>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𝜈</m:t>
                                    </m:r>
                                    <m:r>
                                      <a:rPr lang="en-IN" sz="1800" i="1" smtClean="0">
                                        <a:latin typeface="Cambria Math" panose="02040503050406030204" pitchFamily="18" charset="0"/>
                                        <a:ea typeface="Cambria Math" panose="02040503050406030204" pitchFamily="18" charset="0"/>
                                      </a:rPr>
                                      <m:t> </m:t>
                                    </m:r>
                                  </m:sub>
                                </m:sSub>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r>
                                  <a:rPr lang="en-IN" b="0" i="1" smtClean="0">
                                    <a:latin typeface="Cambria Math" panose="02040503050406030204" pitchFamily="18" charset="0"/>
                                  </a:rPr>
                                  <m:t>𝑡</m:t>
                                </m:r>
                                <m:r>
                                  <a:rPr lang="en-IN" b="0" i="1" smtClean="0">
                                    <a:latin typeface="Cambria Math" panose="02040503050406030204" pitchFamily="18" charset="0"/>
                                  </a:rPr>
                                  <m:t>&gt;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𝑡</m:t>
                                    </m:r>
                                  </m:e>
                                  <m:sub>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 </m:t>
                                    </m:r>
                                    <m:r>
                                      <a:rPr lang="en-IN" b="0" i="1" smtClean="0">
                                        <a:latin typeface="Cambria Math" panose="02040503050406030204" pitchFamily="18" charset="0"/>
                                        <a:ea typeface="Cambria Math" panose="02040503050406030204" pitchFamily="18" charset="0"/>
                                      </a:rPr>
                                      <m:t>𝜈</m:t>
                                    </m:r>
                                    <m:r>
                                      <a:rPr lang="en-IN" sz="1800" i="1" smtClean="0">
                                        <a:latin typeface="Cambria Math" panose="02040503050406030204" pitchFamily="18" charset="0"/>
                                        <a:ea typeface="Cambria Math" panose="02040503050406030204" pitchFamily="18" charset="0"/>
                                      </a:rPr>
                                      <m:t> </m:t>
                                    </m:r>
                                  </m:sub>
                                </m:sSub>
                              </m:oMath>
                            </m:oMathPara>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1576070" y="4800600"/>
              <a:ext cx="6433820" cy="1456055"/>
            </p:xfrm>
            <a:graphic>
              <a:graphicData uri="http://schemas.openxmlformats.org/drawingml/2006/table">
                <a:tbl>
                  <a:tblPr firstRow="1" bandRow="1">
                    <a:tableStyleId>{5C22544A-7EE6-4342-B048-85BDC9FD1C3A}</a:tableStyleId>
                  </a:tblPr>
                  <a:tblGrid>
                    <a:gridCol w="3216910"/>
                    <a:gridCol w="3216910"/>
                  </a:tblGrid>
                  <a:tr h="457200">
                    <a:tc>
                      <a:txBody>
                        <a:bodyPr/>
                        <a:lstStyle/>
                        <a:p>
                          <a:endParaRPr lang="en-US"/>
                        </a:p>
                      </a:txBody>
                      <a:tcPr>
                        <a:blipFill>
                          <a:blip r:embed="rId3"/>
                        </a:blipFill>
                      </a:tcPr>
                    </a:tc>
                    <a:tc>
                      <a:txBody>
                        <a:bodyPr/>
                        <a:p>
                          <a:r>
                            <a:rPr lang="en-IN" dirty="0" smtClean="0"/>
                            <a:t>Critical Region</a:t>
                          </a:r>
                          <a:endParaRPr lang="en-IN" dirty="0"/>
                        </a:p>
                      </a:txBody>
                      <a:tcPr/>
                    </a:tc>
                  </a:tr>
                  <a:tr h="998855">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04892" y="1378588"/>
                <a:ext cx="8687074" cy="4858791"/>
              </a:xfrm>
            </p:spPr>
            <p:txBody>
              <a:bodyPr>
                <a:noAutofit/>
              </a:bodyPr>
              <a:lstStyle/>
              <a:p>
                <a:pPr marL="0" lvl="2" indent="0" algn="just">
                  <a:buClr>
                    <a:schemeClr val="accent3"/>
                  </a:buClr>
                  <a:buSzPct val="95000"/>
                  <a:buNone/>
                </a:pPr>
                <a:r>
                  <a:rPr lang="en-US" sz="20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14:m>
                  <m:oMath xmlns:m="http://schemas.openxmlformats.org/officeDocument/2006/math">
                    <m:sSup>
                      <m:sSupPr>
                        <m:ctrlPr>
                          <a:rPr lang="en-US" sz="2400" b="1" i="1" smtClean="0">
                            <a:solidFill>
                              <a:schemeClr val="accent1">
                                <a:lumMod val="75000"/>
                              </a:schemeClr>
                            </a:solidFill>
                            <a:latin typeface="Cambria Math" panose="02040503050406030204" pitchFamily="18" charset="0"/>
                            <a:cs typeface="Times New Roman" panose="02020603050405020304" pitchFamily="18" charset="0"/>
                          </a:rPr>
                        </m:ctrlPr>
                      </m:sSupPr>
                      <m:e>
                        <m:r>
                          <a:rPr lang="en-US" sz="2400" b="1" i="1" smtClean="0">
                            <a:solidFill>
                              <a:schemeClr val="accent1">
                                <a:lumMod val="75000"/>
                              </a:schemeClr>
                            </a:solidFill>
                            <a:latin typeface="Cambria Math" panose="02040503050406030204" pitchFamily="18" charset="0"/>
                            <a:ea typeface="Cambria Math" panose="02040503050406030204" pitchFamily="18" charset="0"/>
                            <a:cs typeface="Times New Roman" panose="02020603050405020304" pitchFamily="18" charset="0"/>
                          </a:rPr>
                          <m:t>𝝌</m:t>
                        </m:r>
                      </m:e>
                      <m:sup>
                        <m:r>
                          <a:rPr lang="en-US" sz="2400" b="1" i="1" smtClean="0">
                            <a:solidFill>
                              <a:schemeClr val="accent1">
                                <a:lumMod val="75000"/>
                              </a:schemeClr>
                            </a:solidFill>
                            <a:latin typeface="Cambria Math" panose="02040503050406030204" pitchFamily="18" charset="0"/>
                            <a:cs typeface="Times New Roman" panose="02020603050405020304" pitchFamily="18" charset="0"/>
                          </a:rPr>
                          <m:t>𝟐</m:t>
                        </m:r>
                      </m:sup>
                    </m:sSup>
                    <m:r>
                      <a:rPr lang="en-US" sz="2400" b="1"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𝒕𝒆𝒔𝒕</m:t>
                    </m:r>
                  </m:oMath>
                </a14:m>
                <a:r>
                  <a:rPr lang="en-US" sz="2400" b="1" dirty="0">
                    <a:solidFill>
                      <a:schemeClr val="accent1">
                        <a:lumMod val="75000"/>
                      </a:schemeClr>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It is based on Chi-squared distribution.</a:t>
                </a:r>
              </a:p>
              <a:p>
                <a:pPr marL="0" lvl="2" indent="0" algn="just">
                  <a:buClr>
                    <a:schemeClr val="accent3"/>
                  </a:buClr>
                  <a:buSzPct val="95000"/>
                  <a:buNone/>
                </a:pPr>
                <a:r>
                  <a:rPr lang="en-US" sz="1800" dirty="0">
                    <a:latin typeface="Times New Roman" panose="02020603050405020304" pitchFamily="18" charset="0"/>
                    <a:cs typeface="Times New Roman" panose="02020603050405020304" pitchFamily="18" charset="0"/>
                  </a:rPr>
                  <a:t>							</a:t>
                </a:r>
              </a:p>
              <a:p>
                <a:pPr marL="576580" lvl="2" indent="-288925" algn="just">
                  <a:buClr>
                    <a:schemeClr val="accent3"/>
                  </a:buClr>
                  <a:buSzPct val="95000"/>
                </a:pPr>
                <a:r>
                  <a:rPr lang="en-US" sz="2000" dirty="0">
                    <a:latin typeface="Times New Roman" panose="02020603050405020304" pitchFamily="18" charset="0"/>
                    <a:cs typeface="Times New Roman" panose="02020603050405020304" pitchFamily="18" charset="0"/>
                  </a:rPr>
                  <a:t>It is used for comparing a sample variance to a theoretical population variance.</a:t>
                </a:r>
              </a:p>
              <a:p>
                <a:pPr marL="0" lvl="2"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1800" b="1" i="1" smtClean="0">
                          <a:solidFill>
                            <a:schemeClr val="accent1">
                              <a:lumMod val="75000"/>
                            </a:schemeClr>
                          </a:solidFill>
                          <a:latin typeface="Cambria Math" panose="02040503050406030204"/>
                          <a:cs typeface="Times New Roman" panose="02020603050405020304" pitchFamily="18" charset="0"/>
                        </a:rPr>
                        <m:t> </m:t>
                      </m:r>
                    </m:oMath>
                  </m:oMathPara>
                </a14:m>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Rot="1" noChangeAspect="1" noMove="1" noResize="1" noEditPoints="1" noAdjustHandles="1" noChangeArrowheads="1" noChangeShapeType="1" noTextEdit="1"/>
              </p:cNvSpPr>
              <p:nvPr>
                <p:ph idx="1"/>
              </p:nvPr>
            </p:nvSpPr>
            <p:spPr>
              <a:xfrm>
                <a:off x="404892" y="1378588"/>
                <a:ext cx="8687074" cy="4858791"/>
              </a:xfrm>
              <a:blipFill rotWithShape="1">
                <a:blip r:embed="rId2"/>
                <a:stretch>
                  <a:fillRect l="-5" b="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Title 1"/>
              <p:cNvSpPr txBox="1"/>
              <p:nvPr/>
            </p:nvSpPr>
            <p:spPr>
              <a:xfrm>
                <a:off x="468014" y="397226"/>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 : </a:t>
                </a:r>
                <a14:m>
                  <m:oMath xmlns:m="http://schemas.openxmlformats.org/officeDocument/2006/math">
                    <m:sSup>
                      <m:sSupPr>
                        <m:ctrlPr>
                          <a:rPr lang="en-US" sz="4000" b="1" i="1" smtClean="0">
                            <a:solidFill>
                              <a:srgbClr val="A50021"/>
                            </a:solidFill>
                            <a:latin typeface="Cambria Math" panose="02040503050406030204" pitchFamily="18" charset="0"/>
                            <a:cs typeface="Times New Roman" panose="02020603050405020304" pitchFamily="18" charset="0"/>
                          </a:rPr>
                        </m:ctrlPr>
                      </m:sSupPr>
                      <m:e>
                        <m:r>
                          <a:rPr lang="en-US" sz="4000" b="1" i="1">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𝝌</m:t>
                        </m:r>
                      </m:e>
                      <m:sup>
                        <m:r>
                          <a:rPr lang="en-US" sz="4000" b="1" i="1">
                            <a:solidFill>
                              <a:srgbClr val="A50021"/>
                            </a:solidFill>
                            <a:latin typeface="Cambria Math" panose="02040503050406030204" pitchFamily="18" charset="0"/>
                            <a:cs typeface="Times New Roman" panose="02020603050405020304" pitchFamily="18" charset="0"/>
                          </a:rPr>
                          <m:t>𝟐</m:t>
                        </m:r>
                      </m:sup>
                    </m:sSup>
                    <m:r>
                      <a:rPr lang="en-US" sz="4000" b="1" i="1">
                        <a:solidFill>
                          <a:srgbClr val="0F6FC6">
                            <a:lumMod val="75000"/>
                          </a:srgbClr>
                        </a:solidFill>
                        <a:latin typeface="Cambria Math" panose="02040503050406030204"/>
                        <a:cs typeface="Times New Roman" panose="02020603050405020304" pitchFamily="18" charset="0"/>
                      </a:rPr>
                      <m:t> </m:t>
                    </m:r>
                  </m:oMath>
                </a14:m>
                <a:r>
                  <a:rPr lang="en-US" sz="4000" dirty="0">
                    <a:solidFill>
                      <a:srgbClr val="A50021"/>
                    </a:solidFill>
                    <a:latin typeface="Times New Roman" panose="02020603050405020304" pitchFamily="18" charset="0"/>
                    <a:cs typeface="Times New Roman" panose="02020603050405020304" pitchFamily="18" charset="0"/>
                  </a:rPr>
                  <a:t>-test</a:t>
                </a:r>
                <a:endParaRPr lang="en-IN"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11" name="Title 1"/>
              <p:cNvSpPr txBox="1">
                <a:spLocks noRot="1" noChangeAspect="1" noMove="1" noResize="1" noEditPoints="1" noAdjustHandles="1" noChangeArrowheads="1" noChangeShapeType="1" noTextEdit="1"/>
              </p:cNvSpPr>
              <p:nvPr/>
            </p:nvSpPr>
            <p:spPr>
              <a:xfrm>
                <a:off x="468014" y="397226"/>
                <a:ext cx="8424196" cy="1142845"/>
              </a:xfrm>
              <a:prstGeom prst="rect">
                <a:avLst/>
              </a:prstGeom>
              <a:blipFill rotWithShape="1">
                <a:blip r:embed="rId3"/>
                <a:stretch>
                  <a:fillRect t="-31" r="4" b="17"/>
                </a:stretch>
              </a:blipFill>
            </p:spPr>
            <p:txBody>
              <a:bodyPr/>
              <a:lstStyle/>
              <a:p>
                <a:r>
                  <a:rPr lang="en-US" altLang="en-US">
                    <a:noFill/>
                  </a:rPr>
                  <a:t> </a:t>
                </a:r>
              </a:p>
            </p:txBody>
          </p:sp>
        </mc:Fallback>
      </mc:AlternateContent>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Content Placeholder 2"/>
              <p:cNvSpPr txBox="1"/>
              <p:nvPr/>
            </p:nvSpPr>
            <p:spPr>
              <a:xfrm>
                <a:off x="404892" y="3689403"/>
                <a:ext cx="8608490" cy="2978377"/>
              </a:xfrm>
              <a:prstGeom prst="rect">
                <a:avLst/>
              </a:prstGeom>
            </p:spPr>
            <p:txBody>
              <a:bodyPr vert="horz">
                <a:no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lvl="2" indent="0" algn="just">
                  <a:buClr>
                    <a:schemeClr val="accent3"/>
                  </a:buClr>
                  <a:buSzPct val="95000"/>
                  <a:buFont typeface="Wingdings 2" panose="05020102010507070707"/>
                  <a:buNone/>
                </a:pPr>
                <a:r>
                  <a:rPr lang="en-US" sz="2000" b="1" dirty="0">
                    <a:latin typeface="Times New Roman" panose="02020603050405020304" pitchFamily="18" charset="0"/>
                    <a:cs typeface="Times New Roman" panose="02020603050405020304" pitchFamily="18" charset="0"/>
                  </a:rPr>
                  <a:t> </a:t>
                </a:r>
                <a:endParaRPr lang="en-US" sz="1800" dirty="0">
                  <a:latin typeface="Times New Roman" panose="02020603050405020304" pitchFamily="18" charset="0"/>
                  <a:cs typeface="Times New Roman" panose="02020603050405020304" pitchFamily="18" charset="0"/>
                </a:endParaRPr>
              </a:p>
              <a:p>
                <a:pPr marL="0" lvl="2" indent="0" algn="just">
                  <a:buClr>
                    <a:schemeClr val="accent3"/>
                  </a:buClr>
                  <a:buSzPct val="95000"/>
                  <a:buFont typeface="Wingdings 2" panose="05020102010507070707"/>
                  <a:buNone/>
                </a:pPr>
                <a14:m>
                  <m:oMath xmlns:m="http://schemas.openxmlformats.org/officeDocument/2006/math">
                    <m:r>
                      <a:rPr lang="en-US" sz="2400" b="1" i="1" smtClean="0">
                        <a:solidFill>
                          <a:schemeClr val="accent1">
                            <a:lumMod val="75000"/>
                          </a:schemeClr>
                        </a:solidFill>
                        <a:latin typeface="Cambria Math" panose="02040503050406030204"/>
                        <a:cs typeface="Times New Roman" panose="02020603050405020304" pitchFamily="18" charset="0"/>
                      </a:rPr>
                      <m:t> </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𝑭</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m:t>
                    </m:r>
                    <m:r>
                      <a:rPr lang="en-US" sz="2400" b="1" i="1" smtClean="0">
                        <a:solidFill>
                          <a:schemeClr val="accent1">
                            <a:lumMod val="75000"/>
                          </a:schemeClr>
                        </a:solidFill>
                        <a:latin typeface="Cambria Math" panose="02040503050406030204" pitchFamily="18" charset="0"/>
                        <a:cs typeface="Times New Roman" panose="02020603050405020304" pitchFamily="18" charset="0"/>
                      </a:rPr>
                      <m:t>𝒕𝒆𝒔𝒕</m:t>
                    </m:r>
                  </m:oMath>
                </a14:m>
                <a:r>
                  <a:rPr lang="en-US" sz="2400" b="1" dirty="0">
                    <a:solidFill>
                      <a:schemeClr val="accent1">
                        <a:lumMod val="75000"/>
                      </a:schemeClr>
                    </a:solidFill>
                    <a:latin typeface="Times New Roman" panose="02020603050405020304" pitchFamily="18" charset="0"/>
                    <a:cs typeface="Times New Roman" panose="02020603050405020304" pitchFamily="18" charset="0"/>
                  </a:rPr>
                  <a:t>:</a:t>
                </a:r>
                <a:r>
                  <a:rPr lang="en-US" sz="2400" dirty="0">
                    <a:latin typeface="Times New Roman" panose="02020603050405020304" pitchFamily="18" charset="0"/>
                    <a:cs typeface="Times New Roman" panose="02020603050405020304" pitchFamily="18" charset="0"/>
                  </a:rPr>
                  <a:t> It is based on F-distribution.</a:t>
                </a:r>
              </a:p>
              <a:p>
                <a:pPr marL="0" lvl="2" indent="0" algn="just">
                  <a:buClr>
                    <a:schemeClr val="accent3"/>
                  </a:buClr>
                  <a:buSzPct val="95000"/>
                  <a:buFont typeface="Wingdings 2" panose="05020102010507070707"/>
                  <a:buNone/>
                </a:pPr>
                <a:r>
                  <a:rPr lang="en-US" sz="1800" dirty="0">
                    <a:latin typeface="Times New Roman" panose="02020603050405020304" pitchFamily="18" charset="0"/>
                    <a:cs typeface="Times New Roman" panose="02020603050405020304" pitchFamily="18" charset="0"/>
                  </a:rPr>
                  <a:t>					</a:t>
                </a:r>
              </a:p>
              <a:p>
                <a:pPr marL="573405" lvl="2" indent="-285750" algn="just">
                  <a:buClr>
                    <a:schemeClr val="accent3"/>
                  </a:buClr>
                  <a:buSzPct val="95000"/>
                </a:pPr>
                <a:r>
                  <a:rPr lang="en-US" sz="2000" dirty="0">
                    <a:latin typeface="Times New Roman" panose="02020603050405020304" pitchFamily="18" charset="0"/>
                    <a:cs typeface="Times New Roman" panose="02020603050405020304" pitchFamily="18" charset="0"/>
                  </a:rPr>
                  <a:t>It is used to compare the variance of two </a:t>
                </a:r>
                <a:r>
                  <a:rPr lang="en-US" sz="2000" dirty="0">
                    <a:solidFill>
                      <a:schemeClr val="accent1">
                        <a:lumMod val="75000"/>
                      </a:schemeClr>
                    </a:solidFill>
                    <a:latin typeface="Times New Roman" panose="02020603050405020304" pitchFamily="18" charset="0"/>
                    <a:cs typeface="Times New Roman" panose="02020603050405020304" pitchFamily="18" charset="0"/>
                  </a:rPr>
                  <a:t>independent samples</a:t>
                </a:r>
                <a:r>
                  <a:rPr lang="en-US" sz="2000" dirty="0">
                    <a:latin typeface="Times New Roman" panose="02020603050405020304" pitchFamily="18" charset="0"/>
                    <a:cs typeface="Times New Roman" panose="02020603050405020304" pitchFamily="18" charset="0"/>
                  </a:rPr>
                  <a:t>.</a:t>
                </a:r>
              </a:p>
              <a:p>
                <a:pPr marL="2127885" lvl="8" indent="-285750" algn="just">
                  <a:buSzPct val="95000"/>
                </a:pPr>
                <a:endParaRPr lang="en-US" sz="1100" dirty="0">
                  <a:latin typeface="Times New Roman" panose="02020603050405020304" pitchFamily="18" charset="0"/>
                  <a:cs typeface="Times New Roman" panose="02020603050405020304" pitchFamily="18" charset="0"/>
                </a:endParaRPr>
              </a:p>
              <a:p>
                <a:pPr marL="573405" lvl="2" indent="-285750" algn="just">
                  <a:buClr>
                    <a:schemeClr val="accent3"/>
                  </a:buClr>
                  <a:buSzPct val="95000"/>
                </a:pPr>
                <a:r>
                  <a:rPr lang="en-US" sz="2000" dirty="0">
                    <a:latin typeface="Times New Roman" panose="02020603050405020304" pitchFamily="18" charset="0"/>
                    <a:cs typeface="Times New Roman" panose="02020603050405020304" pitchFamily="18" charset="0"/>
                  </a:rPr>
                  <a:t>This test is also used in the context of analysis of variance (ANOVA) for judging the significance of more than two sample means.</a:t>
                </a:r>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404892" y="3689403"/>
                <a:ext cx="8608490" cy="2978377"/>
              </a:xfrm>
              <a:prstGeom prst="rect">
                <a:avLst/>
              </a:prstGeom>
              <a:blipFill rotWithShape="1">
                <a:blip r:embed="rId4"/>
                <a:stretch>
                  <a:fillRect l="-5" t="-2" r="2" b="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Title 1"/>
              <p:cNvSpPr txBox="1"/>
              <p:nvPr/>
            </p:nvSpPr>
            <p:spPr>
              <a:xfrm>
                <a:off x="468013" y="2665139"/>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Parametric Tests : </a:t>
                </a:r>
                <a14:m>
                  <m:oMath xmlns:m="http://schemas.openxmlformats.org/officeDocument/2006/math">
                    <m:r>
                      <a:rPr lang="en-US" sz="4000" b="1" i="1" smtClean="0">
                        <a:solidFill>
                          <a:srgbClr val="A50021"/>
                        </a:solidFill>
                        <a:latin typeface="Cambria Math" panose="02040503050406030204"/>
                        <a:cs typeface="Times New Roman" panose="02020603050405020304" pitchFamily="18" charset="0"/>
                      </a:rPr>
                      <m:t>𝑭</m:t>
                    </m:r>
                    <m:r>
                      <a:rPr lang="en-US" sz="4000" b="1" i="1">
                        <a:solidFill>
                          <a:srgbClr val="0F6FC6">
                            <a:lumMod val="75000"/>
                          </a:srgbClr>
                        </a:solidFill>
                        <a:latin typeface="Cambria Math" panose="02040503050406030204"/>
                        <a:cs typeface="Times New Roman" panose="02020603050405020304" pitchFamily="18" charset="0"/>
                      </a:rPr>
                      <m:t> </m:t>
                    </m:r>
                  </m:oMath>
                </a14:m>
                <a:r>
                  <a:rPr lang="en-US" sz="4000" dirty="0">
                    <a:solidFill>
                      <a:srgbClr val="A50021"/>
                    </a:solidFill>
                    <a:latin typeface="Times New Roman" panose="02020603050405020304" pitchFamily="18" charset="0"/>
                    <a:cs typeface="Times New Roman" panose="02020603050405020304" pitchFamily="18" charset="0"/>
                  </a:rPr>
                  <a:t>-test</a:t>
                </a:r>
                <a:endParaRPr lang="en-IN" sz="4000" dirty="0">
                  <a:solidFill>
                    <a:srgbClr val="A50021"/>
                  </a:solidFill>
                  <a:latin typeface="Times New Roman" panose="02020603050405020304" pitchFamily="18" charset="0"/>
                  <a:cs typeface="Times New Roman" panose="02020603050405020304" pitchFamily="18" charset="0"/>
                </a:endParaRPr>
              </a:p>
            </p:txBody>
          </p:sp>
        </mc:Choice>
        <mc:Fallback xmlns="">
          <p:sp>
            <p:nvSpPr>
              <p:cNvPr id="6" name="Title 1"/>
              <p:cNvSpPr txBox="1">
                <a:spLocks noRot="1" noChangeAspect="1" noMove="1" noResize="1" noEditPoints="1" noAdjustHandles="1" noChangeArrowheads="1" noChangeShapeType="1" noTextEdit="1"/>
              </p:cNvSpPr>
              <p:nvPr/>
            </p:nvSpPr>
            <p:spPr>
              <a:xfrm>
                <a:off x="468013" y="2665139"/>
                <a:ext cx="8424196" cy="1142845"/>
              </a:xfrm>
              <a:prstGeom prst="rect">
                <a:avLst/>
              </a:prstGeom>
              <a:blipFill rotWithShape="1">
                <a:blip r:embed="rId5"/>
                <a:stretch>
                  <a:fillRect t="-4" r="4" b="46"/>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6604635" cy="635000"/>
          </a:xfrm>
        </p:spPr>
        <p:txBody>
          <a:bodyPr>
            <a:normAutofit/>
          </a:bodyPr>
          <a:lstStyle/>
          <a:p>
            <a:r>
              <a:rPr lang="en-IN" sz="2800" dirty="0">
                <a:solidFill>
                  <a:srgbClr val="C00000"/>
                </a:solidFill>
                <a:latin typeface="Times New Roman" panose="02020603050405020304" pitchFamily="18" charset="0"/>
                <a:ea typeface="Tahoma" panose="020B0604030504040204" pitchFamily="34" charset="0"/>
                <a:cs typeface="Times New Roman" panose="02020603050405020304" pitchFamily="18" charset="0"/>
              </a:rPr>
              <a:t>Single Sample: Test Concerning Variance</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1577340"/>
                <a:ext cx="8205470" cy="3987800"/>
              </a:xfrm>
            </p:spPr>
            <p:txBody>
              <a:bodyPr wrap="square"/>
              <a:lstStyle/>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sSup>
                      <m:sSupPr>
                        <m:ctrlPr>
                          <a:rPr lang="en-IN" i="1">
                            <a:latin typeface="Cambria Math" panose="02040503050406030204" pitchFamily="18" charset="0"/>
                          </a:rPr>
                        </m:ctrlPr>
                      </m:sSupPr>
                      <m:e>
                        <m:r>
                          <a:rPr lang="en-IN" i="1">
                            <a:latin typeface="Cambria Math" panose="02040503050406030204" pitchFamily="18" charset="0"/>
                            <a:ea typeface="Cambria Math" panose="02040503050406030204" pitchFamily="18" charset="0"/>
                          </a:rPr>
                          <m:t>𝜎</m:t>
                        </m:r>
                      </m:e>
                      <m:sup>
                        <m:r>
                          <a:rPr lang="en-IN" i="1">
                            <a:latin typeface="Cambria Math" panose="02040503050406030204" pitchFamily="18" charset="0"/>
                          </a:rPr>
                          <m:t>2</m:t>
                        </m:r>
                      </m:sup>
                    </m:sSup>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0</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sSup>
                      <m:sSupPr>
                        <m:ctrlPr>
                          <a:rPr lang="en-IN" i="1">
                            <a:latin typeface="Cambria Math" panose="02040503050406030204" pitchFamily="18" charset="0"/>
                          </a:rPr>
                        </m:ctrlPr>
                      </m:sSupPr>
                      <m:e>
                        <m:r>
                          <a:rPr lang="en-IN" i="1">
                            <a:latin typeface="Cambria Math" panose="02040503050406030204" pitchFamily="18" charset="0"/>
                            <a:ea typeface="Cambria Math" panose="02040503050406030204" pitchFamily="18" charset="0"/>
                          </a:rPr>
                          <m:t>𝜒</m:t>
                        </m:r>
                      </m:e>
                      <m:sup>
                        <m:r>
                          <a:rPr lang="en-IN" i="1">
                            <a:latin typeface="Cambria Math" panose="02040503050406030204" pitchFamily="18" charset="0"/>
                          </a:rPr>
                          <m:t>2</m:t>
                        </m:r>
                      </m:sup>
                    </m:sSup>
                    <m:r>
                      <a:rPr lang="en-IN" i="1">
                        <a:latin typeface="Cambria Math" panose="02040503050406030204" pitchFamily="18" charset="0"/>
                      </a:rPr>
                      <m:t>=</m:t>
                    </m:r>
                    <m:f>
                      <m:fPr>
                        <m:ctrlPr>
                          <a:rPr lang="en-IN" i="1">
                            <a:latin typeface="Cambria Math" panose="02040503050406030204" pitchFamily="18" charset="0"/>
                          </a:rPr>
                        </m:ctrlPr>
                      </m:fPr>
                      <m:num>
                        <m:d>
                          <m:dPr>
                            <m:ctrlPr>
                              <a:rPr lang="en-IN" i="1">
                                <a:latin typeface="Cambria Math" panose="02040503050406030204" pitchFamily="18" charset="0"/>
                              </a:rPr>
                            </m:ctrlPr>
                          </m:dPr>
                          <m:e>
                            <m:r>
                              <a:rPr lang="en-IN" i="1">
                                <a:latin typeface="Cambria Math" panose="02040503050406030204" pitchFamily="18" charset="0"/>
                              </a:rPr>
                              <m:t>𝑛</m:t>
                            </m:r>
                            <m:r>
                              <a:rPr lang="en-IN" i="1">
                                <a:latin typeface="Cambria Math" panose="02040503050406030204" pitchFamily="18" charset="0"/>
                              </a:rPr>
                              <m:t>−1</m:t>
                            </m:r>
                          </m:e>
                        </m:d>
                        <m:sSup>
                          <m:sSupPr>
                            <m:ctrlPr>
                              <a:rPr lang="en-IN" i="1">
                                <a:latin typeface="Cambria Math" panose="02040503050406030204" pitchFamily="18" charset="0"/>
                              </a:rPr>
                            </m:ctrlPr>
                          </m:sSupPr>
                          <m:e>
                            <m:r>
                              <a:rPr lang="en-IN" i="1">
                                <a:latin typeface="Cambria Math" panose="02040503050406030204" pitchFamily="18" charset="0"/>
                              </a:rPr>
                              <m:t>𝑠</m:t>
                            </m:r>
                          </m:e>
                          <m:sup>
                            <m:r>
                              <a:rPr lang="en-IN" i="1">
                                <a:latin typeface="Cambria Math" panose="02040503050406030204" pitchFamily="18" charset="0"/>
                              </a:rPr>
                              <m:t>2</m:t>
                            </m:r>
                          </m:sup>
                        </m:sSup>
                      </m:num>
                      <m:den>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0</m:t>
                            </m:r>
                          </m:sub>
                          <m:sup>
                            <m:r>
                              <a:rPr lang="en-IN" i="1">
                                <a:latin typeface="Cambria Math" panose="02040503050406030204" pitchFamily="18" charset="0"/>
                              </a:rPr>
                              <m:t>2</m:t>
                            </m:r>
                          </m:sup>
                        </m:sSubSup>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𝜒</m:t>
                        </m:r>
                      </m:e>
                      <m:sub>
                        <m:r>
                          <a:rPr lang="en-IN" i="1">
                            <a:latin typeface="Cambria Math" panose="02040503050406030204" pitchFamily="18" charset="0"/>
                            <a:ea typeface="Cambria Math" panose="02040503050406030204" pitchFamily="18" charset="0"/>
                          </a:rPr>
                          <m:t>𝑛</m:t>
                        </m:r>
                        <m:r>
                          <a:rPr lang="en-IN" i="1">
                            <a:latin typeface="Cambria Math" panose="02040503050406030204" pitchFamily="18" charset="0"/>
                            <a:ea typeface="Cambria Math" panose="02040503050406030204" pitchFamily="18" charset="0"/>
                          </a:rPr>
                          <m:t>−1</m:t>
                        </m:r>
                      </m:sub>
                      <m:sup>
                        <m:r>
                          <a:rPr lang="en-IN" i="1">
                            <a:latin typeface="Cambria Math" panose="02040503050406030204" pitchFamily="18" charset="0"/>
                            <a:ea typeface="Cambria Math" panose="02040503050406030204" pitchFamily="18" charset="0"/>
                          </a:rPr>
                          <m:t>2</m:t>
                        </m:r>
                      </m:sup>
                    </m:sSubSup>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sz="2400" dirty="0"/>
              </a:p>
              <a:p>
                <a:r>
                  <a:rPr lang="en-IN" sz="2400" dirty="0"/>
                  <a:t> </a:t>
                </a:r>
              </a:p>
              <a:p>
                <a:endParaRPr lang="en-IN" sz="2400" dirty="0"/>
              </a:p>
              <a:p>
                <a:endParaRPr lang="en-IN" sz="2400" dirty="0"/>
              </a:p>
              <a:p>
                <a:endParaRPr lang="en-IN" sz="2400" dirty="0"/>
              </a:p>
              <a:p>
                <a:endParaRPr lang="en-IN" sz="2400" dirty="0"/>
              </a:p>
              <a:p>
                <a:pPr marL="0" indent="0">
                  <a:buNone/>
                </a:pPr>
                <a:endParaRPr lang="en-IN" sz="2400" dirty="0"/>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1577340"/>
                <a:ext cx="8205470" cy="3987800"/>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1555750" y="4038600"/>
              <a:ext cx="6195060" cy="2078609"/>
            </p:xfrm>
            <a:graphic>
              <a:graphicData uri="http://schemas.openxmlformats.org/drawingml/2006/table">
                <a:tbl>
                  <a:tblPr firstRow="1" bandRow="1">
                    <a:tableStyleId>{5C22544A-7EE6-4342-B048-85BDC9FD1C3A}</a:tableStyleId>
                  </a:tblPr>
                  <a:tblGrid>
                    <a:gridCol w="3097530">
                      <a:extLst>
                        <a:ext uri="{9D8B030D-6E8A-4147-A177-3AD203B41FA5}">
                          <a16:colId xmlns:a16="http://schemas.microsoft.com/office/drawing/2014/main" xmlns="" val="20000"/>
                        </a:ext>
                      </a:extLst>
                    </a:gridCol>
                    <a:gridCol w="3097530">
                      <a:extLst>
                        <a:ext uri="{9D8B030D-6E8A-4147-A177-3AD203B41FA5}">
                          <a16:colId xmlns:a16="http://schemas.microsoft.com/office/drawing/2014/main" xmlns="" val="20001"/>
                        </a:ext>
                      </a:extLst>
                    </a:gridCol>
                  </a:tblGrid>
                  <a:tr h="464185">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1333500">
                    <a:tc>
                      <a:txBody>
                        <a:bodyPr/>
                        <a:lstStyle/>
                        <a:p>
                          <a:pP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rPr>
                                    </m:ctrlPr>
                                  </m:sSupPr>
                                  <m:e>
                                    <m:r>
                                      <a:rPr lang="en-IN" sz="1800" i="1" smtClean="0">
                                        <a:latin typeface="Cambria Math" panose="02040503050406030204" pitchFamily="18" charset="0"/>
                                        <a:ea typeface="Cambria Math" panose="02040503050406030204" pitchFamily="18" charset="0"/>
                                      </a:rPr>
                                      <m:t>𝜎</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&lt;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0</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p>
                          <a:pP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rPr>
                                    </m:ctrlPr>
                                  </m:sSupPr>
                                  <m:e>
                                    <m:r>
                                      <a:rPr lang="en-IN" sz="1800" i="1" smtClean="0">
                                        <a:latin typeface="Cambria Math" panose="02040503050406030204" pitchFamily="18" charset="0"/>
                                        <a:ea typeface="Cambria Math" panose="02040503050406030204" pitchFamily="18" charset="0"/>
                                      </a:rPr>
                                      <m:t>𝜎</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&gt;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0</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p>
                          <a:pP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rPr>
                                    </m:ctrlPr>
                                  </m:sSupPr>
                                  <m:e>
                                    <m:r>
                                      <a:rPr lang="en-IN" sz="1800" i="1" smtClean="0">
                                        <a:latin typeface="Cambria Math" panose="02040503050406030204" pitchFamily="18" charset="0"/>
                                        <a:ea typeface="Cambria Math" panose="02040503050406030204" pitchFamily="18" charset="0"/>
                                      </a:rPr>
                                      <m:t>𝜎</m:t>
                                    </m:r>
                                  </m:e>
                                  <m:sup>
                                    <m:r>
                                      <a:rPr lang="en-IN" sz="1800" b="0" i="1" smtClean="0">
                                        <a:latin typeface="Cambria Math" panose="02040503050406030204" pitchFamily="18" charset="0"/>
                                      </a:rPr>
                                      <m:t>2</m:t>
                                    </m:r>
                                  </m:sup>
                                </m:sSup>
                                <m:r>
                                  <a:rPr lang="en-IN" sz="1800" b="0" i="1">
                                    <a:latin typeface="Cambria Math" panose="02040503050406030204" pitchFamily="18" charset="0"/>
                                    <a:ea typeface="Cambria Math" panose="02040503050406030204" pitchFamily="18" charset="0"/>
                                  </a:rPr>
                                  <m: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0</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sSup>
                                  <m:sSupPr>
                                    <m:ctrlPr>
                                      <a:rPr lang="en-IN" sz="1800" i="1" smtClean="0">
                                        <a:latin typeface="Cambria Math" panose="02040503050406030204" pitchFamily="18" charset="0"/>
                                      </a:rPr>
                                    </m:ctrlPr>
                                  </m:sSupPr>
                                  <m:e>
                                    <m:r>
                                      <a:rPr lang="en-IN" sz="1800" i="1" smtClean="0">
                                        <a:latin typeface="Cambria Math" panose="02040503050406030204" pitchFamily="18" charset="0"/>
                                        <a:ea typeface="Cambria Math" panose="02040503050406030204" pitchFamily="18" charset="0"/>
                                      </a:rPr>
                                      <m:t>𝜒</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&lt;</m:t>
                                </m:r>
                                <m:sSub>
                                  <m:sSubPr>
                                    <m:ctrlPr>
                                      <a:rPr lang="en-IN" sz="1800" b="0" i="1" smtClean="0">
                                        <a:latin typeface="Cambria Math" panose="02040503050406030204" pitchFamily="18" charset="0"/>
                                      </a:rPr>
                                    </m:ctrlPr>
                                  </m:sSub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𝜒</m:t>
                                        </m:r>
                                      </m:e>
                                      <m:sup>
                                        <m:r>
                                          <a:rPr lang="en-IN" sz="1800" b="0" i="1" smtClean="0">
                                            <a:latin typeface="Cambria Math" panose="02040503050406030204" pitchFamily="18" charset="0"/>
                                          </a:rPr>
                                          <m:t>2</m:t>
                                        </m:r>
                                      </m:sup>
                                    </m:sSup>
                                  </m:e>
                                  <m:sub>
                                    <m:r>
                                      <a:rPr lang="en-IN" sz="1800" b="0" i="1" smtClean="0">
                                        <a:latin typeface="Cambria Math" panose="02040503050406030204" pitchFamily="18" charset="0"/>
                                      </a:rPr>
                                      <m:t>1−</m:t>
                                    </m:r>
                                    <m:r>
                                      <a:rPr lang="en-IN" sz="1800" b="0" i="1" smtClean="0">
                                        <a:latin typeface="Cambria Math" panose="02040503050406030204" pitchFamily="18" charset="0"/>
                                        <a:ea typeface="Cambria Math" panose="02040503050406030204" pitchFamily="18" charset="0"/>
                                      </a:rPr>
                                      <m:t>𝛼</m:t>
                                    </m:r>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−1</m:t>
                                    </m:r>
                                  </m:sub>
                                </m:sSub>
                              </m:oMath>
                            </m:oMathPara>
                          </a14:m>
                          <a:endParaRPr lang="en-IN" dirty="0"/>
                        </a:p>
                        <a:p>
                          <a:pPr/>
                          <a14:m>
                            <m:oMathPara xmlns:m="http://schemas.openxmlformats.org/officeDocument/2006/math">
                              <m:oMathParaPr>
                                <m:jc m:val="centerGroup"/>
                              </m:oMathParaPr>
                              <m:oMath xmlns:m="http://schemas.openxmlformats.org/officeDocument/2006/math">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𝜒</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&gt;</m:t>
                                </m:r>
                                <m:sSub>
                                  <m:sSubPr>
                                    <m:ctrlPr>
                                      <a:rPr lang="en-IN" sz="1800" b="0" i="1" smtClean="0">
                                        <a:latin typeface="Cambria Math" panose="02040503050406030204" pitchFamily="18" charset="0"/>
                                      </a:rPr>
                                    </m:ctrlPr>
                                  </m:sSubPr>
                                  <m:e>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𝜒</m:t>
                                        </m:r>
                                      </m:e>
                                      <m:sup>
                                        <m:r>
                                          <a:rPr lang="en-IN" sz="1800" b="0" i="1" smtClean="0">
                                            <a:latin typeface="Cambria Math" panose="02040503050406030204" pitchFamily="18" charset="0"/>
                                          </a:rPr>
                                          <m:t>2</m:t>
                                        </m:r>
                                      </m:sup>
                                    </m:sSup>
                                  </m:e>
                                  <m:sub>
                                    <m:r>
                                      <a:rPr lang="en-IN" sz="1800" b="0" i="1" smtClean="0">
                                        <a:latin typeface="Cambria Math" panose="02040503050406030204" pitchFamily="18" charset="0"/>
                                        <a:ea typeface="Cambria Math" panose="02040503050406030204" pitchFamily="18" charset="0"/>
                                      </a:rPr>
                                      <m:t>𝛼</m:t>
                                    </m:r>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−1</m:t>
                                    </m:r>
                                  </m:sub>
                                </m:sSub>
                              </m:oMath>
                            </m:oMathPara>
                          </a14:m>
                          <a:endParaRPr lang="en-IN" sz="1800" dirty="0"/>
                        </a:p>
                        <a:p>
                          <a:pPr/>
                          <a14:m>
                            <m:oMathPara xmlns:m="http://schemas.openxmlformats.org/officeDocument/2006/math">
                              <m:oMathParaPr>
                                <m:jc m:val="centerGroup"/>
                              </m:oMathParaPr>
                              <m:oMath xmlns:m="http://schemas.openxmlformats.org/officeDocument/2006/math">
                                <m:sSup>
                                  <m:sSupPr>
                                    <m:ctrlPr>
                                      <a:rPr lang="en-IN" i="1" smtClean="0">
                                        <a:latin typeface="Cambria Math" panose="02040503050406030204" pitchFamily="18" charset="0"/>
                                      </a:rPr>
                                    </m:ctrlPr>
                                  </m:sSupPr>
                                  <m:e>
                                    <m:r>
                                      <a:rPr lang="en-IN" i="1" smtClean="0">
                                        <a:latin typeface="Cambria Math" panose="02040503050406030204" pitchFamily="18" charset="0"/>
                                        <a:ea typeface="Cambria Math" panose="02040503050406030204" pitchFamily="18" charset="0"/>
                                      </a:rPr>
                                      <m:t>𝜒</m:t>
                                    </m:r>
                                  </m:e>
                                  <m:sup>
                                    <m:r>
                                      <a:rPr lang="en-IN" b="0" i="1" smtClean="0">
                                        <a:latin typeface="Cambria Math" panose="02040503050406030204" pitchFamily="18" charset="0"/>
                                      </a:rPr>
                                      <m:t>2</m:t>
                                    </m:r>
                                  </m:sup>
                                </m:sSup>
                                <m:r>
                                  <a:rPr lang="en-IN" b="0" i="1" smtClean="0">
                                    <a:latin typeface="Cambria Math" panose="02040503050406030204" pitchFamily="18" charset="0"/>
                                  </a:rPr>
                                  <m:t>&lt;</m:t>
                                </m:r>
                                <m:sSubSup>
                                  <m:sSubSupPr>
                                    <m:ctrlPr>
                                      <a:rPr lang="en-IN" b="0" i="1" smtClean="0">
                                        <a:latin typeface="Cambria Math" panose="02040503050406030204" pitchFamily="18" charset="0"/>
                                      </a:rPr>
                                    </m:ctrlPr>
                                  </m:sSubSupPr>
                                  <m:e>
                                    <m:r>
                                      <a:rPr lang="en-IN" b="0" i="1" smtClean="0">
                                        <a:latin typeface="Cambria Math" panose="02040503050406030204" pitchFamily="18" charset="0"/>
                                        <a:ea typeface="Cambria Math" panose="02040503050406030204" pitchFamily="18" charset="0"/>
                                      </a:rPr>
                                      <m:t>𝜒</m:t>
                                    </m:r>
                                  </m:e>
                                  <m:sub>
                                    <m:r>
                                      <a:rPr lang="en-IN" b="0" i="1" smtClean="0">
                                        <a:latin typeface="Cambria Math" panose="02040503050406030204" pitchFamily="18" charset="0"/>
                                      </a:rPr>
                                      <m:t>1−</m:t>
                                    </m:r>
                                    <m:f>
                                      <m:fPr>
                                        <m:ctrlPr>
                                          <a:rPr lang="en-IN" b="0" i="1" smtClean="0">
                                            <a:latin typeface="Cambria Math" panose="02040503050406030204" pitchFamily="18" charset="0"/>
                                            <a:ea typeface="Cambria Math" panose="02040503050406030204" pitchFamily="18" charset="0"/>
                                          </a:rPr>
                                        </m:ctrlPr>
                                      </m:fPr>
                                      <m:num>
                                        <m:r>
                                          <a:rPr lang="en-IN" b="0" i="1" smtClean="0">
                                            <a:latin typeface="Cambria Math" panose="02040503050406030204" pitchFamily="18" charset="0"/>
                                            <a:ea typeface="Cambria Math" panose="02040503050406030204" pitchFamily="18" charset="0"/>
                                          </a:rPr>
                                          <m:t>𝛼</m:t>
                                        </m:r>
                                      </m:num>
                                      <m:den>
                                        <m:r>
                                          <a:rPr lang="en-IN" b="0" i="1" smtClean="0">
                                            <a:latin typeface="Cambria Math" panose="02040503050406030204" pitchFamily="18" charset="0"/>
                                            <a:ea typeface="Cambria Math" panose="02040503050406030204" pitchFamily="18" charset="0"/>
                                          </a:rPr>
                                          <m:t>2</m:t>
                                        </m:r>
                                      </m:den>
                                    </m:f>
                                    <m:r>
                                      <a:rPr lang="en-IN" b="0" i="1" smtClean="0">
                                        <a:latin typeface="Cambria Math" panose="02040503050406030204" pitchFamily="18" charset="0"/>
                                        <a:ea typeface="Cambria Math" panose="02040503050406030204" pitchFamily="18" charset="0"/>
                                      </a:rPr>
                                      <m:t>,</m:t>
                                    </m:r>
                                    <m:r>
                                      <a:rPr lang="en-IN" b="0" i="1" smtClean="0">
                                        <a:latin typeface="Cambria Math" panose="02040503050406030204" pitchFamily="18" charset="0"/>
                                        <a:ea typeface="Cambria Math" panose="02040503050406030204" pitchFamily="18" charset="0"/>
                                      </a:rPr>
                                      <m:t>𝑛</m:t>
                                    </m:r>
                                    <m:r>
                                      <a:rPr lang="en-IN" b="0" i="1" smtClean="0">
                                        <a:latin typeface="Cambria Math" panose="02040503050406030204" pitchFamily="18" charset="0"/>
                                        <a:ea typeface="Cambria Math" panose="02040503050406030204" pitchFamily="18" charset="0"/>
                                      </a:rPr>
                                      <m:t>−1</m:t>
                                    </m:r>
                                  </m:sub>
                                  <m:sup>
                                    <m:r>
                                      <a:rPr lang="en-IN" b="0" i="1" smtClean="0">
                                        <a:latin typeface="Cambria Math" panose="02040503050406030204" pitchFamily="18" charset="0"/>
                                      </a:rPr>
                                      <m:t>2</m:t>
                                    </m:r>
                                  </m:sup>
                                </m:sSubSup>
                                <m:r>
                                  <a:rPr lang="en-IN" b="0" i="1" smtClean="0">
                                    <a:latin typeface="Cambria Math" panose="02040503050406030204" pitchFamily="18" charset="0"/>
                                  </a:rPr>
                                  <m:t>  </m:t>
                                </m:r>
                                <m:r>
                                  <a:rPr lang="en-IN" b="0" i="1" smtClean="0">
                                    <a:latin typeface="Cambria Math" panose="02040503050406030204" pitchFamily="18" charset="0"/>
                                  </a:rPr>
                                  <m:t>𝑜𝑟</m:t>
                                </m:r>
                                <m:r>
                                  <a:rPr lang="en-IN" b="0" i="1" smtClean="0">
                                    <a:latin typeface="Cambria Math" panose="02040503050406030204" pitchFamily="18" charset="0"/>
                                  </a:rPr>
                                  <m:t>  </m:t>
                                </m:r>
                                <m:sSup>
                                  <m:sSupPr>
                                    <m:ctrlPr>
                                      <a:rPr lang="en-IN" sz="1800" b="0" i="1" smtClean="0">
                                        <a:latin typeface="Cambria Math" panose="02040503050406030204" pitchFamily="18" charset="0"/>
                                      </a:rPr>
                                    </m:ctrlPr>
                                  </m:sSupPr>
                                  <m:e>
                                    <m:r>
                                      <a:rPr lang="en-IN" sz="1800" b="0" i="1" smtClean="0">
                                        <a:latin typeface="Cambria Math" panose="02040503050406030204" pitchFamily="18" charset="0"/>
                                        <a:ea typeface="Cambria Math" panose="02040503050406030204" pitchFamily="18" charset="0"/>
                                      </a:rPr>
                                      <m:t>𝜒</m:t>
                                    </m:r>
                                  </m:e>
                                  <m:sup>
                                    <m:r>
                                      <a:rPr lang="en-IN" sz="1800" b="0" i="1" smtClean="0">
                                        <a:latin typeface="Cambria Math" panose="02040503050406030204" pitchFamily="18" charset="0"/>
                                      </a:rPr>
                                      <m:t>2</m:t>
                                    </m:r>
                                  </m:sup>
                                </m:sSup>
                                <m:r>
                                  <a:rPr lang="en-IN" sz="1800" b="0" i="1" smtClean="0">
                                    <a:latin typeface="Cambria Math" panose="02040503050406030204" pitchFamily="18" charset="0"/>
                                  </a:rPr>
                                  <m:t>&gt;</m:t>
                                </m:r>
                                <m:sSubSup>
                                  <m:sSubSupPr>
                                    <m:ctrlPr>
                                      <a:rPr lang="en-IN" sz="1800" b="0" i="1" smtClean="0">
                                        <a:latin typeface="Cambria Math" panose="02040503050406030204" pitchFamily="18" charset="0"/>
                                      </a:rPr>
                                    </m:ctrlPr>
                                  </m:sSubSupPr>
                                  <m:e>
                                    <m:r>
                                      <a:rPr lang="en-IN" sz="1800" b="0" i="1" smtClean="0">
                                        <a:latin typeface="Cambria Math" panose="02040503050406030204" pitchFamily="18" charset="0"/>
                                        <a:ea typeface="Cambria Math" panose="02040503050406030204" pitchFamily="18" charset="0"/>
                                      </a:rPr>
                                      <m:t>𝜒</m:t>
                                    </m:r>
                                  </m:e>
                                  <m:sub>
                                    <m:f>
                                      <m:fPr>
                                        <m:ctrlPr>
                                          <a:rPr lang="en-IN" sz="1800" b="0" i="1" smtClean="0">
                                            <a:latin typeface="Cambria Math" panose="02040503050406030204" pitchFamily="18" charset="0"/>
                                            <a:ea typeface="Cambria Math" panose="02040503050406030204" pitchFamily="18" charset="0"/>
                                          </a:rPr>
                                        </m:ctrlPr>
                                      </m:fPr>
                                      <m:num>
                                        <m:r>
                                          <a:rPr lang="en-IN" sz="1800" b="0" i="1" smtClean="0">
                                            <a:latin typeface="Cambria Math" panose="02040503050406030204" pitchFamily="18" charset="0"/>
                                            <a:ea typeface="Cambria Math" panose="02040503050406030204" pitchFamily="18" charset="0"/>
                                          </a:rPr>
                                          <m:t>𝛼</m:t>
                                        </m:r>
                                      </m:num>
                                      <m:den>
                                        <m:r>
                                          <a:rPr lang="en-IN" sz="1800" b="0" i="1" smtClean="0">
                                            <a:latin typeface="Cambria Math" panose="02040503050406030204" pitchFamily="18" charset="0"/>
                                            <a:ea typeface="Cambria Math" panose="02040503050406030204" pitchFamily="18" charset="0"/>
                                          </a:rPr>
                                          <m:t>2</m:t>
                                        </m:r>
                                      </m:den>
                                    </m:f>
                                    <m:r>
                                      <a:rPr lang="en-IN" sz="1800" b="0" i="1" smtClean="0">
                                        <a:latin typeface="Cambria Math" panose="02040503050406030204" pitchFamily="18" charset="0"/>
                                        <a:ea typeface="Cambria Math" panose="02040503050406030204" pitchFamily="18" charset="0"/>
                                      </a:rPr>
                                      <m:t>,</m:t>
                                    </m:r>
                                    <m:r>
                                      <a:rPr lang="en-IN" sz="1800" b="0" i="1" smtClean="0">
                                        <a:latin typeface="Cambria Math" panose="02040503050406030204" pitchFamily="18" charset="0"/>
                                        <a:ea typeface="Cambria Math" panose="02040503050406030204" pitchFamily="18" charset="0"/>
                                      </a:rPr>
                                      <m:t>𝑛</m:t>
                                    </m:r>
                                    <m:r>
                                      <a:rPr lang="en-IN" sz="1800" b="0" i="1" smtClean="0">
                                        <a:latin typeface="Cambria Math" panose="02040503050406030204" pitchFamily="18" charset="0"/>
                                        <a:ea typeface="Cambria Math" panose="02040503050406030204" pitchFamily="18" charset="0"/>
                                      </a:rPr>
                                      <m:t>−1</m:t>
                                    </m:r>
                                  </m:sub>
                                  <m:sup>
                                    <m:r>
                                      <a:rPr lang="en-IN" sz="1800" b="0" i="1" smtClean="0">
                                        <a:latin typeface="Cambria Math" panose="02040503050406030204" pitchFamily="18" charset="0"/>
                                      </a:rPr>
                                      <m:t>2</m:t>
                                    </m:r>
                                  </m:sup>
                                </m:sSubSup>
                              </m:oMath>
                            </m:oMathPara>
                          </a14:m>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1555750" y="4038600"/>
              <a:ext cx="6195060" cy="1797685"/>
            </p:xfrm>
            <a:graphic>
              <a:graphicData uri="http://schemas.openxmlformats.org/drawingml/2006/table">
                <a:tbl>
                  <a:tblPr firstRow="1" bandRow="1">
                    <a:tableStyleId>{5C22544A-7EE6-4342-B048-85BDC9FD1C3A}</a:tableStyleId>
                  </a:tblPr>
                  <a:tblGrid>
                    <a:gridCol w="3097530"/>
                    <a:gridCol w="3097530"/>
                  </a:tblGrid>
                  <a:tr h="464185">
                    <a:tc>
                      <a:txBody>
                        <a:bodyPr/>
                        <a:lstStyle/>
                        <a:p>
                          <a:endParaRPr lang="en-US"/>
                        </a:p>
                      </a:txBody>
                      <a:tcPr>
                        <a:blipFill>
                          <a:blip r:embed="rId3"/>
                        </a:blipFill>
                      </a:tcPr>
                    </a:tc>
                    <a:tc>
                      <a:txBody>
                        <a:bodyPr/>
                        <a:p>
                          <a:r>
                            <a:rPr lang="en-IN" dirty="0" smtClean="0"/>
                            <a:t>Critical Region</a:t>
                          </a:r>
                          <a:endParaRPr lang="en-IN" dirty="0"/>
                        </a:p>
                      </a:txBody>
                      <a:tcPr/>
                    </a:tc>
                  </a:tr>
                  <a:tr h="1333500">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1081405"/>
            <a:ext cx="6566535" cy="635000"/>
          </a:xfrm>
        </p:spPr>
        <p:txBody>
          <a:bodyPr>
            <a:normAutofit/>
          </a:bodyPr>
          <a:lstStyle/>
          <a:p>
            <a:r>
              <a:rPr lang="en-IN" sz="2800" dirty="0">
                <a:solidFill>
                  <a:srgbClr val="C00000"/>
                </a:solidFill>
                <a:latin typeface="Times New Roman" panose="02020603050405020304" pitchFamily="18" charset="0"/>
                <a:cs typeface="Times New Roman" panose="02020603050405020304" pitchFamily="18" charset="0"/>
              </a:rPr>
              <a:t>Two Sample: Test Concerning Variance</a:t>
            </a:r>
          </a:p>
        </p:txBody>
      </p:sp>
      <mc:AlternateContent xmlns:mc="http://schemas.openxmlformats.org/markup-compatibility/2006" xmlns:a14="http://schemas.microsoft.com/office/drawing/2010/main">
        <mc:Choice Requires="a14">
          <p:sp>
            <p:nvSpPr>
              <p:cNvPr id="3" name="Content Placeholder 2"/>
              <p:cNvSpPr>
                <a:spLocks noGrp="1"/>
              </p:cNvSpPr>
              <p:nvPr>
                <p:ph sz="half" idx="2"/>
              </p:nvPr>
            </p:nvSpPr>
            <p:spPr>
              <a:xfrm>
                <a:off x="467995" y="2034540"/>
                <a:ext cx="8184515" cy="1160145"/>
              </a:xfrm>
            </p:spPr>
            <p:txBody>
              <a:bodyPr wrap="square"/>
              <a:lstStyle/>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Null Hypothesis: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rPr>
                          <m:t>    </m:t>
                        </m:r>
                        <m:r>
                          <a:rPr lang="en-IN" i="1">
                            <a:latin typeface="Cambria Math" panose="02040503050406030204" pitchFamily="18" charset="0"/>
                          </a:rPr>
                          <m:t>𝐻</m:t>
                        </m:r>
                      </m:e>
                      <m:sub>
                        <m:r>
                          <a:rPr lang="en-IN" i="1">
                            <a:latin typeface="Cambria Math" panose="02040503050406030204" pitchFamily="18" charset="0"/>
                          </a:rPr>
                          <m:t>0</m:t>
                        </m:r>
                      </m:sub>
                    </m:sSub>
                    <m:r>
                      <m:rPr>
                        <m:brk m:alnAt="7"/>
                      </m:rPr>
                      <a:rPr lang="en-IN" i="1">
                        <a:latin typeface="Cambria Math" panose="02040503050406030204" pitchFamily="18" charset="0"/>
                      </a:rPr>
                      <m:t> </m:t>
                    </m:r>
                    <m:r>
                      <a:rPr lang="en-IN" i="1">
                        <a:latin typeface="Cambria Math" panose="02040503050406030204" pitchFamily="18" charset="0"/>
                      </a:rPr>
                      <m:t>:  </m:t>
                    </m:r>
                    <m:sSubSup>
                      <m:sSubSupPr>
                        <m:ctrlPr>
                          <a:rPr lang="en-IN" i="1">
                            <a:latin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rPr>
                          <m:t>1</m:t>
                        </m:r>
                      </m:sub>
                      <m:sup>
                        <m:r>
                          <a:rPr lang="en-IN" i="1">
                            <a:latin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m:t>
                    </m:r>
                    <m:sSubSup>
                      <m:sSubSupPr>
                        <m:ctrlPr>
                          <a:rPr lang="en-IN" i="1">
                            <a:latin typeface="Cambria Math" panose="02040503050406030204" pitchFamily="18" charset="0"/>
                            <a:ea typeface="Cambria Math" panose="02040503050406030204" pitchFamily="18" charset="0"/>
                          </a:rPr>
                        </m:ctrlPr>
                      </m:sSubSupPr>
                      <m:e>
                        <m:r>
                          <a:rPr lang="en-IN" i="1">
                            <a:latin typeface="Cambria Math" panose="02040503050406030204" pitchFamily="18" charset="0"/>
                            <a:ea typeface="Cambria Math" panose="02040503050406030204" pitchFamily="18" charset="0"/>
                          </a:rPr>
                          <m:t>𝜎</m:t>
                        </m:r>
                      </m:e>
                      <m:sub>
                        <m:r>
                          <a:rPr lang="en-IN" i="1">
                            <a:latin typeface="Cambria Math" panose="02040503050406030204" pitchFamily="18" charset="0"/>
                            <a:ea typeface="Cambria Math" panose="02040503050406030204" pitchFamily="18" charset="0"/>
                          </a:rPr>
                          <m:t>2</m:t>
                        </m:r>
                      </m:sub>
                      <m:sup>
                        <m:r>
                          <a:rPr lang="en-IN" i="1">
                            <a:latin typeface="Cambria Math" panose="02040503050406030204" pitchFamily="18" charset="0"/>
                            <a:ea typeface="Cambria Math" panose="02040503050406030204" pitchFamily="18" charset="0"/>
                          </a:rPr>
                          <m:t>2</m:t>
                        </m:r>
                      </m:sup>
                    </m:sSubSup>
                    <m:r>
                      <a:rPr lang="en-IN" i="1">
                        <a:latin typeface="Cambria Math" panose="02040503050406030204" pitchFamily="18" charset="0"/>
                        <a:ea typeface="Cambria Math" panose="02040503050406030204" pitchFamily="18" charset="0"/>
                      </a:rPr>
                      <m:t> </m:t>
                    </m:r>
                  </m:oMath>
                </a14:m>
                <a:r>
                  <a:rPr lang="en-IN" dirty="0">
                    <a:latin typeface="Times New Roman" panose="02020603050405020304" pitchFamily="18" charset="0"/>
                    <a:cs typeface="Times New Roman" panose="02020603050405020304" pitchFamily="18" charset="0"/>
                  </a:rPr>
                  <a:t> </a:t>
                </a: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Value of Test Statistic:   </a:t>
                </a:r>
                <a14:m>
                  <m:oMath xmlns:m="http://schemas.openxmlformats.org/officeDocument/2006/math">
                    <m:r>
                      <m:rPr>
                        <m:sty m:val="p"/>
                      </m:rPr>
                      <a:rPr lang="en-IN">
                        <a:latin typeface="Cambria Math" panose="02040503050406030204" pitchFamily="18" charset="0"/>
                      </a:rPr>
                      <m:t>F</m:t>
                    </m:r>
                    <m:r>
                      <a:rPr lang="en-IN" i="1">
                        <a:latin typeface="Cambria Math" panose="02040503050406030204" pitchFamily="18" charset="0"/>
                      </a:rPr>
                      <m:t>=</m:t>
                    </m:r>
                    <m:f>
                      <m:fPr>
                        <m:ctrlPr>
                          <a:rPr lang="en-IN" i="1">
                            <a:latin typeface="Cambria Math" panose="02040503050406030204" pitchFamily="18" charset="0"/>
                          </a:rPr>
                        </m:ctrlPr>
                      </m:fPr>
                      <m:num>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1</m:t>
                            </m:r>
                          </m:sub>
                          <m:sup>
                            <m:r>
                              <a:rPr lang="en-IN" i="1">
                                <a:latin typeface="Cambria Math" panose="02040503050406030204" pitchFamily="18" charset="0"/>
                              </a:rPr>
                              <m:t>2</m:t>
                            </m:r>
                          </m:sup>
                        </m:sSubSup>
                      </m:num>
                      <m:den>
                        <m:sSubSup>
                          <m:sSubSupPr>
                            <m:ctrlPr>
                              <a:rPr lang="en-IN" i="1">
                                <a:latin typeface="Cambria Math" panose="02040503050406030204" pitchFamily="18" charset="0"/>
                              </a:rPr>
                            </m:ctrlPr>
                          </m:sSubSupPr>
                          <m:e>
                            <m:r>
                              <a:rPr lang="en-IN" i="1">
                                <a:latin typeface="Cambria Math" panose="02040503050406030204" pitchFamily="18" charset="0"/>
                              </a:rPr>
                              <m:t>𝑠</m:t>
                            </m:r>
                          </m:e>
                          <m:sub>
                            <m:r>
                              <a:rPr lang="en-IN" i="1">
                                <a:latin typeface="Cambria Math" panose="02040503050406030204" pitchFamily="18" charset="0"/>
                              </a:rPr>
                              <m:t>2</m:t>
                            </m:r>
                          </m:sub>
                          <m:sup>
                            <m:r>
                              <a:rPr lang="en-IN" i="1">
                                <a:latin typeface="Cambria Math" panose="02040503050406030204" pitchFamily="18" charset="0"/>
                              </a:rPr>
                              <m:t>2</m:t>
                            </m:r>
                          </m:sup>
                        </m:sSubSup>
                      </m:den>
                    </m:f>
                    <m:r>
                      <a:rPr lang="en-IN" i="1">
                        <a:latin typeface="Cambria Math" panose="02040503050406030204" pitchFamily="18" charset="0"/>
                      </a:rPr>
                      <m:t>  </m:t>
                    </m:r>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𝐹</m:t>
                        </m:r>
                      </m:e>
                      <m:sub>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𝜐</m:t>
                            </m:r>
                          </m:e>
                          <m:sub>
                            <m:r>
                              <a:rPr lang="en-IN" i="1">
                                <a:latin typeface="Cambria Math" panose="02040503050406030204" pitchFamily="18" charset="0"/>
                                <a:ea typeface="Cambria Math" panose="02040503050406030204" pitchFamily="18" charset="0"/>
                              </a:rPr>
                              <m:t>1</m:t>
                            </m:r>
                          </m:sub>
                        </m:sSub>
                        <m:r>
                          <a:rPr lang="en-IN" i="1">
                            <a:latin typeface="Cambria Math" panose="02040503050406030204" pitchFamily="18" charset="0"/>
                            <a:ea typeface="Cambria Math" panose="02040503050406030204" pitchFamily="18" charset="0"/>
                          </a:rPr>
                          <m:t>, </m:t>
                        </m:r>
                        <m:sSub>
                          <m:sSubPr>
                            <m:ctrlPr>
                              <a:rPr lang="en-IN" i="1">
                                <a:latin typeface="Cambria Math" panose="02040503050406030204" pitchFamily="18" charset="0"/>
                                <a:ea typeface="Cambria Math" panose="02040503050406030204" pitchFamily="18" charset="0"/>
                              </a:rPr>
                            </m:ctrlPr>
                          </m:sSubPr>
                          <m:e>
                            <m:r>
                              <a:rPr lang="en-IN" i="1">
                                <a:latin typeface="Cambria Math" panose="02040503050406030204" pitchFamily="18" charset="0"/>
                                <a:ea typeface="Cambria Math" panose="02040503050406030204" pitchFamily="18" charset="0"/>
                              </a:rPr>
                              <m:t>𝜐</m:t>
                            </m:r>
                          </m:e>
                          <m:sub>
                            <m:r>
                              <a:rPr lang="en-IN" i="1">
                                <a:latin typeface="Cambria Math" panose="02040503050406030204" pitchFamily="18" charset="0"/>
                                <a:ea typeface="Cambria Math" panose="02040503050406030204" pitchFamily="18" charset="0"/>
                              </a:rPr>
                              <m:t>2</m:t>
                            </m:r>
                          </m:sub>
                        </m:sSub>
                      </m:sub>
                    </m:sSub>
                  </m:oMath>
                </a14:m>
                <a:r>
                  <a:rPr lang="en-IN" dirty="0">
                    <a:latin typeface="Times New Roman" panose="02020603050405020304" pitchFamily="18" charset="0"/>
                    <a:cs typeface="Times New Roman" panose="02020603050405020304" pitchFamily="18" charset="0"/>
                  </a:rPr>
                  <a:t>, where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𝜐</m:t>
                        </m:r>
                      </m:e>
                      <m:sub>
                        <m:r>
                          <a:rPr lang="en-IN" i="1">
                            <a:latin typeface="Cambria Math" panose="02040503050406030204" pitchFamily="18" charset="0"/>
                          </a:rPr>
                          <m:t>1</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1</m:t>
                        </m:r>
                      </m:sub>
                    </m:sSub>
                    <m:r>
                      <a:rPr lang="en-IN" i="1">
                        <a:latin typeface="Cambria Math" panose="02040503050406030204" pitchFamily="18" charset="0"/>
                      </a:rPr>
                      <m:t>−1,  </m:t>
                    </m:r>
                    <m:sSub>
                      <m:sSubPr>
                        <m:ctrlPr>
                          <a:rPr lang="en-IN" i="1">
                            <a:latin typeface="Cambria Math" panose="02040503050406030204" pitchFamily="18" charset="0"/>
                          </a:rPr>
                        </m:ctrlPr>
                      </m:sSubPr>
                      <m:e>
                        <m:r>
                          <a:rPr lang="en-IN" i="1">
                            <a:latin typeface="Cambria Math" panose="02040503050406030204" pitchFamily="18" charset="0"/>
                            <a:ea typeface="Cambria Math" panose="02040503050406030204" pitchFamily="18" charset="0"/>
                          </a:rPr>
                          <m:t>𝜐</m:t>
                        </m:r>
                      </m:e>
                      <m:sub>
                        <m:r>
                          <a:rPr lang="en-IN" i="1">
                            <a:latin typeface="Cambria Math" panose="02040503050406030204" pitchFamily="18" charset="0"/>
                          </a:rPr>
                          <m:t>2</m:t>
                        </m:r>
                      </m:sub>
                    </m:sSub>
                    <m:r>
                      <a:rPr lang="en-IN" i="1">
                        <a:latin typeface="Cambria Math" panose="02040503050406030204" pitchFamily="18" charset="0"/>
                      </a:rPr>
                      <m:t>=</m:t>
                    </m:r>
                    <m:sSub>
                      <m:sSubPr>
                        <m:ctrlPr>
                          <a:rPr lang="en-IN" i="1">
                            <a:latin typeface="Cambria Math" panose="02040503050406030204" pitchFamily="18" charset="0"/>
                          </a:rPr>
                        </m:ctrlPr>
                      </m:sSubPr>
                      <m:e>
                        <m:r>
                          <a:rPr lang="en-IN" i="1">
                            <a:latin typeface="Cambria Math" panose="02040503050406030204" pitchFamily="18" charset="0"/>
                          </a:rPr>
                          <m:t>𝑛</m:t>
                        </m:r>
                      </m:e>
                      <m:sub>
                        <m:r>
                          <a:rPr lang="en-IN" i="1">
                            <a:latin typeface="Cambria Math" panose="02040503050406030204" pitchFamily="18" charset="0"/>
                          </a:rPr>
                          <m:t>2</m:t>
                        </m:r>
                      </m:sub>
                    </m:sSub>
                    <m:r>
                      <a:rPr lang="en-IN" i="1">
                        <a:latin typeface="Cambria Math" panose="02040503050406030204" pitchFamily="18" charset="0"/>
                      </a:rPr>
                      <m:t>−1</m:t>
                    </m:r>
                  </m:oMath>
                </a14:m>
                <a:endParaRPr lang="en-IN" dirty="0">
                  <a:latin typeface="Times New Roman" panose="02020603050405020304" pitchFamily="18" charset="0"/>
                  <a:cs typeface="Times New Roman" panose="02020603050405020304" pitchFamily="18" charset="0"/>
                </a:endParaRPr>
              </a:p>
              <a:p>
                <a:pPr marL="342900" indent="-342900">
                  <a:buClr>
                    <a:srgbClr val="00B0F0"/>
                  </a:buClr>
                  <a:buFont typeface="Wingdings" panose="05000000000000000000" charset="0"/>
                  <a:buChar char="q"/>
                </a:pPr>
                <a:r>
                  <a:rPr lang="en-IN" dirty="0">
                    <a:latin typeface="Times New Roman" panose="02020603050405020304" pitchFamily="18" charset="0"/>
                    <a:cs typeface="Times New Roman" panose="02020603050405020304" pitchFamily="18" charset="0"/>
                  </a:rPr>
                  <a:t>Significance Level:  </a:t>
                </a:r>
                <a14:m>
                  <m:oMath xmlns:m="http://schemas.openxmlformats.org/officeDocument/2006/math">
                    <m:r>
                      <a:rPr lang="en-IN" i="1">
                        <a:latin typeface="Cambria Math" panose="02040503050406030204" pitchFamily="18" charset="0"/>
                        <a:ea typeface="Cambria Math" panose="02040503050406030204" pitchFamily="18" charset="0"/>
                      </a:rPr>
                      <m:t>𝛼</m:t>
                    </m:r>
                  </m:oMath>
                </a14:m>
                <a:endParaRPr lang="en-IN"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sz="half" idx="2"/>
              </p:nvPr>
            </p:nvSpPr>
            <p:spPr>
              <a:xfrm>
                <a:off x="467995" y="2034540"/>
                <a:ext cx="8184515" cy="1160145"/>
              </a:xfr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946150" y="3810000"/>
              <a:ext cx="7334250" cy="1755013"/>
            </p:xfrm>
            <a:graphic>
              <a:graphicData uri="http://schemas.openxmlformats.org/drawingml/2006/table">
                <a:tbl>
                  <a:tblPr firstRow="1" bandRow="1">
                    <a:tableStyleId>{5C22544A-7EE6-4342-B048-85BDC9FD1C3A}</a:tableStyleId>
                  </a:tblPr>
                  <a:tblGrid>
                    <a:gridCol w="2970530">
                      <a:extLst>
                        <a:ext uri="{9D8B030D-6E8A-4147-A177-3AD203B41FA5}">
                          <a16:colId xmlns:a16="http://schemas.microsoft.com/office/drawing/2014/main" xmlns="" val="20000"/>
                        </a:ext>
                      </a:extLst>
                    </a:gridCol>
                    <a:gridCol w="4363720">
                      <a:extLst>
                        <a:ext uri="{9D8B030D-6E8A-4147-A177-3AD203B41FA5}">
                          <a16:colId xmlns:a16="http://schemas.microsoft.com/office/drawing/2014/main" xmlns="" val="20001"/>
                        </a:ext>
                      </a:extLst>
                    </a:gridCol>
                  </a:tblGrid>
                  <a:tr h="443865">
                    <a:tc>
                      <a:txBody>
                        <a:bodyPr/>
                        <a:lstStyle/>
                        <a:p>
                          <a:r>
                            <a:rPr lang="en-IN" dirty="0"/>
                            <a:t>Alternative Hypothesis </a:t>
                          </a:r>
                          <a14:m>
                            <m:oMath xmlns:m="http://schemas.openxmlformats.org/officeDocument/2006/math">
                              <m:sSub>
                                <m:sSubPr>
                                  <m:ctrlPr>
                                    <a:rPr lang="en-IN" i="1" smtClean="0">
                                      <a:latin typeface="Cambria Math" panose="02040503050406030204" pitchFamily="18" charset="0"/>
                                    </a:rPr>
                                  </m:ctrlPr>
                                </m:sSubPr>
                                <m:e>
                                  <m:r>
                                    <a:rPr lang="en-IN" b="1" i="1" smtClean="0">
                                      <a:latin typeface="Cambria Math" panose="02040503050406030204" pitchFamily="18" charset="0"/>
                                    </a:rPr>
                                    <m:t>𝑯</m:t>
                                  </m:r>
                                </m:e>
                                <m:sub>
                                  <m:r>
                                    <a:rPr lang="en-IN" b="1" i="1" smtClean="0">
                                      <a:latin typeface="Cambria Math" panose="02040503050406030204" pitchFamily="18" charset="0"/>
                                    </a:rPr>
                                    <m:t>𝟏</m:t>
                                  </m:r>
                                </m:sub>
                              </m:sSub>
                            </m:oMath>
                          </a14:m>
                          <a:endParaRPr lang="en-IN" dirty="0"/>
                        </a:p>
                      </a:txBody>
                      <a:tcPr/>
                    </a:tc>
                    <a:tc>
                      <a:txBody>
                        <a:bodyPr/>
                        <a:lstStyle/>
                        <a:p>
                          <a:r>
                            <a:rPr lang="en-IN" dirty="0"/>
                            <a:t>Critical Region</a:t>
                          </a:r>
                        </a:p>
                      </a:txBody>
                      <a:tcPr/>
                    </a:tc>
                    <a:extLst>
                      <a:ext uri="{0D108BD9-81ED-4DB2-BD59-A6C34878D82A}">
                        <a16:rowId xmlns:a16="http://schemas.microsoft.com/office/drawing/2014/main" xmlns="" val="10000"/>
                      </a:ext>
                    </a:extLst>
                  </a:tr>
                  <a:tr h="1308100">
                    <a:tc>
                      <a:txBody>
                        <a:bodyPr/>
                        <a:lstStyle/>
                        <a:p>
                          <a:pPr/>
                          <a14:m>
                            <m:oMathPara xmlns:m="http://schemas.openxmlformats.org/officeDocument/2006/math">
                              <m:oMathParaPr>
                                <m:jc m:val="centerGroup"/>
                              </m:oMathParaPr>
                              <m:oMath xmlns:m="http://schemas.openxmlformats.org/officeDocument/2006/math">
                                <m:sSubSup>
                                  <m:sSubSupPr>
                                    <m:ctrlPr>
                                      <a:rPr lang="en-IN" sz="1800" i="1" smtClean="0">
                                        <a:latin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rPr>
                                      <m:t>1</m:t>
                                    </m:r>
                                  </m:sub>
                                  <m:sup>
                                    <m:r>
                                      <a:rPr lang="en-IN" sz="1800" b="0" i="1" smtClean="0">
                                        <a:latin typeface="Cambria Math" panose="02040503050406030204" pitchFamily="18" charset="0"/>
                                      </a:rPr>
                                      <m:t>2</m:t>
                                    </m:r>
                                  </m:sup>
                                </m:sSubSup>
                                <m:r>
                                  <a:rPr lang="en-IN" sz="1800" b="0" i="1" smtClean="0">
                                    <a:latin typeface="Cambria Math" panose="02040503050406030204" pitchFamily="18" charset="0"/>
                                  </a:rPr>
                                  <m:t>&lt;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2</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p>
                          <a:pPr/>
                          <a14:m>
                            <m:oMathPara xmlns:m="http://schemas.openxmlformats.org/officeDocument/2006/math">
                              <m:oMathParaPr>
                                <m:jc m:val="centerGroup"/>
                              </m:oMathParaPr>
                              <m:oMath xmlns:m="http://schemas.openxmlformats.org/officeDocument/2006/math">
                                <m:sSubSup>
                                  <m:sSubSupPr>
                                    <m:ctrlPr>
                                      <a:rPr lang="en-IN" sz="1800" i="1" smtClean="0">
                                        <a:latin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rPr>
                                      <m:t>1</m:t>
                                    </m:r>
                                  </m:sub>
                                  <m:sup>
                                    <m:r>
                                      <a:rPr lang="en-IN" sz="1800" b="0" i="1" smtClean="0">
                                        <a:latin typeface="Cambria Math" panose="02040503050406030204" pitchFamily="18" charset="0"/>
                                      </a:rPr>
                                      <m:t>2</m:t>
                                    </m:r>
                                  </m:sup>
                                </m:sSubSup>
                                <m:r>
                                  <a:rPr lang="en-IN" sz="1800" b="0" i="1" smtClean="0">
                                    <a:latin typeface="Cambria Math" panose="02040503050406030204" pitchFamily="18" charset="0"/>
                                  </a:rPr>
                                  <m:t>&gt;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2</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p>
                          <a:pPr/>
                          <a14:m>
                            <m:oMathPara xmlns:m="http://schemas.openxmlformats.org/officeDocument/2006/math">
                              <m:oMathParaPr>
                                <m:jc m:val="centerGroup"/>
                              </m:oMathParaPr>
                              <m:oMath xmlns:m="http://schemas.openxmlformats.org/officeDocument/2006/math">
                                <m:sSubSup>
                                  <m:sSubSupPr>
                                    <m:ctrlPr>
                                      <a:rPr lang="en-IN" sz="1800" i="1" smtClean="0">
                                        <a:latin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rPr>
                                      <m:t>1</m:t>
                                    </m:r>
                                  </m:sub>
                                  <m:sup>
                                    <m:r>
                                      <a:rPr lang="en-IN" sz="1800" b="0" i="1" smtClean="0">
                                        <a:latin typeface="Cambria Math" panose="02040503050406030204" pitchFamily="18" charset="0"/>
                                      </a:rPr>
                                      <m:t>2</m:t>
                                    </m:r>
                                  </m:sup>
                                </m:sSubSup>
                                <m:r>
                                  <a:rPr lang="en-IN" sz="1800" b="0" i="1">
                                    <a:latin typeface="Cambria Math" panose="02040503050406030204" pitchFamily="18" charset="0"/>
                                    <a:ea typeface="Cambria Math" panose="02040503050406030204" pitchFamily="18" charset="0"/>
                                  </a:rPr>
                                  <m:t>≠</m:t>
                                </m:r>
                                <m:sSubSup>
                                  <m:sSubSupPr>
                                    <m:ctrlPr>
                                      <a:rPr lang="en-IN" sz="1800" i="1" smtClean="0">
                                        <a:latin typeface="Cambria Math" panose="02040503050406030204" pitchFamily="18" charset="0"/>
                                        <a:ea typeface="Cambria Math" panose="02040503050406030204" pitchFamily="18" charset="0"/>
                                      </a:rPr>
                                    </m:ctrlPr>
                                  </m:sSubSupPr>
                                  <m:e>
                                    <m:r>
                                      <a:rPr lang="en-IN" sz="1800" i="1" smtClean="0">
                                        <a:latin typeface="Cambria Math" panose="02040503050406030204" pitchFamily="18" charset="0"/>
                                        <a:ea typeface="Cambria Math" panose="02040503050406030204" pitchFamily="18" charset="0"/>
                                      </a:rPr>
                                      <m:t>𝜎</m:t>
                                    </m:r>
                                  </m:e>
                                  <m:sub>
                                    <m:r>
                                      <a:rPr lang="en-IN" sz="1800" b="0" i="1" smtClean="0">
                                        <a:latin typeface="Cambria Math" panose="02040503050406030204" pitchFamily="18" charset="0"/>
                                        <a:ea typeface="Cambria Math" panose="02040503050406030204" pitchFamily="18" charset="0"/>
                                      </a:rPr>
                                      <m:t>2</m:t>
                                    </m:r>
                                  </m:sub>
                                  <m:sup>
                                    <m:r>
                                      <a:rPr lang="en-IN" sz="1800" b="0" i="1" smtClean="0">
                                        <a:latin typeface="Cambria Math" panose="02040503050406030204" pitchFamily="18" charset="0"/>
                                        <a:ea typeface="Cambria Math" panose="02040503050406030204" pitchFamily="18" charset="0"/>
                                      </a:rPr>
                                      <m:t>2</m:t>
                                    </m:r>
                                  </m:sup>
                                </m:sSubSup>
                              </m:oMath>
                            </m:oMathPara>
                          </a14:m>
                          <a:endParaRPr lang="en-IN" dirty="0"/>
                        </a:p>
                      </a:txBody>
                      <a:tcPr/>
                    </a:tc>
                    <a:tc>
                      <a:txBody>
                        <a:bodyPr/>
                        <a:lstStyle/>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𝐹</m:t>
                                </m:r>
                                <m:r>
                                  <a:rPr lang="en-IN" sz="1800" b="0" i="1" smtClean="0">
                                    <a:latin typeface="Cambria Math" panose="02040503050406030204" pitchFamily="18" charset="0"/>
                                  </a:rPr>
                                  <m:t>&lt;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𝐹</m:t>
                                    </m:r>
                                  </m:e>
                                  <m:sub>
                                    <m:r>
                                      <a:rPr lang="en-IN" sz="1800" b="0" i="1" smtClean="0">
                                        <a:latin typeface="Cambria Math" panose="02040503050406030204" pitchFamily="18" charset="0"/>
                                      </a:rPr>
                                      <m:t>1−</m:t>
                                    </m:r>
                                    <m:r>
                                      <a:rPr lang="en-IN" sz="1800" b="0" i="1" smtClean="0">
                                        <a:latin typeface="Cambria Math" panose="02040503050406030204" pitchFamily="18" charset="0"/>
                                        <a:ea typeface="Cambria Math" panose="02040503050406030204" pitchFamily="18" charset="0"/>
                                      </a:rPr>
                                      <m:t>𝛼</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ea typeface="Cambria Math" panose="02040503050406030204" pitchFamily="18" charset="0"/>
                                      </a:rPr>
                                      <m:t>2</m:t>
                                    </m:r>
                                  </m:sub>
                                </m:sSub>
                                <m:r>
                                  <a:rPr lang="en-IN" sz="1800" b="0" i="1" smtClean="0">
                                    <a:latin typeface="Cambria Math" panose="02040503050406030204" pitchFamily="18" charset="0"/>
                                  </a:rPr>
                                  <m:t>)</m:t>
                                </m:r>
                              </m:oMath>
                            </m:oMathPara>
                          </a14:m>
                          <a:endParaRPr lang="en-IN" sz="1800" dirty="0"/>
                        </a:p>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𝐹</m:t>
                                </m:r>
                                <m:r>
                                  <a:rPr lang="en-IN" sz="1800" b="0" i="1" smtClean="0">
                                    <a:latin typeface="Cambria Math" panose="02040503050406030204" pitchFamily="18" charset="0"/>
                                  </a:rPr>
                                  <m:t>&gt;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𝐹</m:t>
                                    </m:r>
                                  </m:e>
                                  <m:sub>
                                    <m:r>
                                      <a:rPr lang="en-IN" sz="1800" b="0" i="1" smtClean="0">
                                        <a:latin typeface="Cambria Math" panose="02040503050406030204" pitchFamily="18" charset="0"/>
                                        <a:ea typeface="Cambria Math" panose="02040503050406030204" pitchFamily="18" charset="0"/>
                                      </a:rPr>
                                      <m:t>𝛼</m:t>
                                    </m:r>
                                  </m:sub>
                                </m:sSub>
                                <m:d>
                                  <m:dPr>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ea typeface="Cambria Math" panose="02040503050406030204" pitchFamily="18" charset="0"/>
                                          </a:rPr>
                                          <m:t>2</m:t>
                                        </m:r>
                                      </m:sub>
                                    </m:sSub>
                                  </m:e>
                                </m:d>
                              </m:oMath>
                            </m:oMathPara>
                          </a14:m>
                          <a:endParaRPr lang="en-IN" sz="1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IN" sz="1800" b="0" i="1" smtClean="0">
                                    <a:latin typeface="Cambria Math" panose="02040503050406030204" pitchFamily="18" charset="0"/>
                                  </a:rPr>
                                  <m:t>𝐹</m:t>
                                </m:r>
                                <m:r>
                                  <a:rPr lang="en-IN" sz="1800" b="0" i="1" smtClean="0">
                                    <a:latin typeface="Cambria Math" panose="02040503050406030204" pitchFamily="18" charset="0"/>
                                  </a:rPr>
                                  <m:t>&lt;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𝐹</m:t>
                                    </m:r>
                                  </m:e>
                                  <m:sub>
                                    <m:r>
                                      <a:rPr lang="en-IN" sz="1800" b="0" i="1" smtClean="0">
                                        <a:latin typeface="Cambria Math" panose="02040503050406030204" pitchFamily="18" charset="0"/>
                                      </a:rPr>
                                      <m:t>1−</m:t>
                                    </m:r>
                                    <m:f>
                                      <m:fPr>
                                        <m:ctrlPr>
                                          <a:rPr lang="en-IN" sz="1800" b="0" i="1" smtClean="0">
                                            <a:latin typeface="Cambria Math" panose="02040503050406030204" pitchFamily="18" charset="0"/>
                                            <a:ea typeface="Cambria Math" panose="02040503050406030204" pitchFamily="18" charset="0"/>
                                          </a:rPr>
                                        </m:ctrlPr>
                                      </m:fPr>
                                      <m:num>
                                        <m:r>
                                          <a:rPr lang="en-IN" sz="1800" b="0" i="1" smtClean="0">
                                            <a:latin typeface="Cambria Math" panose="02040503050406030204" pitchFamily="18" charset="0"/>
                                            <a:ea typeface="Cambria Math" panose="02040503050406030204" pitchFamily="18" charset="0"/>
                                          </a:rPr>
                                          <m:t>𝛼</m:t>
                                        </m:r>
                                      </m:num>
                                      <m:den>
                                        <m:r>
                                          <a:rPr lang="en-IN" sz="1800" b="0" i="1" smtClean="0">
                                            <a:latin typeface="Cambria Math" panose="02040503050406030204" pitchFamily="18" charset="0"/>
                                            <a:ea typeface="Cambria Math" panose="02040503050406030204" pitchFamily="18" charset="0"/>
                                          </a:rPr>
                                          <m:t>2</m:t>
                                        </m:r>
                                      </m:den>
                                    </m:f>
                                  </m:sub>
                                </m:sSub>
                                <m:d>
                                  <m:dPr>
                                    <m:ctrlPr>
                                      <a:rPr lang="en-IN" sz="1800" b="0" i="1" smtClean="0">
                                        <a:latin typeface="Cambria Math" panose="02040503050406030204" pitchFamily="18" charset="0"/>
                                      </a:rPr>
                                    </m:ctrlPr>
                                  </m:dPr>
                                  <m:e>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ea typeface="Cambria Math" panose="02040503050406030204" pitchFamily="18" charset="0"/>
                                          </a:rPr>
                                          <m:t>2</m:t>
                                        </m:r>
                                      </m:sub>
                                    </m:sSub>
                                  </m:e>
                                </m:d>
                                <m:r>
                                  <a:rPr lang="en-IN" sz="1800" b="0" i="1" smtClean="0">
                                    <a:latin typeface="Cambria Math" panose="02040503050406030204" pitchFamily="18" charset="0"/>
                                    <a:ea typeface="Cambria Math" panose="02040503050406030204" pitchFamily="18" charset="0"/>
                                  </a:rPr>
                                  <m:t>     </m:t>
                                </m:r>
                                <m:r>
                                  <a:rPr lang="en-IN" sz="1800" b="0" i="1" smtClean="0">
                                    <a:latin typeface="Cambria Math" panose="02040503050406030204" pitchFamily="18" charset="0"/>
                                  </a:rPr>
                                  <m:t>𝑜𝑟</m:t>
                                </m:r>
                                <m:r>
                                  <a:rPr lang="en-IN" sz="1800" b="0" i="1" smtClean="0">
                                    <a:latin typeface="Cambria Math" panose="02040503050406030204" pitchFamily="18" charset="0"/>
                                  </a:rPr>
                                  <m:t>     </m:t>
                                </m:r>
                                <m:r>
                                  <a:rPr lang="en-IN" sz="1800" b="0" i="1" smtClean="0">
                                    <a:latin typeface="Cambria Math" panose="02040503050406030204" pitchFamily="18" charset="0"/>
                                  </a:rPr>
                                  <m:t>𝐹</m:t>
                                </m:r>
                                <m:r>
                                  <a:rPr lang="en-IN" sz="1800" b="0" i="1" smtClean="0">
                                    <a:latin typeface="Cambria Math" panose="02040503050406030204" pitchFamily="18" charset="0"/>
                                  </a:rPr>
                                  <m:t>&gt;</m:t>
                                </m:r>
                                <m:sSub>
                                  <m:sSubPr>
                                    <m:ctrlPr>
                                      <a:rPr lang="en-IN" sz="1800" b="0" i="1" smtClean="0">
                                        <a:latin typeface="Cambria Math" panose="02040503050406030204" pitchFamily="18" charset="0"/>
                                      </a:rPr>
                                    </m:ctrlPr>
                                  </m:sSubPr>
                                  <m:e>
                                    <m:r>
                                      <a:rPr lang="en-IN" sz="1800" b="0" i="1" smtClean="0">
                                        <a:latin typeface="Cambria Math" panose="02040503050406030204" pitchFamily="18" charset="0"/>
                                      </a:rPr>
                                      <m:t>𝐹</m:t>
                                    </m:r>
                                  </m:e>
                                  <m:sub>
                                    <m:r>
                                      <a:rPr lang="en-IN" sz="1800" b="0" i="1" smtClean="0">
                                        <a:latin typeface="Cambria Math" panose="02040503050406030204" pitchFamily="18" charset="0"/>
                                        <a:ea typeface="Cambria Math" panose="02040503050406030204" pitchFamily="18" charset="0"/>
                                      </a:rPr>
                                      <m:t>𝛼</m:t>
                                    </m:r>
                                    <m:r>
                                      <a:rPr lang="en-IN" sz="1800" b="0" i="1" smtClean="0">
                                        <a:latin typeface="Cambria Math" panose="02040503050406030204" pitchFamily="18" charset="0"/>
                                        <a:ea typeface="Cambria Math" panose="02040503050406030204" pitchFamily="18" charset="0"/>
                                      </a:rPr>
                                      <m:t>/2</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rPr>
                                      <m:t>1</m:t>
                                    </m:r>
                                  </m:sub>
                                </m:sSub>
                                <m:r>
                                  <a:rPr lang="en-IN" sz="1800" b="0" i="1" smtClean="0">
                                    <a:latin typeface="Cambria Math" panose="02040503050406030204" pitchFamily="18" charset="0"/>
                                  </a:rPr>
                                  <m:t>,</m:t>
                                </m:r>
                                <m:sSub>
                                  <m:sSubPr>
                                    <m:ctrlPr>
                                      <a:rPr lang="en-IN" sz="1800" i="1" smtClean="0">
                                        <a:latin typeface="Cambria Math" panose="02040503050406030204" pitchFamily="18" charset="0"/>
                                      </a:rPr>
                                    </m:ctrlPr>
                                  </m:sSubPr>
                                  <m:e>
                                    <m:r>
                                      <a:rPr lang="en-IN" sz="1800" i="1" smtClean="0">
                                        <a:latin typeface="Cambria Math" panose="02040503050406030204" pitchFamily="18" charset="0"/>
                                        <a:ea typeface="Cambria Math" panose="02040503050406030204" pitchFamily="18" charset="0"/>
                                      </a:rPr>
                                      <m:t>𝜐</m:t>
                                    </m:r>
                                  </m:e>
                                  <m:sub>
                                    <m:r>
                                      <a:rPr lang="en-IN" sz="1800" b="0" i="1" smtClean="0">
                                        <a:latin typeface="Cambria Math" panose="02040503050406030204" pitchFamily="18" charset="0"/>
                                        <a:ea typeface="Cambria Math" panose="02040503050406030204" pitchFamily="18" charset="0"/>
                                      </a:rPr>
                                      <m:t>2</m:t>
                                    </m:r>
                                  </m:sub>
                                </m:sSub>
                                <m:r>
                                  <a:rPr lang="en-IN" sz="1800" b="0" i="1" smtClean="0">
                                    <a:latin typeface="Cambria Math" panose="02040503050406030204" pitchFamily="18" charset="0"/>
                                  </a:rPr>
                                  <m:t>)</m:t>
                                </m:r>
                              </m:oMath>
                            </m:oMathPara>
                          </a14:m>
                          <a:endParaRPr lang="en-IN" sz="1800" dirty="0"/>
                        </a:p>
                        <a:p>
                          <a:endParaRPr lang="en-IN"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946150" y="3810000"/>
              <a:ext cx="7334250" cy="1751965"/>
            </p:xfrm>
            <a:graphic>
              <a:graphicData uri="http://schemas.openxmlformats.org/drawingml/2006/table">
                <a:tbl>
                  <a:tblPr firstRow="1" bandRow="1">
                    <a:tableStyleId>{5C22544A-7EE6-4342-B048-85BDC9FD1C3A}</a:tableStyleId>
                  </a:tblPr>
                  <a:tblGrid>
                    <a:gridCol w="2970530"/>
                    <a:gridCol w="4363720"/>
                  </a:tblGrid>
                  <a:tr h="443865">
                    <a:tc>
                      <a:txBody>
                        <a:bodyPr/>
                        <a:lstStyle/>
                        <a:p>
                          <a:endParaRPr lang="en-US"/>
                        </a:p>
                      </a:txBody>
                      <a:tcPr>
                        <a:blipFill>
                          <a:blip r:embed="rId3"/>
                        </a:blipFill>
                      </a:tcPr>
                    </a:tc>
                    <a:tc>
                      <a:txBody>
                        <a:bodyPr/>
                        <a:p>
                          <a:r>
                            <a:rPr lang="en-IN" dirty="0" smtClean="0"/>
                            <a:t>Critical Region</a:t>
                          </a:r>
                          <a:endParaRPr lang="en-IN" dirty="0"/>
                        </a:p>
                      </a:txBody>
                      <a:tcPr/>
                    </a:tc>
                  </a:tr>
                  <a:tr h="1308100">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41350" y="805549"/>
            <a:ext cx="5882005" cy="468630"/>
          </a:xfrm>
          <a:prstGeom prst="rect">
            <a:avLst/>
          </a:prstGeom>
        </p:spPr>
        <p:txBody>
          <a:bodyPr vert="horz" wrap="square" lIns="0" tIns="13335" rIns="0" bIns="0" rtlCol="0">
            <a:spAutoFit/>
          </a:bodyPr>
          <a:lstStyle/>
          <a:p>
            <a:pPr marL="12700">
              <a:lnSpc>
                <a:spcPct val="100000"/>
              </a:lnSpc>
              <a:spcBef>
                <a:spcPts val="105"/>
              </a:spcBef>
            </a:pPr>
            <a:r>
              <a:rPr sz="2900" spc="-5" dirty="0"/>
              <a:t>Statistics</a:t>
            </a:r>
            <a:r>
              <a:rPr sz="2900" spc="-40" dirty="0"/>
              <a:t> </a:t>
            </a:r>
            <a:r>
              <a:rPr sz="2900" dirty="0"/>
              <a:t>and</a:t>
            </a:r>
            <a:r>
              <a:rPr sz="2900" spc="-20" dirty="0"/>
              <a:t> </a:t>
            </a:r>
            <a:r>
              <a:rPr sz="2900" dirty="0"/>
              <a:t>the</a:t>
            </a:r>
            <a:r>
              <a:rPr sz="2900" spc="-15" dirty="0"/>
              <a:t> </a:t>
            </a:r>
            <a:r>
              <a:rPr sz="2900" dirty="0"/>
              <a:t>Data</a:t>
            </a:r>
            <a:r>
              <a:rPr sz="2900" spc="-170" dirty="0"/>
              <a:t> </a:t>
            </a:r>
            <a:r>
              <a:rPr sz="2900" dirty="0"/>
              <a:t>Analysis</a:t>
            </a:r>
            <a:r>
              <a:rPr sz="2900" spc="-35" dirty="0"/>
              <a:t> </a:t>
            </a:r>
            <a:r>
              <a:rPr sz="2900" dirty="0"/>
              <a:t>Process</a:t>
            </a:r>
            <a:endParaRPr sz="2900"/>
          </a:p>
        </p:txBody>
      </p:sp>
      <p:sp>
        <p:nvSpPr>
          <p:cNvPr id="3" name="object 3"/>
          <p:cNvSpPr txBox="1"/>
          <p:nvPr/>
        </p:nvSpPr>
        <p:spPr>
          <a:xfrm>
            <a:off x="260350" y="1371600"/>
            <a:ext cx="9099550" cy="882934"/>
          </a:xfrm>
          <a:prstGeom prst="rect">
            <a:avLst/>
          </a:prstGeom>
        </p:spPr>
        <p:txBody>
          <a:bodyPr vert="horz" wrap="square" lIns="0" tIns="74295" rIns="0" bIns="0" rtlCol="0">
            <a:spAutoFit/>
          </a:bodyPr>
          <a:lstStyle/>
          <a:p>
            <a:pPr marL="12700" marR="5080">
              <a:lnSpc>
                <a:spcPct val="80000"/>
              </a:lnSpc>
              <a:spcBef>
                <a:spcPts val="585"/>
              </a:spcBef>
              <a:buClr>
                <a:srgbClr val="0AD0D9"/>
              </a:buClr>
              <a:buSzPct val="95000"/>
              <a:tabLst>
                <a:tab pos="286385" algn="l"/>
                <a:tab pos="287020" algn="l"/>
              </a:tabLst>
            </a:pPr>
            <a:r>
              <a:rPr sz="200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data </a:t>
            </a:r>
            <a:r>
              <a:rPr sz="2000" dirty="0">
                <a:latin typeface="Times New Roman" panose="02020603050405020304"/>
                <a:cs typeface="Times New Roman" panose="02020603050405020304"/>
              </a:rPr>
              <a:t>analysis process can be viewed as a sequence of </a:t>
            </a:r>
            <a:r>
              <a:rPr sz="2000" spc="-5" dirty="0">
                <a:latin typeface="Times New Roman" panose="02020603050405020304"/>
                <a:cs typeface="Times New Roman" panose="02020603050405020304"/>
              </a:rPr>
              <a:t>steps </a:t>
            </a:r>
            <a:r>
              <a:rPr sz="2000" dirty="0">
                <a:latin typeface="Times New Roman" panose="02020603050405020304"/>
                <a:cs typeface="Times New Roman" panose="02020603050405020304"/>
              </a:rPr>
              <a:t>that </a:t>
            </a:r>
            <a:r>
              <a:rPr sz="2000" spc="-5" dirty="0">
                <a:latin typeface="Times New Roman" panose="02020603050405020304"/>
                <a:cs typeface="Times New Roman" panose="02020603050405020304"/>
              </a:rPr>
              <a:t>lead </a:t>
            </a:r>
            <a:r>
              <a:rPr sz="2000" dirty="0">
                <a:latin typeface="Times New Roman" panose="02020603050405020304"/>
                <a:cs typeface="Times New Roman" panose="02020603050405020304"/>
              </a:rPr>
              <a:t>from </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planning</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5" dirty="0">
                <a:latin typeface="Times New Roman" panose="02020603050405020304"/>
                <a:cs typeface="Times New Roman" panose="02020603050405020304"/>
              </a:rPr>
              <a:t> collection</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to </a:t>
            </a:r>
            <a:r>
              <a:rPr sz="2000" spc="-5" dirty="0">
                <a:latin typeface="Times New Roman" panose="02020603050405020304"/>
                <a:cs typeface="Times New Roman" panose="02020603050405020304"/>
              </a:rPr>
              <a:t>making</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informed</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conclusions</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based</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on 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resulting </a:t>
            </a:r>
            <a:r>
              <a:rPr sz="2000" spc="-484"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p>
          <a:p>
            <a:pPr>
              <a:lnSpc>
                <a:spcPct val="100000"/>
              </a:lnSpc>
              <a:spcBef>
                <a:spcPts val="40"/>
              </a:spcBef>
              <a:buClr>
                <a:srgbClr val="0AD0D9"/>
              </a:buClr>
              <a:buFont typeface="Segoe UI Symbol" panose="020B0502040204020203"/>
              <a:buChar char="⚫"/>
            </a:pPr>
            <a:endParaRPr sz="2050" dirty="0">
              <a:latin typeface="Times New Roman" panose="02020603050405020304"/>
              <a:cs typeface="Times New Roman" panose="02020603050405020304"/>
            </a:endParaRPr>
          </a:p>
        </p:txBody>
      </p:sp>
      <p:pic>
        <p:nvPicPr>
          <p:cNvPr id="4" name="Picture 3"/>
          <p:cNvPicPr>
            <a:picLocks noChangeAspect="1"/>
          </p:cNvPicPr>
          <p:nvPr/>
        </p:nvPicPr>
        <p:blipFill>
          <a:blip r:embed="rId2"/>
          <a:stretch>
            <a:fillRect/>
          </a:stretch>
        </p:blipFill>
        <p:spPr>
          <a:xfrm>
            <a:off x="57900" y="1813067"/>
            <a:ext cx="9359900" cy="5264944"/>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404892" y="1793840"/>
            <a:ext cx="8424196" cy="4858791"/>
          </a:xfrm>
        </p:spPr>
        <p:txBody>
          <a:bodyPr>
            <a:normAutofit/>
          </a:bodyPr>
          <a:lstStyle/>
          <a:p>
            <a:pPr marL="0" lvl="2" indent="0" algn="just">
              <a:buClr>
                <a:schemeClr val="accent3"/>
              </a:buClr>
              <a:buSzPct val="95000"/>
              <a:buNone/>
            </a:pPr>
            <a:r>
              <a:rPr lang="en-US" sz="2000" dirty="0">
                <a:latin typeface="Times New Roman" panose="02020603050405020304" pitchFamily="18" charset="0"/>
                <a:cs typeface="Times New Roman" panose="02020603050405020304" pitchFamily="18" charset="0"/>
              </a:rPr>
              <a:t>A coffee vendor nearby Yesvantpur Junction Railway Station has been having average sales of 500 cups per day. Because of the development of a bus stand nearby, it expects to increase its sales. During the first 12 days, after the inauguration of the bus stand, the daily sales were as under:</a:t>
            </a:r>
          </a:p>
          <a:p>
            <a:pPr marL="0" lvl="2" indent="0" algn="just">
              <a:buClr>
                <a:schemeClr val="accent3"/>
              </a:buClr>
              <a:buSzPct val="95000"/>
              <a:buNone/>
            </a:pPr>
            <a:endParaRPr lang="en-US" sz="2000" dirty="0">
              <a:latin typeface="Times New Roman" panose="02020603050405020304" pitchFamily="18" charset="0"/>
              <a:cs typeface="Times New Roman" panose="02020603050405020304" pitchFamily="18" charset="0"/>
            </a:endParaRPr>
          </a:p>
          <a:p>
            <a:pPr marL="0" lvl="2" indent="0" algn="ctr">
              <a:buClr>
                <a:schemeClr val="accent3"/>
              </a:buClr>
              <a:buSzPct val="95000"/>
              <a:buNone/>
            </a:pPr>
            <a:r>
              <a:rPr lang="en-US" sz="2000" dirty="0">
                <a:solidFill>
                  <a:srgbClr val="0B5ED7"/>
                </a:solidFill>
                <a:latin typeface="Times New Roman" panose="02020603050405020304" pitchFamily="18" charset="0"/>
                <a:cs typeface="Times New Roman" panose="02020603050405020304" pitchFamily="18" charset="0"/>
              </a:rPr>
              <a:t>550  570  490  615  505  580  570  460  600  580  530  526</a:t>
            </a:r>
          </a:p>
          <a:p>
            <a:pPr marL="457200" lvl="2" indent="-457200" algn="ctr">
              <a:buClr>
                <a:schemeClr val="accent3"/>
              </a:buClr>
              <a:buSzPct val="95000"/>
              <a:buAutoNum type="arabicPlain" startAt="550"/>
            </a:pPr>
            <a:endParaRPr lang="en-US" sz="20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2000" dirty="0">
                <a:latin typeface="Times New Roman" panose="02020603050405020304" pitchFamily="18" charset="0"/>
                <a:cs typeface="Times New Roman" panose="02020603050405020304" pitchFamily="18" charset="0"/>
              </a:rPr>
              <a:t>On the basis of this sample information, can we conclude that the sales of coffee have increased? </a:t>
            </a:r>
          </a:p>
          <a:p>
            <a:pPr marL="0" lvl="2" indent="0" algn="just">
              <a:buClr>
                <a:schemeClr val="accent3"/>
              </a:buClr>
              <a:buSzPct val="95000"/>
              <a:buNone/>
            </a:pPr>
            <a:endParaRPr lang="en-US" sz="10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2000" dirty="0">
                <a:latin typeface="Times New Roman" panose="02020603050405020304" pitchFamily="18" charset="0"/>
                <a:cs typeface="Times New Roman" panose="02020603050405020304" pitchFamily="18" charset="0"/>
              </a:rPr>
              <a:t>Consider 5% level of confidence.</a:t>
            </a:r>
          </a:p>
          <a:p>
            <a:pPr marL="27305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p:sp>
        <p:nvSpPr>
          <p:cNvPr id="8" name="Title 1"/>
          <p:cNvSpPr>
            <a:spLocks noGrp="1"/>
          </p:cNvSpPr>
          <p:nvPr>
            <p:ph type="title"/>
          </p:nvPr>
        </p:nvSpPr>
        <p:spPr>
          <a:xfrm>
            <a:off x="404892" y="762000"/>
            <a:ext cx="8424196"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Case Study 1: </a:t>
            </a:r>
            <a:r>
              <a:rPr lang="en-US" b="1" dirty="0">
                <a:solidFill>
                  <a:srgbClr val="A50021"/>
                </a:solidFill>
                <a:latin typeface="Times New Roman" panose="02020603050405020304" pitchFamily="18" charset="0"/>
                <a:cs typeface="Times New Roman" panose="02020603050405020304" pitchFamily="18" charset="0"/>
              </a:rPr>
              <a:t>Coffee Sale</a:t>
            </a:r>
            <a:endParaRPr lang="en-IN" dirty="0">
              <a:solidFill>
                <a:srgbClr val="A50021"/>
              </a:solidFill>
              <a:latin typeface="Times New Roman" panose="02020603050405020304" pitchFamily="18" charset="0"/>
              <a:cs typeface="Times New Roman" panose="02020603050405020304" pitchFamily="18" charset="0"/>
            </a:endParaRPr>
          </a:p>
        </p:txBody>
      </p:sp>
      <p:pic>
        <p:nvPicPr>
          <p:cNvPr id="14338" name="Picture 2" descr="Image result for images of coffee cup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65318" y="4059151"/>
            <a:ext cx="2704435" cy="2588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4" y="1948650"/>
                <a:ext cx="8424196" cy="4119283"/>
              </a:xfrm>
            </p:spPr>
            <p:txBody>
              <a:bodyPr>
                <a:normAutofit/>
              </a:bodyPr>
              <a:lstStyle/>
              <a:p>
                <a:pPr marL="53975" indent="0">
                  <a:buNone/>
                </a:pPr>
                <a:r>
                  <a:rPr lang="en-US" dirty="0">
                    <a:latin typeface="Times New Roman" panose="02020603050405020304" pitchFamily="18" charset="0"/>
                    <a:ea typeface="Tahoma" panose="020B0604030504040204" pitchFamily="34" charset="0"/>
                    <a:cs typeface="Times New Roman" panose="02020603050405020304" pitchFamily="18" charset="0"/>
                  </a:rPr>
                  <a:t>The following </a:t>
                </a:r>
                <a:r>
                  <a:rPr lang="en-US" dirty="0">
                    <a:solidFill>
                      <a:srgbClr val="0B5ED7"/>
                    </a:solidFill>
                    <a:latin typeface="Times New Roman" panose="02020603050405020304" pitchFamily="18" charset="0"/>
                    <a:ea typeface="Tahoma" panose="020B0604030504040204" pitchFamily="34" charset="0"/>
                    <a:cs typeface="Times New Roman" panose="02020603050405020304" pitchFamily="18" charset="0"/>
                  </a:rPr>
                  <a:t>five steps </a:t>
                </a:r>
                <a:r>
                  <a:rPr lang="en-US" dirty="0">
                    <a:latin typeface="Times New Roman" panose="02020603050405020304" pitchFamily="18" charset="0"/>
                    <a:ea typeface="Tahoma" panose="020B0604030504040204" pitchFamily="34" charset="0"/>
                    <a:cs typeface="Times New Roman" panose="02020603050405020304" pitchFamily="18" charset="0"/>
                  </a:rPr>
                  <a:t>are followed when testing hypothesis</a:t>
                </a:r>
              </a:p>
              <a:p>
                <a:pPr marL="53975" indent="0">
                  <a:buNone/>
                </a:pPr>
                <a:endParaRPr lang="en-US" dirty="0">
                  <a:latin typeface="Times New Roman" panose="02020603050405020304" pitchFamily="18" charset="0"/>
                  <a:ea typeface="Tahoma" panose="020B0604030504040204" pitchFamily="34" charset="0"/>
                  <a:cs typeface="Times New Roman" panose="02020603050405020304" pitchFamily="18" charset="0"/>
                </a:endParaRPr>
              </a:p>
              <a:p>
                <a:pPr marL="511175" indent="-4572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Specify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and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b="0" i="1" smtClean="0">
                            <a:latin typeface="Cambria Math" panose="02040503050406030204" pitchFamily="18" charset="0"/>
                            <a:ea typeface="Tahoma" panose="020B0604030504040204" pitchFamily="34" charset="0"/>
                            <a:cs typeface="Times New Roman" panose="02020603050405020304" pitchFamily="18" charset="0"/>
                          </a:rPr>
                          <m:t>1</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 the null and alternate hypothesis, and an </a:t>
                </a:r>
                <a:r>
                  <a:rPr lang="en-US"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acceptable level of </a:t>
                </a:r>
                <a14:m>
                  <m:oMath xmlns:m="http://schemas.openxmlformats.org/officeDocument/2006/math">
                    <m:r>
                      <a:rPr lang="en-US" b="1" i="1" smtClean="0">
                        <a:solidFill>
                          <a:srgbClr val="A50021"/>
                        </a:solidFill>
                        <a:latin typeface="Cambria Math" panose="02040503050406030204" pitchFamily="18" charset="0"/>
                        <a:ea typeface="Cambria Math" panose="02040503050406030204" pitchFamily="18" charset="0"/>
                        <a:cs typeface="Times New Roman" panose="02020603050405020304" pitchFamily="18" charset="0"/>
                      </a:rPr>
                      <m:t>𝜶</m:t>
                    </m:r>
                  </m:oMath>
                </a14:m>
                <a:r>
                  <a:rPr lang="en-US" b="1" dirty="0">
                    <a:latin typeface="Times New Roman" panose="02020603050405020304" pitchFamily="18" charset="0"/>
                    <a:ea typeface="Tahoma" panose="020B0604030504040204" pitchFamily="34" charset="0"/>
                    <a:cs typeface="Times New Roman" panose="02020603050405020304" pitchFamily="18" charset="0"/>
                  </a:rPr>
                  <a:t>.</a:t>
                </a:r>
              </a:p>
              <a:p>
                <a:pPr marL="2157095" lvl="6" indent="-457200">
                  <a:buFont typeface="+mj-lt"/>
                  <a:buAutoNum type="arabicPeriod"/>
                </a:pPr>
                <a:endParaRPr lang="en-US" sz="1000" b="1" dirty="0">
                  <a:latin typeface="Times New Roman" panose="02020603050405020304" pitchFamily="18" charset="0"/>
                  <a:ea typeface="Tahoma" panose="020B0604030504040204" pitchFamily="34" charset="0"/>
                  <a:cs typeface="Times New Roman" panose="02020603050405020304" pitchFamily="18" charset="0"/>
                </a:endParaRPr>
              </a:p>
              <a:p>
                <a:pPr marL="511175" indent="-4572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Determine an appropriate sample-based test statistics and the </a:t>
                </a:r>
                <a:r>
                  <a:rPr lang="en-US" b="1" dirty="0">
                    <a:solidFill>
                      <a:srgbClr val="A50021"/>
                    </a:solidFill>
                    <a:latin typeface="Times New Roman" panose="02020603050405020304" pitchFamily="18" charset="0"/>
                    <a:ea typeface="Tahoma" panose="020B0604030504040204" pitchFamily="34" charset="0"/>
                    <a:cs typeface="Times New Roman" panose="02020603050405020304" pitchFamily="18" charset="0"/>
                  </a:rPr>
                  <a:t>rejection region</a:t>
                </a:r>
                <a:r>
                  <a:rPr lang="en-US" dirty="0">
                    <a:latin typeface="Times New Roman" panose="02020603050405020304" pitchFamily="18" charset="0"/>
                    <a:ea typeface="Tahoma" panose="020B0604030504040204" pitchFamily="34" charset="0"/>
                    <a:cs typeface="Times New Roman" panose="02020603050405020304" pitchFamily="18" charset="0"/>
                  </a:rPr>
                  <a:t> for the specified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a:t>
                </a:r>
              </a:p>
              <a:p>
                <a:pPr marL="2705735" lvl="8" indent="-457200">
                  <a:buFont typeface="+mj-lt"/>
                  <a:buAutoNum type="arabicPeriod"/>
                </a:pPr>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marL="511175" indent="-4572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Collect the sample data and calculate the test statistic.</a:t>
                </a:r>
              </a:p>
              <a:p>
                <a:pPr marL="2705735" lvl="8" indent="-457200">
                  <a:buFont typeface="+mj-lt"/>
                  <a:buAutoNum type="arabicPeriod"/>
                </a:pPr>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marL="511175" indent="-4572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Make a decision to either reject or fail to reject </a:t>
                </a:r>
                <a14:m>
                  <m:oMath xmlns:m="http://schemas.openxmlformats.org/officeDocument/2006/math">
                    <m:sSub>
                      <m:sSubPr>
                        <m:ctrlPr>
                          <a:rPr lang="en-US" i="1">
                            <a:latin typeface="Cambria Math" panose="02040503050406030204" pitchFamily="18" charset="0"/>
                            <a:ea typeface="Tahoma" panose="020B0604030504040204" pitchFamily="34" charset="0"/>
                            <a:cs typeface="Times New Roman" panose="02020603050405020304" pitchFamily="18" charset="0"/>
                          </a:rPr>
                        </m:ctrlPr>
                      </m:sSubPr>
                      <m:e>
                        <m:r>
                          <a:rPr lang="en-US" i="1">
                            <a:latin typeface="Cambria Math" panose="02040503050406030204" pitchFamily="18" charset="0"/>
                            <a:ea typeface="Tahoma" panose="020B0604030504040204" pitchFamily="34" charset="0"/>
                            <a:cs typeface="Times New Roman" panose="02020603050405020304" pitchFamily="18" charset="0"/>
                          </a:rPr>
                          <m:t>𝐻</m:t>
                        </m:r>
                      </m:e>
                      <m:sub>
                        <m:r>
                          <a:rPr lang="en-US" i="1">
                            <a:latin typeface="Cambria Math" panose="02040503050406030204" pitchFamily="18" charset="0"/>
                            <a:ea typeface="Tahoma" panose="020B0604030504040204" pitchFamily="34" charset="0"/>
                            <a:cs typeface="Times New Roman" panose="02020603050405020304" pitchFamily="18" charset="0"/>
                          </a:rPr>
                          <m:t>0</m:t>
                        </m:r>
                      </m:sub>
                    </m:sSub>
                  </m:oMath>
                </a14:m>
                <a:r>
                  <a:rPr lang="en-US" dirty="0">
                    <a:latin typeface="Times New Roman" panose="02020603050405020304" pitchFamily="18" charset="0"/>
                    <a:ea typeface="Tahoma" panose="020B0604030504040204" pitchFamily="34" charset="0"/>
                    <a:cs typeface="Times New Roman" panose="02020603050405020304" pitchFamily="18" charset="0"/>
                  </a:rPr>
                  <a:t>.</a:t>
                </a:r>
              </a:p>
              <a:p>
                <a:pPr marL="2705735" lvl="8" indent="-457200">
                  <a:buFont typeface="+mj-lt"/>
                  <a:buAutoNum type="arabicPeriod"/>
                </a:pPr>
                <a:endParaRPr lang="en-US" sz="800" dirty="0">
                  <a:latin typeface="Times New Roman" panose="02020603050405020304" pitchFamily="18" charset="0"/>
                  <a:ea typeface="Tahoma" panose="020B0604030504040204" pitchFamily="34" charset="0"/>
                  <a:cs typeface="Times New Roman" panose="02020603050405020304" pitchFamily="18" charset="0"/>
                </a:endParaRPr>
              </a:p>
              <a:p>
                <a:pPr marL="511175" indent="-457200">
                  <a:buFont typeface="+mj-lt"/>
                  <a:buAutoNum type="arabicPeriod"/>
                </a:pPr>
                <a:r>
                  <a:rPr lang="en-US" dirty="0">
                    <a:latin typeface="Times New Roman" panose="02020603050405020304" pitchFamily="18" charset="0"/>
                    <a:ea typeface="Tahoma" panose="020B0604030504040204" pitchFamily="34" charset="0"/>
                    <a:cs typeface="Times New Roman" panose="02020603050405020304" pitchFamily="18" charset="0"/>
                  </a:rPr>
                  <a:t>Interpret the result in common language suitable for practitioner. </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68014" y="1948650"/>
                <a:ext cx="8424196" cy="4119283"/>
              </a:xfrm>
              <a:blipFill rotWithShape="1">
                <a:blip r:embed="rId2"/>
                <a:stretch>
                  <a:fillRect t="-11" r="4" b="12"/>
                </a:stretch>
              </a:blipFill>
            </p:spPr>
            <p:txBody>
              <a:bodyPr/>
              <a:lstStyle/>
              <a:p>
                <a:r>
                  <a:rPr lang="en-US" altLang="en-US">
                    <a:noFill/>
                  </a:rPr>
                  <a:t> </a:t>
                </a:r>
              </a:p>
            </p:txBody>
          </p:sp>
        </mc:Fallback>
      </mc:AlternateContent>
      <p:sp>
        <p:nvSpPr>
          <p:cNvPr id="6" name="Title 1"/>
          <p:cNvSpPr>
            <a:spLocks noGrp="1"/>
          </p:cNvSpPr>
          <p:nvPr>
            <p:ph type="title"/>
          </p:nvPr>
        </p:nvSpPr>
        <p:spPr>
          <a:xfrm>
            <a:off x="430491" y="990600"/>
            <a:ext cx="8424196"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Hypothesis Testing : 5 Steps	</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04891" y="1828800"/>
                <a:ext cx="8424196" cy="4858791"/>
              </a:xfrm>
            </p:spPr>
            <p:txBody>
              <a:bodyPr>
                <a:normAutofit fontScale="92500"/>
              </a:bodyPr>
              <a:lstStyle/>
              <a:p>
                <a:pPr marL="0" lvl="2" indent="0" algn="just">
                  <a:buClr>
                    <a:schemeClr val="accent3"/>
                  </a:buClr>
                  <a:buSzPct val="95000"/>
                  <a:buNone/>
                </a:pPr>
                <a:r>
                  <a:rPr lang="en-US" sz="2000" b="1" dirty="0">
                    <a:solidFill>
                      <a:srgbClr val="0B5ED7"/>
                    </a:solidFill>
                    <a:latin typeface="Times New Roman" panose="02020603050405020304" pitchFamily="18" charset="0"/>
                    <a:cs typeface="Times New Roman" panose="02020603050405020304" pitchFamily="18" charset="0"/>
                  </a:rPr>
                  <a:t>Step 1: Specification of hypothesis and acceptable level of </a:t>
                </a:r>
                <a14:m>
                  <m:oMath xmlns:m="http://schemas.openxmlformats.org/officeDocument/2006/math">
                    <m:r>
                      <a:rPr lang="en-US" sz="2000" b="1" i="0" smtClean="0">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𝛂</m:t>
                    </m:r>
                  </m:oMath>
                </a14:m>
                <a:endParaRPr lang="en-US" sz="2000" b="1" dirty="0">
                  <a:solidFill>
                    <a:srgbClr val="0B5ED7"/>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1800" dirty="0">
                    <a:solidFill>
                      <a:prstClr val="black"/>
                    </a:solidFill>
                    <a:latin typeface="Times New Roman" panose="02020603050405020304" pitchFamily="18" charset="0"/>
                    <a:cs typeface="Times New Roman" panose="02020603050405020304" pitchFamily="18" charset="0"/>
                  </a:rPr>
                  <a:t>Let us consider the hypotheses for the given problem as follows.</a:t>
                </a:r>
              </a:p>
              <a:p>
                <a:pPr marL="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14:m>
                  <m:oMath xmlns:m="http://schemas.openxmlformats.org/officeDocument/2006/math">
                    <m:sSub>
                      <m:sSubPr>
                        <m:ctrlPr>
                          <a:rPr lang="en-US" sz="1800" i="1" dirty="0" smtClean="0">
                            <a:solidFill>
                              <a:prstClr val="black"/>
                            </a:solidFill>
                            <a:latin typeface="Cambria Math" panose="02040503050406030204" pitchFamily="18" charset="0"/>
                            <a:cs typeface="Times New Roman" panose="02020603050405020304" pitchFamily="18" charset="0"/>
                          </a:rPr>
                        </m:ctrlPr>
                      </m:sSubPr>
                      <m:e>
                        <m:r>
                          <a:rPr lang="en-US" sz="1800" b="0" i="1" dirty="0" smtClean="0">
                            <a:solidFill>
                              <a:prstClr val="black"/>
                            </a:solidFill>
                            <a:latin typeface="Cambria Math" panose="02040503050406030204" pitchFamily="18" charset="0"/>
                            <a:cs typeface="Times New Roman" panose="02020603050405020304" pitchFamily="18" charset="0"/>
                          </a:rPr>
                          <m:t>𝐻</m:t>
                        </m:r>
                      </m:e>
                      <m:sub>
                        <m:r>
                          <a:rPr lang="en-US" sz="1800" b="0" i="1" dirty="0" smtClean="0">
                            <a:solidFill>
                              <a:prstClr val="black"/>
                            </a:solidFill>
                            <a:latin typeface="Cambria Math" panose="02040503050406030204" pitchFamily="18" charset="0"/>
                            <a:cs typeface="Times New Roman" panose="02020603050405020304" pitchFamily="18" charset="0"/>
                          </a:rPr>
                          <m:t>0</m:t>
                        </m:r>
                      </m:sub>
                    </m:sSub>
                    <m:r>
                      <a:rPr lang="en-US" sz="1800" b="0" i="1" dirty="0" smtClean="0">
                        <a:solidFill>
                          <a:prstClr val="black"/>
                        </a:solidFill>
                        <a:latin typeface="Cambria Math" panose="02040503050406030204" pitchFamily="18" charset="0"/>
                        <a:cs typeface="Times New Roman" panose="02020603050405020304" pitchFamily="18" charset="0"/>
                      </a:rPr>
                      <m:t>:</m:t>
                    </m:r>
                    <m:r>
                      <a:rPr lang="en-US" sz="1800" b="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800" b="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=500</m:t>
                    </m:r>
                  </m:oMath>
                </a14:m>
                <a:r>
                  <a:rPr lang="en-US" sz="1800" dirty="0">
                    <a:solidFill>
                      <a:prstClr val="black"/>
                    </a:solidFill>
                    <a:latin typeface="Times New Roman" panose="02020603050405020304" pitchFamily="18" charset="0"/>
                    <a:cs typeface="Times New Roman" panose="02020603050405020304" pitchFamily="18" charset="0"/>
                  </a:rPr>
                  <a:t> cups per day</a:t>
                </a:r>
              </a:p>
              <a:p>
                <a:pPr marL="805180" lvl="2" indent="0" algn="just">
                  <a:buClr>
                    <a:schemeClr val="accent3"/>
                  </a:buClr>
                  <a:buSzPct val="95000"/>
                  <a:buNone/>
                </a:pPr>
                <a:r>
                  <a:rPr lang="en-US" sz="1800" dirty="0">
                    <a:solidFill>
                      <a:srgbClr val="0B5ED7"/>
                    </a:solidFill>
                    <a:latin typeface="Times New Roman" panose="02020603050405020304" pitchFamily="18" charset="0"/>
                    <a:cs typeface="Times New Roman" panose="02020603050405020304" pitchFamily="18" charset="0"/>
                  </a:rPr>
                  <a:t>The null hypothesis that sales average 500 cups per day and they have not  increased.  </a:t>
                </a:r>
              </a:p>
              <a:p>
                <a:pPr marL="805180" lvl="2" indent="0" algn="just">
                  <a:buClr>
                    <a:schemeClr val="accent3"/>
                  </a:buClr>
                  <a:buSzPct val="95000"/>
                  <a:buNone/>
                </a:pPr>
                <a:endParaRPr lang="en-US" sz="1800" dirty="0">
                  <a:solidFill>
                    <a:srgbClr val="0B5ED7"/>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14:m>
                  <m:oMathPara xmlns:m="http://schemas.openxmlformats.org/officeDocument/2006/math">
                    <m:oMathParaPr>
                      <m:jc m:val="left"/>
                    </m:oMathParaPr>
                    <m:oMath xmlns:m="http://schemas.openxmlformats.org/officeDocument/2006/math">
                      <m:sSub>
                        <m:sSubPr>
                          <m:ctrlPr>
                            <a:rPr lang="en-US" sz="1800" i="1" dirty="0">
                              <a:solidFill>
                                <a:prstClr val="black"/>
                              </a:solidFill>
                              <a:latin typeface="Cambria Math" panose="02040503050406030204" pitchFamily="18" charset="0"/>
                              <a:cs typeface="Times New Roman" panose="02020603050405020304" pitchFamily="18" charset="0"/>
                            </a:rPr>
                          </m:ctrlPr>
                        </m:sSubPr>
                        <m:e>
                          <m:r>
                            <a:rPr lang="en-US" sz="1800" i="1" dirty="0">
                              <a:solidFill>
                                <a:prstClr val="black"/>
                              </a:solidFill>
                              <a:latin typeface="Cambria Math" panose="02040503050406030204" pitchFamily="18" charset="0"/>
                              <a:cs typeface="Times New Roman" panose="02020603050405020304" pitchFamily="18" charset="0"/>
                            </a:rPr>
                            <m:t>𝐻</m:t>
                          </m:r>
                        </m:e>
                        <m:sub>
                          <m:r>
                            <a:rPr lang="en-IN" sz="1800" b="0" i="1" dirty="0" smtClean="0">
                              <a:solidFill>
                                <a:prstClr val="black"/>
                              </a:solidFill>
                              <a:latin typeface="Cambria Math" panose="02040503050406030204" pitchFamily="18" charset="0"/>
                              <a:cs typeface="Times New Roman" panose="02020603050405020304" pitchFamily="18" charset="0"/>
                            </a:rPr>
                            <m:t>1</m:t>
                          </m:r>
                        </m:sub>
                      </m:sSub>
                      <m:r>
                        <a:rPr lang="en-US" sz="1800" i="1" dirty="0">
                          <a:solidFill>
                            <a:prstClr val="black"/>
                          </a:solidFill>
                          <a:latin typeface="Cambria Math" panose="02040503050406030204" pitchFamily="18" charset="0"/>
                          <a:cs typeface="Times New Roman" panose="02020603050405020304" pitchFamily="18" charset="0"/>
                        </a:rPr>
                        <m:t>:</m:t>
                      </m:r>
                      <m:r>
                        <a:rPr lang="en-US" sz="18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𝜇</m:t>
                      </m:r>
                      <m:r>
                        <a:rPr lang="en-US" sz="18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&gt;</m:t>
                      </m:r>
                      <m:r>
                        <a:rPr lang="en-US" sz="1800" i="1"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500</m:t>
                      </m:r>
                    </m:oMath>
                  </m:oMathPara>
                </a14:m>
                <a:endParaRPr lang="en-US" sz="1800" dirty="0">
                  <a:solidFill>
                    <a:prstClr val="black"/>
                  </a:solidFill>
                  <a:latin typeface="Times New Roman" panose="02020603050405020304" pitchFamily="18" charset="0"/>
                  <a:cs typeface="Times New Roman" panose="02020603050405020304" pitchFamily="18" charset="0"/>
                </a:endParaRPr>
              </a:p>
              <a:p>
                <a:pPr marL="805180" lvl="2" indent="0" algn="just">
                  <a:buClr>
                    <a:schemeClr val="accent3"/>
                  </a:buClr>
                  <a:buSzPct val="95000"/>
                  <a:buNone/>
                </a:pPr>
                <a:r>
                  <a:rPr lang="en-US" sz="1800" dirty="0">
                    <a:solidFill>
                      <a:srgbClr val="0B5ED7"/>
                    </a:solidFill>
                    <a:latin typeface="Times New Roman" panose="02020603050405020304" pitchFamily="18" charset="0"/>
                    <a:cs typeface="Times New Roman" panose="02020603050405020304" pitchFamily="18" charset="0"/>
                  </a:rPr>
                  <a:t>The alternative hypothesis is that the sales have increased.	</a:t>
                </a:r>
              </a:p>
              <a:p>
                <a:pPr marL="27305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r>
                  <a:rPr lang="en-US" sz="1800" dirty="0">
                    <a:latin typeface="Times New Roman" panose="02020603050405020304" pitchFamily="18" charset="0"/>
                    <a:cs typeface="Times New Roman" panose="02020603050405020304" pitchFamily="18" charset="0"/>
                  </a:rPr>
                  <a:t>Given the acceptance level of </a:t>
                </a:r>
                <a14:m>
                  <m:oMath xmlns:m="http://schemas.openxmlformats.org/officeDocument/2006/math">
                    <m:r>
                      <a:rPr lang="en-US" sz="1800" i="1">
                        <a:latin typeface="Cambria Math" panose="02040503050406030204" pitchFamily="18" charset="0"/>
                        <a:ea typeface="Cambria Math" panose="02040503050406030204" pitchFamily="18" charset="0"/>
                        <a:cs typeface="Times New Roman" panose="02020603050405020304" pitchFamily="18" charset="0"/>
                      </a:rPr>
                      <m:t>𝛼</m:t>
                    </m:r>
                    <m:r>
                      <a:rPr lang="en-US" sz="1800" i="1">
                        <a:latin typeface="Cambria Math" panose="02040503050406030204" pitchFamily="18" charset="0"/>
                        <a:ea typeface="Cambria Math" panose="02040503050406030204" pitchFamily="18" charset="0"/>
                        <a:cs typeface="Times New Roman" panose="02020603050405020304" pitchFamily="18" charset="0"/>
                      </a:rPr>
                      <m:t>=0.05</m:t>
                    </m:r>
                  </m:oMath>
                </a14:m>
                <a:r>
                  <a:rPr lang="en-US" sz="1800" b="1" dirty="0">
                    <a:latin typeface="Times New Roman" panose="02020603050405020304" pitchFamily="18" charset="0"/>
                    <a:cs typeface="Times New Roman" panose="02020603050405020304" pitchFamily="18" charset="0"/>
                  </a:rPr>
                  <a:t> </a:t>
                </a:r>
                <a14:m>
                  <m:oMath xmlns:m="http://schemas.openxmlformats.org/officeDocument/2006/math">
                    <m:r>
                      <a:rPr lang="en-US" sz="1800" b="1" dirty="0">
                        <a:latin typeface="Cambria Math" panose="02040503050406030204" pitchFamily="18" charset="0"/>
                        <a:cs typeface="Times New Roman" panose="02020603050405020304" pitchFamily="18" charset="0"/>
                      </a:rPr>
                      <m:t>(</m:t>
                    </m:r>
                    <m:r>
                      <a:rPr lang="en-US" sz="1800" i="1" dirty="0">
                        <a:latin typeface="Cambria Math" panose="02040503050406030204" pitchFamily="18" charset="0"/>
                        <a:cs typeface="Times New Roman" panose="02020603050405020304" pitchFamily="18" charset="0"/>
                      </a:rPr>
                      <m:t>𝑖</m:t>
                    </m:r>
                    <m:r>
                      <a:rPr lang="en-US" sz="1800" i="1" dirty="0">
                        <a:latin typeface="Cambria Math" panose="02040503050406030204" pitchFamily="18" charset="0"/>
                        <a:cs typeface="Times New Roman" panose="02020603050405020304" pitchFamily="18" charset="0"/>
                      </a:rPr>
                      <m:t>.</m:t>
                    </m:r>
                    <m:r>
                      <a:rPr lang="en-US" sz="1800" i="1" dirty="0">
                        <a:latin typeface="Cambria Math" panose="02040503050406030204" pitchFamily="18" charset="0"/>
                        <a:cs typeface="Times New Roman" panose="02020603050405020304" pitchFamily="18" charset="0"/>
                      </a:rPr>
                      <m:t>𝑒</m:t>
                    </m:r>
                    <m:r>
                      <a:rPr lang="en-US" sz="1800" i="1" dirty="0">
                        <a:latin typeface="Cambria Math" panose="02040503050406030204" pitchFamily="18" charset="0"/>
                        <a:cs typeface="Times New Roman" panose="02020603050405020304" pitchFamily="18" charset="0"/>
                      </a:rPr>
                      <m:t>., 5% </m:t>
                    </m:r>
                    <m:r>
                      <a:rPr lang="en-US" sz="1800" i="1" dirty="0">
                        <a:latin typeface="Cambria Math" panose="02040503050406030204" pitchFamily="18" charset="0"/>
                        <a:cs typeface="Times New Roman" panose="02020603050405020304" pitchFamily="18" charset="0"/>
                      </a:rPr>
                      <m:t>𝑙𝑒𝑣𝑒𝑙</m:t>
                    </m:r>
                    <m:r>
                      <a:rPr lang="en-US" sz="1800" i="1" dirty="0">
                        <a:latin typeface="Cambria Math" panose="02040503050406030204" pitchFamily="18" charset="0"/>
                        <a:cs typeface="Times New Roman" panose="02020603050405020304" pitchFamily="18" charset="0"/>
                      </a:rPr>
                      <m:t> </m:t>
                    </m:r>
                    <m:r>
                      <a:rPr lang="en-US" sz="1800" i="1" dirty="0">
                        <a:latin typeface="Cambria Math" panose="02040503050406030204" pitchFamily="18" charset="0"/>
                        <a:cs typeface="Times New Roman" panose="02020603050405020304" pitchFamily="18" charset="0"/>
                      </a:rPr>
                      <m:t>𝑜𝑓</m:t>
                    </m:r>
                    <m:r>
                      <a:rPr lang="en-US" sz="1800" i="1" dirty="0">
                        <a:latin typeface="Cambria Math" panose="02040503050406030204" pitchFamily="18" charset="0"/>
                        <a:cs typeface="Times New Roman" panose="02020603050405020304" pitchFamily="18" charset="0"/>
                      </a:rPr>
                      <m:t> </m:t>
                    </m:r>
                    <m:r>
                      <a:rPr lang="en-US" sz="1800" i="1" dirty="0">
                        <a:latin typeface="Cambria Math" panose="02040503050406030204" pitchFamily="18" charset="0"/>
                        <a:cs typeface="Times New Roman" panose="02020603050405020304" pitchFamily="18" charset="0"/>
                      </a:rPr>
                      <m:t>𝑠𝑖𝑔𝑛𝑖𝑓𝑖𝑐𝑎𝑛𝑐𝑒</m:t>
                    </m:r>
                    <m:r>
                      <a:rPr lang="en-US" sz="1800" i="1" dirty="0">
                        <a:latin typeface="Cambria Math" panose="02040503050406030204" pitchFamily="18" charset="0"/>
                        <a:cs typeface="Times New Roman" panose="02020603050405020304" pitchFamily="18" charset="0"/>
                      </a:rPr>
                      <m:t>)</m:t>
                    </m:r>
                  </m:oMath>
                </a14:m>
                <a:endParaRPr lang="en-US" sz="1800" dirty="0">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Grp="1" noRot="1" noChangeAspect="1" noMove="1" noResize="1" noEditPoints="1" noAdjustHandles="1" noChangeArrowheads="1" noChangeShapeType="1" noTextEdit="1"/>
              </p:cNvSpPr>
              <p:nvPr>
                <p:ph idx="1"/>
              </p:nvPr>
            </p:nvSpPr>
            <p:spPr>
              <a:xfrm>
                <a:off x="404891" y="1828800"/>
                <a:ext cx="8424196" cy="4858791"/>
              </a:xfrm>
              <a:blipFill rotWithShape="0">
                <a:blip r:embed="rId2"/>
                <a:stretch>
                  <a:fillRect l="-1737" t="-1506"/>
                </a:stretch>
              </a:blipFill>
            </p:spPr>
            <p:txBody>
              <a:bodyPr/>
              <a:lstStyle/>
              <a:p>
                <a:r>
                  <a:rPr lang="en-IN">
                    <a:noFill/>
                  </a:rPr>
                  <a:t> </a:t>
                </a:r>
              </a:p>
            </p:txBody>
          </p:sp>
        </mc:Fallback>
      </mc:AlternateContent>
      <p:sp>
        <p:nvSpPr>
          <p:cNvPr id="8" name="Title 1"/>
          <p:cNvSpPr>
            <a:spLocks noGrp="1"/>
          </p:cNvSpPr>
          <p:nvPr>
            <p:ph type="title"/>
          </p:nvPr>
        </p:nvSpPr>
        <p:spPr>
          <a:xfrm>
            <a:off x="404891" y="838200"/>
            <a:ext cx="8424196"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Case Study 1: </a:t>
            </a:r>
            <a:r>
              <a:rPr lang="en-US" b="1" dirty="0">
                <a:solidFill>
                  <a:srgbClr val="A50021"/>
                </a:solidFill>
                <a:latin typeface="Times New Roman" panose="02020603050405020304" pitchFamily="18" charset="0"/>
                <a:cs typeface="Times New Roman" panose="02020603050405020304" pitchFamily="18" charset="0"/>
              </a:rPr>
              <a:t>Step 1</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93867" y="2285999"/>
                <a:ext cx="8424196" cy="4190587"/>
              </a:xfrm>
            </p:spPr>
            <p:txBody>
              <a:bodyPr>
                <a:normAutofit fontScale="25000" lnSpcReduction="20000"/>
              </a:bodyPr>
              <a:lstStyle/>
              <a:p>
                <a:pPr marL="0" indent="0" algn="just">
                  <a:buNone/>
                </a:pPr>
                <a:r>
                  <a:rPr lang="en-US" sz="7200" b="1" dirty="0">
                    <a:solidFill>
                      <a:srgbClr val="0B5ED7"/>
                    </a:solidFill>
                    <a:latin typeface="Times New Roman" panose="02020603050405020304" pitchFamily="18" charset="0"/>
                    <a:cs typeface="Times New Roman" panose="02020603050405020304" pitchFamily="18" charset="0"/>
                  </a:rPr>
                  <a:t>Step 2: Sample-based test statistics and the rejection region for specified </a:t>
                </a:r>
                <a14:m>
                  <m:oMath xmlns:m="http://schemas.openxmlformats.org/officeDocument/2006/math">
                    <m:sSub>
                      <m:sSubPr>
                        <m:ctrlPr>
                          <a:rPr lang="en-US" sz="7200" b="1" i="1" smtClean="0">
                            <a:solidFill>
                              <a:srgbClr val="0B5ED7"/>
                            </a:solidFill>
                            <a:latin typeface="Cambria Math" panose="02040503050406030204" pitchFamily="18" charset="0"/>
                            <a:cs typeface="Times New Roman" panose="02020603050405020304" pitchFamily="18" charset="0"/>
                          </a:rPr>
                        </m:ctrlPr>
                      </m:sSubPr>
                      <m:e>
                        <m:r>
                          <a:rPr lang="en-US" sz="7200" b="1" i="0">
                            <a:solidFill>
                              <a:srgbClr val="0B5ED7"/>
                            </a:solidFill>
                            <a:latin typeface="Cambria Math" panose="02040503050406030204" pitchFamily="18" charset="0"/>
                            <a:cs typeface="Times New Roman" panose="02020603050405020304" pitchFamily="18" charset="0"/>
                          </a:rPr>
                          <m:t>𝐇</m:t>
                        </m:r>
                      </m:e>
                      <m:sub>
                        <m:r>
                          <a:rPr lang="en-US" sz="7200" b="1" i="0" smtClean="0">
                            <a:solidFill>
                              <a:srgbClr val="0B5ED7"/>
                            </a:solidFill>
                            <a:latin typeface="Cambria Math" panose="02040503050406030204" pitchFamily="18" charset="0"/>
                            <a:cs typeface="Times New Roman" panose="02020603050405020304" pitchFamily="18" charset="0"/>
                          </a:rPr>
                          <m:t>𝟎</m:t>
                        </m:r>
                      </m:sub>
                    </m:sSub>
                  </m:oMath>
                </a14:m>
                <a:endParaRPr lang="en-US" sz="7200" b="1" dirty="0">
                  <a:solidFill>
                    <a:srgbClr val="0B5ED7"/>
                  </a:solidFill>
                  <a:latin typeface="Times New Roman" panose="02020603050405020304" pitchFamily="18" charset="0"/>
                  <a:cs typeface="Times New Roman" panose="02020603050405020304" pitchFamily="18" charset="0"/>
                </a:endParaRPr>
              </a:p>
              <a:p>
                <a:pPr marL="0" indent="0" algn="just">
                  <a:buNone/>
                </a:pPr>
                <a:endParaRPr lang="en-US" sz="7200" b="1" i="1" dirty="0">
                  <a:latin typeface="Times New Roman" panose="02020603050405020304" pitchFamily="18" charset="0"/>
                  <a:cs typeface="Times New Roman" panose="02020603050405020304" pitchFamily="18" charset="0"/>
                </a:endParaRPr>
              </a:p>
              <a:p>
                <a:pPr marL="0" indent="0" algn="just">
                  <a:buNone/>
                </a:pPr>
                <a:r>
                  <a:rPr lang="en-US" sz="7200" dirty="0">
                    <a:latin typeface="Times New Roman" panose="02020603050405020304" pitchFamily="18" charset="0"/>
                    <a:cs typeface="Times New Roman" panose="02020603050405020304" pitchFamily="18" charset="0"/>
                  </a:rPr>
                  <a:t>Given the sample as</a:t>
                </a:r>
              </a:p>
              <a:p>
                <a:pPr marL="0" indent="0" algn="just">
                  <a:buNone/>
                </a:pPr>
                <a:endParaRPr lang="en-US" sz="7200" dirty="0">
                  <a:latin typeface="Times New Roman" panose="02020603050405020304" pitchFamily="18" charset="0"/>
                  <a:cs typeface="Times New Roman" panose="02020603050405020304" pitchFamily="18" charset="0"/>
                </a:endParaRPr>
              </a:p>
              <a:p>
                <a:pPr marL="0" indent="0" algn="just">
                  <a:buNone/>
                </a:pPr>
                <a:r>
                  <a:rPr lang="en-US" sz="7200" dirty="0">
                    <a:latin typeface="Times New Roman" panose="02020603050405020304" pitchFamily="18" charset="0"/>
                    <a:cs typeface="Times New Roman" panose="02020603050405020304" pitchFamily="18" charset="0"/>
                  </a:rPr>
                  <a:t>	</a:t>
                </a:r>
                <a:r>
                  <a:rPr lang="en-US" sz="7200" dirty="0">
                    <a:solidFill>
                      <a:srgbClr val="0B5ED7"/>
                    </a:solidFill>
                    <a:latin typeface="Times New Roman" panose="02020603050405020304" pitchFamily="18" charset="0"/>
                    <a:cs typeface="Times New Roman" panose="02020603050405020304" pitchFamily="18" charset="0"/>
                  </a:rPr>
                  <a:t>550  570  490  615  505  580  570  460  580  530  526</a:t>
                </a:r>
              </a:p>
              <a:p>
                <a:pPr marL="342900" indent="-342900" algn="just">
                  <a:buAutoNum type="arabicPlain" startAt="550"/>
                </a:pPr>
                <a:endParaRPr lang="en-US" sz="7200" dirty="0">
                  <a:latin typeface="Times New Roman" panose="02020603050405020304" pitchFamily="18" charset="0"/>
                  <a:cs typeface="Times New Roman" panose="02020603050405020304" pitchFamily="18" charset="0"/>
                </a:endParaRPr>
              </a:p>
              <a:p>
                <a:pPr marL="0" indent="0" algn="just">
                  <a:buNone/>
                </a:pPr>
                <a:r>
                  <a:rPr lang="en-US" sz="7200" dirty="0">
                    <a:latin typeface="Times New Roman" panose="02020603050405020304" pitchFamily="18" charset="0"/>
                    <a:cs typeface="Times New Roman" panose="02020603050405020304" pitchFamily="18" charset="0"/>
                  </a:rPr>
                  <a:t>Since the sample size is small and the population standard deviation is not known, we shall use </a:t>
                </a:r>
                <a14:m>
                  <m:oMath xmlns:m="http://schemas.openxmlformats.org/officeDocument/2006/math">
                    <m:r>
                      <a:rPr lang="en-US" sz="7200" i="1" dirty="0" smtClean="0">
                        <a:latin typeface="Cambria Math" panose="02040503050406030204" pitchFamily="18" charset="0"/>
                        <a:cs typeface="Times New Roman" panose="02020603050405020304" pitchFamily="18" charset="0"/>
                      </a:rPr>
                      <m:t>𝑡</m:t>
                    </m:r>
                    <m:r>
                      <a:rPr lang="en-US" sz="7200" i="1" dirty="0" smtClean="0">
                        <a:latin typeface="Cambria Math" panose="02040503050406030204" pitchFamily="18" charset="0"/>
                        <a:cs typeface="Times New Roman" panose="02020603050405020304" pitchFamily="18" charset="0"/>
                      </a:rPr>
                      <m:t>−</m:t>
                    </m:r>
                    <m:r>
                      <a:rPr lang="en-US" sz="7200" i="1" dirty="0" smtClean="0">
                        <a:latin typeface="Cambria Math" panose="02040503050406030204" pitchFamily="18" charset="0"/>
                        <a:cs typeface="Times New Roman" panose="02020603050405020304" pitchFamily="18" charset="0"/>
                      </a:rPr>
                      <m:t>𝑡𝑒𝑠𝑡</m:t>
                    </m:r>
                  </m:oMath>
                </a14:m>
                <a:r>
                  <a:rPr lang="en-US" sz="7200" dirty="0">
                    <a:latin typeface="Times New Roman" panose="02020603050405020304" pitchFamily="18" charset="0"/>
                    <a:cs typeface="Times New Roman" panose="02020603050405020304" pitchFamily="18" charset="0"/>
                  </a:rPr>
                  <a:t> assuming normal population. The test statistics </a:t>
                </a:r>
                <a14:m>
                  <m:oMath xmlns:m="http://schemas.openxmlformats.org/officeDocument/2006/math">
                    <m:r>
                      <a:rPr lang="en-US" sz="7200" i="1" dirty="0" smtClean="0">
                        <a:latin typeface="Cambria Math" panose="02040503050406030204" pitchFamily="18" charset="0"/>
                        <a:cs typeface="Times New Roman" panose="02020603050405020304" pitchFamily="18" charset="0"/>
                      </a:rPr>
                      <m:t>𝑡</m:t>
                    </m:r>
                  </m:oMath>
                </a14:m>
                <a:r>
                  <a:rPr lang="en-US" sz="7200" dirty="0">
                    <a:latin typeface="Times New Roman" panose="02020603050405020304" pitchFamily="18" charset="0"/>
                    <a:cs typeface="Times New Roman" panose="02020603050405020304" pitchFamily="18" charset="0"/>
                  </a:rPr>
                  <a:t> is</a:t>
                </a:r>
              </a:p>
              <a:p>
                <a:pPr marL="0" indent="0" algn="just">
                  <a:buNone/>
                </a:pPr>
                <a14:m>
                  <m:oMathPara xmlns:m="http://schemas.openxmlformats.org/officeDocument/2006/math">
                    <m:oMathParaPr>
                      <m:jc m:val="centerGroup"/>
                    </m:oMathParaPr>
                    <m:oMath xmlns:m="http://schemas.openxmlformats.org/officeDocument/2006/math">
                      <m:r>
                        <a:rPr lang="en-US" sz="7200" i="1" dirty="0" smtClean="0">
                          <a:latin typeface="Cambria Math" panose="02040503050406030204" pitchFamily="18" charset="0"/>
                          <a:cs typeface="Times New Roman" panose="02020603050405020304" pitchFamily="18" charset="0"/>
                        </a:rPr>
                        <m:t>𝑡</m:t>
                      </m:r>
                      <m:r>
                        <a:rPr lang="en-US" sz="7200" i="1" dirty="0" smtClean="0">
                          <a:latin typeface="Cambria Math" panose="02040503050406030204" pitchFamily="18" charset="0"/>
                          <a:cs typeface="Times New Roman" panose="02020603050405020304" pitchFamily="18" charset="0"/>
                        </a:rPr>
                        <m:t>=</m:t>
                      </m:r>
                      <m:f>
                        <m:fPr>
                          <m:ctrlPr>
                            <a:rPr lang="en-US" sz="7200" i="1">
                              <a:latin typeface="Cambria Math" panose="02040503050406030204" pitchFamily="18" charset="0"/>
                              <a:cs typeface="Times New Roman" panose="02020603050405020304" pitchFamily="18" charset="0"/>
                            </a:rPr>
                          </m:ctrlPr>
                        </m:fPr>
                        <m:num>
                          <m:acc>
                            <m:accPr>
                              <m:chr m:val="̅"/>
                              <m:ctrlPr>
                                <a:rPr lang="en-US" sz="7200" i="1">
                                  <a:latin typeface="Cambria Math" panose="02040503050406030204" pitchFamily="18" charset="0"/>
                                  <a:cs typeface="Times New Roman" panose="02020603050405020304" pitchFamily="18" charset="0"/>
                                </a:rPr>
                              </m:ctrlPr>
                            </m:accPr>
                            <m:e>
                              <m:r>
                                <a:rPr lang="en-US" sz="7200" i="1">
                                  <a:latin typeface="Cambria Math" panose="02040503050406030204" pitchFamily="18" charset="0"/>
                                  <a:cs typeface="Times New Roman" panose="02020603050405020304" pitchFamily="18" charset="0"/>
                                </a:rPr>
                                <m:t>𝑋</m:t>
                              </m:r>
                            </m:e>
                          </m:acc>
                          <m:r>
                            <a:rPr lang="en-US" sz="7200" i="1">
                              <a:latin typeface="Cambria Math" panose="02040503050406030204" pitchFamily="18" charset="0"/>
                              <a:cs typeface="Times New Roman" panose="02020603050405020304" pitchFamily="18" charset="0"/>
                            </a:rPr>
                            <m:t>−</m:t>
                          </m:r>
                          <m:r>
                            <a:rPr lang="en-US" sz="7200" i="1">
                              <a:latin typeface="Cambria Math" panose="02040503050406030204" pitchFamily="18" charset="0"/>
                              <a:ea typeface="Cambria Math" panose="02040503050406030204" pitchFamily="18" charset="0"/>
                              <a:cs typeface="Times New Roman" panose="02020603050405020304" pitchFamily="18" charset="0"/>
                            </a:rPr>
                            <m:t>𝜇</m:t>
                          </m:r>
                        </m:num>
                        <m:den>
                          <m:r>
                            <a:rPr lang="en-US" sz="7200" b="0" i="1" smtClean="0">
                              <a:latin typeface="Cambria Math" panose="02040503050406030204" pitchFamily="18" charset="0"/>
                              <a:ea typeface="Cambria Math" panose="02040503050406030204" pitchFamily="18" charset="0"/>
                              <a:cs typeface="Times New Roman" panose="02020603050405020304" pitchFamily="18" charset="0"/>
                            </a:rPr>
                            <m:t>𝑆</m:t>
                          </m:r>
                          <m:r>
                            <a:rPr lang="en-US" sz="7200" i="1">
                              <a:latin typeface="Cambria Math" panose="02040503050406030204" pitchFamily="18" charset="0"/>
                              <a:ea typeface="Cambria Math" panose="02040503050406030204" pitchFamily="18" charset="0"/>
                              <a:cs typeface="Times New Roman" panose="02020603050405020304" pitchFamily="18" charset="0"/>
                            </a:rPr>
                            <m:t>/</m:t>
                          </m:r>
                          <m:rad>
                            <m:radPr>
                              <m:degHide m:val="on"/>
                              <m:ctrlPr>
                                <a:rPr lang="en-US" sz="7200" i="1">
                                  <a:latin typeface="Cambria Math" panose="02040503050406030204" pitchFamily="18" charset="0"/>
                                  <a:ea typeface="Cambria Math" panose="02040503050406030204" pitchFamily="18" charset="0"/>
                                  <a:cs typeface="Times New Roman" panose="02020603050405020304" pitchFamily="18" charset="0"/>
                                </a:rPr>
                              </m:ctrlPr>
                            </m:radPr>
                            <m:deg/>
                            <m:e>
                              <m:r>
                                <a:rPr lang="en-US" sz="7200" i="1">
                                  <a:latin typeface="Cambria Math" panose="02040503050406030204" pitchFamily="18" charset="0"/>
                                  <a:ea typeface="Cambria Math" panose="02040503050406030204" pitchFamily="18" charset="0"/>
                                  <a:cs typeface="Times New Roman" panose="02020603050405020304" pitchFamily="18" charset="0"/>
                                </a:rPr>
                                <m:t>𝑛</m:t>
                              </m:r>
                            </m:e>
                          </m:rad>
                        </m:den>
                      </m:f>
                    </m:oMath>
                  </m:oMathPara>
                </a14:m>
                <a:endParaRPr lang="en-US" sz="7200" dirty="0">
                  <a:latin typeface="Times New Roman" panose="02020603050405020304" pitchFamily="18" charset="0"/>
                  <a:cs typeface="Times New Roman" panose="02020603050405020304" pitchFamily="18" charset="0"/>
                </a:endParaRPr>
              </a:p>
              <a:p>
                <a:pPr marL="0" indent="0" algn="just">
                  <a:buNone/>
                </a:pPr>
                <a:endParaRPr lang="en-US" sz="7200" dirty="0">
                  <a:latin typeface="Times New Roman" panose="02020603050405020304" pitchFamily="18" charset="0"/>
                  <a:cs typeface="Times New Roman" panose="02020603050405020304" pitchFamily="18" charset="0"/>
                </a:endParaRPr>
              </a:p>
              <a:p>
                <a:pPr marL="0" indent="0" algn="just">
                  <a:buNone/>
                </a:pPr>
                <a:r>
                  <a:rPr lang="en-US" sz="7200" dirty="0">
                    <a:latin typeface="Times New Roman" panose="02020603050405020304" pitchFamily="18" charset="0"/>
                    <a:cs typeface="Times New Roman" panose="02020603050405020304" pitchFamily="18" charset="0"/>
                  </a:rPr>
                  <a:t>To find </a:t>
                </a:r>
                <a14:m>
                  <m:oMath xmlns:m="http://schemas.openxmlformats.org/officeDocument/2006/math">
                    <m:acc>
                      <m:accPr>
                        <m:chr m:val="̅"/>
                        <m:ctrlPr>
                          <a:rPr lang="en-US" sz="7200" i="1">
                            <a:latin typeface="Cambria Math" panose="02040503050406030204" pitchFamily="18" charset="0"/>
                            <a:cs typeface="Times New Roman" panose="02020603050405020304" pitchFamily="18" charset="0"/>
                          </a:rPr>
                        </m:ctrlPr>
                      </m:accPr>
                      <m:e>
                        <m:r>
                          <a:rPr lang="en-US" sz="7200" i="1">
                            <a:latin typeface="Cambria Math" panose="02040503050406030204" pitchFamily="18" charset="0"/>
                            <a:cs typeface="Times New Roman" panose="02020603050405020304" pitchFamily="18" charset="0"/>
                          </a:rPr>
                          <m:t>𝑋</m:t>
                        </m:r>
                      </m:e>
                    </m:acc>
                  </m:oMath>
                </a14:m>
                <a:r>
                  <a:rPr lang="en-US" sz="7200" dirty="0">
                    <a:latin typeface="Times New Roman" panose="02020603050405020304" pitchFamily="18" charset="0"/>
                    <a:cs typeface="Times New Roman" panose="02020603050405020304" pitchFamily="18" charset="0"/>
                  </a:rPr>
                  <a:t> and </a:t>
                </a:r>
                <a14:m>
                  <m:oMath xmlns:m="http://schemas.openxmlformats.org/officeDocument/2006/math">
                    <m:r>
                      <a:rPr lang="en-US" sz="7200" i="1">
                        <a:latin typeface="Cambria Math" panose="02040503050406030204" pitchFamily="18" charset="0"/>
                        <a:ea typeface="Cambria Math" panose="02040503050406030204" pitchFamily="18" charset="0"/>
                        <a:cs typeface="Times New Roman" panose="02020603050405020304" pitchFamily="18" charset="0"/>
                      </a:rPr>
                      <m:t>𝑆</m:t>
                    </m:r>
                  </m:oMath>
                </a14:m>
                <a:r>
                  <a:rPr lang="en-US" sz="7200" dirty="0">
                    <a:latin typeface="Times New Roman" panose="02020603050405020304" pitchFamily="18" charset="0"/>
                    <a:cs typeface="Times New Roman" panose="02020603050405020304" pitchFamily="18" charset="0"/>
                  </a:rPr>
                  <a:t>, we make the following computations.</a:t>
                </a:r>
              </a:p>
              <a:p>
                <a:pPr marL="0" indent="0" algn="ctr">
                  <a:buNone/>
                </a:pPr>
                <a:endParaRPr lang="en-US" sz="7200" i="1" dirty="0">
                  <a:latin typeface="Cambria Math" panose="02040503050406030204"/>
                  <a:cs typeface="Times New Roman" panose="02020603050405020304" pitchFamily="18" charset="0"/>
                </a:endParaRPr>
              </a:p>
              <a:p>
                <a:pPr marL="0" indent="0" algn="ctr">
                  <a:buNone/>
                </a:pPr>
                <a14:m>
                  <m:oMath xmlns:m="http://schemas.openxmlformats.org/officeDocument/2006/math">
                    <m:acc>
                      <m:accPr>
                        <m:chr m:val="̅"/>
                        <m:ctrlPr>
                          <a:rPr lang="en-US" sz="7200" i="1">
                            <a:latin typeface="Cambria Math" panose="02040503050406030204" pitchFamily="18" charset="0"/>
                            <a:cs typeface="Times New Roman" panose="02020603050405020304" pitchFamily="18" charset="0"/>
                          </a:rPr>
                        </m:ctrlPr>
                      </m:accPr>
                      <m:e>
                        <m:r>
                          <a:rPr lang="en-US" sz="7200" i="1">
                            <a:latin typeface="Cambria Math" panose="02040503050406030204" pitchFamily="18" charset="0"/>
                            <a:cs typeface="Times New Roman" panose="02020603050405020304" pitchFamily="18" charset="0"/>
                          </a:rPr>
                          <m:t>𝑋</m:t>
                        </m:r>
                      </m:e>
                    </m:acc>
                  </m:oMath>
                </a14:m>
                <a:r>
                  <a:rPr lang="en-US" sz="7200" dirty="0">
                    <a:latin typeface="Times New Roman" panose="02020603050405020304" pitchFamily="18" charset="0"/>
                    <a:cs typeface="Times New Roman" panose="02020603050405020304" pitchFamily="18" charset="0"/>
                  </a:rPr>
                  <a:t>=</a:t>
                </a:r>
                <a14:m>
                  <m:oMath xmlns:m="http://schemas.openxmlformats.org/officeDocument/2006/math">
                    <m:r>
                      <a:rPr lang="en-US" sz="7200" b="0" i="0" dirty="0" smtClean="0">
                        <a:latin typeface="Cambria Math" panose="02040503050406030204" pitchFamily="18" charset="0"/>
                        <a:cs typeface="Times New Roman" panose="02020603050405020304" pitchFamily="18" charset="0"/>
                      </a:rPr>
                      <m:t> </m:t>
                    </m:r>
                    <m:f>
                      <m:fPr>
                        <m:ctrlPr>
                          <a:rPr lang="en-US" sz="7200" i="1" dirty="0" smtClean="0">
                            <a:latin typeface="Cambria Math" panose="02040503050406030204" pitchFamily="18" charset="0"/>
                            <a:cs typeface="Times New Roman" panose="02020603050405020304" pitchFamily="18" charset="0"/>
                          </a:rPr>
                        </m:ctrlPr>
                      </m:fPr>
                      <m:num>
                        <m:nary>
                          <m:naryPr>
                            <m:chr m:val="∑"/>
                            <m:subHide m:val="on"/>
                            <m:supHide m:val="on"/>
                            <m:ctrlPr>
                              <a:rPr lang="en-US" sz="7200" i="1" dirty="0">
                                <a:latin typeface="Cambria Math" panose="02040503050406030204" pitchFamily="18" charset="0"/>
                                <a:cs typeface="Times New Roman" panose="02020603050405020304" pitchFamily="18" charset="0"/>
                              </a:rPr>
                            </m:ctrlPr>
                          </m:naryPr>
                          <m:sub/>
                          <m:sup/>
                          <m:e>
                            <m:sSub>
                              <m:sSubPr>
                                <m:ctrlPr>
                                  <a:rPr lang="en-US" sz="7200" i="1" dirty="0">
                                    <a:latin typeface="Cambria Math" panose="02040503050406030204" pitchFamily="18" charset="0"/>
                                    <a:cs typeface="Times New Roman" panose="02020603050405020304" pitchFamily="18" charset="0"/>
                                  </a:rPr>
                                </m:ctrlPr>
                              </m:sSubPr>
                              <m:e>
                                <m:r>
                                  <a:rPr lang="en-US" sz="7200" i="1" dirty="0">
                                    <a:latin typeface="Cambria Math" panose="02040503050406030204" pitchFamily="18" charset="0"/>
                                    <a:cs typeface="Times New Roman" panose="02020603050405020304" pitchFamily="18" charset="0"/>
                                  </a:rPr>
                                  <m:t>𝑋</m:t>
                                </m:r>
                              </m:e>
                              <m:sub>
                                <m:r>
                                  <a:rPr lang="en-US" sz="7200" i="1" dirty="0">
                                    <a:latin typeface="Cambria Math" panose="02040503050406030204" pitchFamily="18" charset="0"/>
                                    <a:cs typeface="Times New Roman" panose="02020603050405020304" pitchFamily="18" charset="0"/>
                                  </a:rPr>
                                  <m:t>𝑖</m:t>
                                </m:r>
                              </m:sub>
                            </m:sSub>
                          </m:e>
                        </m:nary>
                      </m:num>
                      <m:den>
                        <m:r>
                          <a:rPr lang="en-US" sz="7200" b="0" i="1" dirty="0" smtClean="0">
                            <a:latin typeface="Cambria Math" panose="02040503050406030204" pitchFamily="18" charset="0"/>
                            <a:cs typeface="Times New Roman" panose="02020603050405020304" pitchFamily="18" charset="0"/>
                          </a:rPr>
                          <m:t>𝑛</m:t>
                        </m:r>
                      </m:den>
                    </m:f>
                    <m:r>
                      <a:rPr lang="en-US" sz="7200" b="0" i="1" dirty="0" smtClean="0">
                        <a:latin typeface="Cambria Math" panose="02040503050406030204" pitchFamily="18" charset="0"/>
                        <a:cs typeface="Times New Roman" panose="02020603050405020304" pitchFamily="18" charset="0"/>
                      </a:rPr>
                      <m:t>=</m:t>
                    </m:r>
                    <m:f>
                      <m:fPr>
                        <m:ctrlPr>
                          <a:rPr lang="en-US" sz="7200" b="0" i="1" dirty="0" smtClean="0">
                            <a:latin typeface="Cambria Math" panose="02040503050406030204" pitchFamily="18" charset="0"/>
                            <a:cs typeface="Times New Roman" panose="02020603050405020304" pitchFamily="18" charset="0"/>
                          </a:rPr>
                        </m:ctrlPr>
                      </m:fPr>
                      <m:num>
                        <m:r>
                          <a:rPr lang="en-US" sz="7200" b="0" i="1" dirty="0" smtClean="0">
                            <a:latin typeface="Cambria Math" panose="02040503050406030204" pitchFamily="18" charset="0"/>
                            <a:cs typeface="Times New Roman" panose="02020603050405020304" pitchFamily="18" charset="0"/>
                          </a:rPr>
                          <m:t>6576</m:t>
                        </m:r>
                      </m:num>
                      <m:den>
                        <m:r>
                          <a:rPr lang="en-US" sz="7200" b="0" i="1" dirty="0" smtClean="0">
                            <a:latin typeface="Cambria Math" panose="02040503050406030204" pitchFamily="18" charset="0"/>
                            <a:cs typeface="Times New Roman" panose="02020603050405020304" pitchFamily="18" charset="0"/>
                          </a:rPr>
                          <m:t>12</m:t>
                        </m:r>
                      </m:den>
                    </m:f>
                    <m:r>
                      <a:rPr lang="en-US" sz="7200" b="0" i="1" dirty="0" smtClean="0">
                        <a:latin typeface="Cambria Math" panose="02040503050406030204" pitchFamily="18" charset="0"/>
                        <a:cs typeface="Times New Roman" panose="02020603050405020304" pitchFamily="18" charset="0"/>
                      </a:rPr>
                      <m:t>=548</m:t>
                    </m:r>
                  </m:oMath>
                </a14:m>
                <a:endParaRPr lang="en-US" sz="7200" dirty="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93867" y="2285999"/>
                <a:ext cx="8424196" cy="4190587"/>
              </a:xfrm>
              <a:blipFill rotWithShape="0">
                <a:blip r:embed="rId2"/>
                <a:stretch>
                  <a:fillRect l="-1664" t="-3202" r="-1737"/>
                </a:stretch>
              </a:blipFill>
            </p:spPr>
            <p:txBody>
              <a:bodyPr/>
              <a:lstStyle/>
              <a:p>
                <a:r>
                  <a:rPr lang="en-IN">
                    <a:noFill/>
                  </a:rPr>
                  <a:t> </a:t>
                </a:r>
              </a:p>
            </p:txBody>
          </p:sp>
        </mc:Fallback>
      </mc:AlternateContent>
      <p:sp>
        <p:nvSpPr>
          <p:cNvPr id="7" name="Title 1"/>
          <p:cNvSpPr>
            <a:spLocks noGrp="1"/>
          </p:cNvSpPr>
          <p:nvPr>
            <p:ph type="title"/>
          </p:nvPr>
        </p:nvSpPr>
        <p:spPr>
          <a:xfrm>
            <a:off x="297908" y="1066800"/>
            <a:ext cx="8424196"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Case Study 1: </a:t>
            </a:r>
            <a:r>
              <a:rPr lang="en-US" b="1" dirty="0">
                <a:solidFill>
                  <a:srgbClr val="A50021"/>
                </a:solidFill>
                <a:latin typeface="Times New Roman" panose="02020603050405020304" pitchFamily="18" charset="0"/>
                <a:cs typeface="Times New Roman" panose="02020603050405020304" pitchFamily="18" charset="0"/>
              </a:rPr>
              <a:t>Step 2</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404892" y="1378588"/>
            <a:ext cx="8528890" cy="4595147"/>
          </a:xfrm>
        </p:spPr>
        <p:txBody>
          <a:bodyPr>
            <a:normAutofit/>
          </a:bodyPr>
          <a:lstStyle/>
          <a:p>
            <a:pPr marL="0" lvl="2" indent="0" algn="just">
              <a:buClr>
                <a:schemeClr val="accent3"/>
              </a:buClr>
              <a:buSzPct val="95000"/>
              <a:buNone/>
            </a:pPr>
            <a:r>
              <a:rPr lang="en-US" sz="1800" dirty="0">
                <a:solidFill>
                  <a:prstClr val="black"/>
                </a:solidFill>
                <a:latin typeface="Times New Roman" panose="02020603050405020304" pitchFamily="18" charset="0"/>
                <a:cs typeface="Times New Roman" panose="02020603050405020304" pitchFamily="18" charset="0"/>
              </a:rPr>
              <a:t>	</a:t>
            </a:r>
          </a:p>
          <a:p>
            <a:pPr marL="27305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2416237183"/>
                  </p:ext>
                </p:extLst>
              </p:nvPr>
            </p:nvGraphicFramePr>
            <p:xfrm>
              <a:off x="1860550" y="1718948"/>
              <a:ext cx="5974080" cy="5095240"/>
            </p:xfrm>
            <a:graphic>
              <a:graphicData uri="http://schemas.openxmlformats.org/drawingml/2006/table">
                <a:tbl>
                  <a:tblPr firstRow="1" bandRow="1">
                    <a:tableStyleId>{5C22544A-7EE6-4342-B048-85BDC9FD1C3A}</a:tableStyleId>
                  </a:tblPr>
                  <a:tblGrid>
                    <a:gridCol w="1174750">
                      <a:extLst>
                        <a:ext uri="{9D8B030D-6E8A-4147-A177-3AD203B41FA5}">
                          <a16:colId xmlns:a16="http://schemas.microsoft.com/office/drawing/2014/main" xmlns="" val="20000"/>
                        </a:ext>
                      </a:extLst>
                    </a:gridCol>
                    <a:gridCol w="1447165">
                      <a:extLst>
                        <a:ext uri="{9D8B030D-6E8A-4147-A177-3AD203B41FA5}">
                          <a16:colId xmlns:a16="http://schemas.microsoft.com/office/drawing/2014/main" xmlns="" val="20001"/>
                        </a:ext>
                      </a:extLst>
                    </a:gridCol>
                    <a:gridCol w="1159510">
                      <a:extLst>
                        <a:ext uri="{9D8B030D-6E8A-4147-A177-3AD203B41FA5}">
                          <a16:colId xmlns:a16="http://schemas.microsoft.com/office/drawing/2014/main" xmlns="" val="20002"/>
                        </a:ext>
                      </a:extLst>
                    </a:gridCol>
                    <a:gridCol w="2192655">
                      <a:extLst>
                        <a:ext uri="{9D8B030D-6E8A-4147-A177-3AD203B41FA5}">
                          <a16:colId xmlns:a16="http://schemas.microsoft.com/office/drawing/2014/main" xmlns="" val="20003"/>
                        </a:ext>
                      </a:extLst>
                    </a:gridCol>
                  </a:tblGrid>
                  <a:tr h="343535">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𝑆𝑎𝑚𝑝𝑙𝑒</m:t>
                                </m:r>
                                <m:r>
                                  <a:rPr lang="en-US" sz="1600" i="1" dirty="0" smtClean="0">
                                    <a:latin typeface="Cambria Math" panose="02040503050406030204" pitchFamily="18" charset="0"/>
                                  </a:rPr>
                                  <m:t> #</m:t>
                                </m:r>
                              </m:oMath>
                            </m:oMathPara>
                          </a14:m>
                          <a:endParaRPr lang="en-US" sz="1600" dirty="0"/>
                        </a:p>
                      </a:txBody>
                      <a:tcPr marL="91427" marR="91427" marT="45713" marB="45713"/>
                    </a:tc>
                    <a:tc>
                      <a:txBody>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𝒊</m:t>
                                    </m:r>
                                  </m:sub>
                                </m:sSub>
                              </m:oMath>
                            </m:oMathPara>
                          </a14:m>
                          <a:endParaRPr lang="en-US" sz="1600" dirty="0"/>
                        </a:p>
                      </a:txBody>
                      <a:tcPr marL="91427" marR="91427" marT="45713" marB="45713"/>
                    </a:tc>
                    <a:tc>
                      <a:txBody>
                        <a:bodyPr/>
                        <a:lstStyle/>
                        <a:p>
                          <a:pPr marL="0" marR="0" indent="0" algn="ctr"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𝒊</m:t>
                                    </m:r>
                                  </m:sub>
                                </m:sSub>
                                <m:r>
                                  <a:rPr lang="en-US" sz="1600" b="1" i="0"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𝑿</m:t>
                                    </m:r>
                                  </m:e>
                                </m:acc>
                              </m:oMath>
                            </m:oMathPara>
                          </a14:m>
                          <a:endParaRPr lang="en-US" sz="1600" dirty="0"/>
                        </a:p>
                      </a:txBody>
                      <a:tcPr marL="91427" marR="91427" marT="45713" marB="45713"/>
                    </a:tc>
                    <a:tc>
                      <a:txBody>
                        <a:bodyPr/>
                        <a:lstStyle/>
                        <a:p>
                          <a:pPr algn="ct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US" sz="1600" b="1" i="1" smtClean="0">
                                        <a:latin typeface="Cambria Math" panose="02040503050406030204" pitchFamily="18" charset="0"/>
                                      </a:rPr>
                                      <m:t>(</m:t>
                                    </m:r>
                                    <m:sSub>
                                      <m:sSubPr>
                                        <m:ctrlPr>
                                          <a:rPr lang="en-US" sz="1600" i="1" smtClean="0">
                                            <a:latin typeface="Cambria Math" panose="02040503050406030204" pitchFamily="18" charset="0"/>
                                          </a:rPr>
                                        </m:ctrlPr>
                                      </m:sSubPr>
                                      <m:e>
                                        <m:r>
                                          <a:rPr lang="en-US" sz="1600" b="1" i="1" smtClean="0">
                                            <a:latin typeface="Cambria Math" panose="02040503050406030204" pitchFamily="18" charset="0"/>
                                          </a:rPr>
                                          <m:t>𝑿</m:t>
                                        </m:r>
                                      </m:e>
                                      <m:sub>
                                        <m:r>
                                          <a:rPr lang="en-US" sz="1600" b="1" i="1" smtClean="0">
                                            <a:latin typeface="Cambria Math" panose="02040503050406030204" pitchFamily="18" charset="0"/>
                                          </a:rPr>
                                          <m:t>𝒊</m:t>
                                        </m:r>
                                      </m:sub>
                                    </m:sSub>
                                    <m:r>
                                      <a:rPr lang="en-US" sz="1600" b="1" i="0" smtClean="0">
                                        <a:latin typeface="Cambria Math" panose="02040503050406030204" pitchFamily="18" charset="0"/>
                                      </a:rPr>
                                      <m:t>−</m:t>
                                    </m:r>
                                    <m:acc>
                                      <m:accPr>
                                        <m:chr m:val="̅"/>
                                        <m:ctrlPr>
                                          <a:rPr lang="en-US" sz="1600" b="1" i="1" smtClean="0">
                                            <a:latin typeface="Cambria Math" panose="02040503050406030204" pitchFamily="18" charset="0"/>
                                          </a:rPr>
                                        </m:ctrlPr>
                                      </m:accPr>
                                      <m:e>
                                        <m:r>
                                          <a:rPr lang="en-US" sz="1600" b="1" i="1" smtClean="0">
                                            <a:latin typeface="Cambria Math" panose="02040503050406030204" pitchFamily="18" charset="0"/>
                                          </a:rPr>
                                          <m:t>𝑿</m:t>
                                        </m:r>
                                      </m:e>
                                    </m:acc>
                                    <m:r>
                                      <m:rPr>
                                        <m:nor/>
                                      </m:rPr>
                                      <a:rPr lang="en-US" sz="1600" dirty="0">
                                        <a:latin typeface="Cambria Math" panose="02040503050406030204" pitchFamily="18" charset="0"/>
                                      </a:rPr>
                                      <m:t> </m:t>
                                    </m:r>
                                    <m:r>
                                      <a:rPr lang="en-US" sz="1600" b="1" i="1" smtClean="0">
                                        <a:latin typeface="Cambria Math" panose="02040503050406030204" pitchFamily="18" charset="0"/>
                                      </a:rPr>
                                      <m:t>)</m:t>
                                    </m:r>
                                  </m:e>
                                  <m:sup>
                                    <m:r>
                                      <a:rPr lang="en-US" sz="1600" b="1" i="1" smtClean="0">
                                        <a:latin typeface="Cambria Math" panose="02040503050406030204" pitchFamily="18" charset="0"/>
                                      </a:rPr>
                                      <m:t>𝟐</m:t>
                                    </m:r>
                                  </m:sup>
                                </m:sSup>
                              </m:oMath>
                            </m:oMathPara>
                          </a14:m>
                          <a:endParaRPr lang="en-US" sz="1600" dirty="0"/>
                        </a:p>
                      </a:txBody>
                      <a:tcPr marL="91427" marR="91427" marT="45713" marB="45713"/>
                    </a:tc>
                    <a:extLst>
                      <a:ext uri="{0D108BD9-81ED-4DB2-BD59-A6C34878D82A}">
                        <a16:rowId xmlns:a16="http://schemas.microsoft.com/office/drawing/2014/main" xmlns="" val="10000"/>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550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m:t>
                                </m:r>
                              </m:oMath>
                            </m:oMathPara>
                          </a14:m>
                          <a:endParaRPr lang="en-US" sz="1600" dirty="0"/>
                        </a:p>
                      </a:txBody>
                      <a:tcPr marL="91427" marR="91427" marT="45713" marB="45713" anchor="ctr"/>
                    </a:tc>
                    <a:extLst>
                      <a:ext uri="{0D108BD9-81ED-4DB2-BD59-A6C34878D82A}">
                        <a16:rowId xmlns:a16="http://schemas.microsoft.com/office/drawing/2014/main" xmlns="" val="10001"/>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570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484</m:t>
                                </m:r>
                              </m:oMath>
                            </m:oMathPara>
                          </a14:m>
                          <a:endParaRPr lang="en-US" sz="1600" dirty="0"/>
                        </a:p>
                      </a:txBody>
                      <a:tcPr marL="91427" marR="91427" marT="45713" marB="45713" anchor="ctr"/>
                    </a:tc>
                    <a:extLst>
                      <a:ext uri="{0D108BD9-81ED-4DB2-BD59-A6C34878D82A}">
                        <a16:rowId xmlns:a16="http://schemas.microsoft.com/office/drawing/2014/main" xmlns="" val="10002"/>
                      </a:ext>
                    </a:extLst>
                  </a:tr>
                  <a:tr h="337185">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3</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490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−58</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3364</m:t>
                                </m:r>
                              </m:oMath>
                            </m:oMathPara>
                          </a14:m>
                          <a:endParaRPr lang="en-US" sz="1600" dirty="0"/>
                        </a:p>
                      </a:txBody>
                      <a:tcPr marL="91427" marR="91427" marT="45713" marB="45713" anchor="ctr"/>
                    </a:tc>
                    <a:extLst>
                      <a:ext uri="{0D108BD9-81ED-4DB2-BD59-A6C34878D82A}">
                        <a16:rowId xmlns:a16="http://schemas.microsoft.com/office/drawing/2014/main" xmlns="" val="10003"/>
                      </a:ext>
                    </a:extLst>
                  </a:tr>
                  <a:tr h="338455">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615</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67</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4489</m:t>
                                </m:r>
                              </m:oMath>
                            </m:oMathPara>
                          </a14:m>
                          <a:endParaRPr lang="en-US" sz="1600" dirty="0"/>
                        </a:p>
                      </a:txBody>
                      <a:tcPr marL="91427" marR="91427" marT="45713" marB="45713" anchor="ctr"/>
                    </a:tc>
                    <a:extLst>
                      <a:ext uri="{0D108BD9-81ED-4DB2-BD59-A6C34878D82A}">
                        <a16:rowId xmlns:a16="http://schemas.microsoft.com/office/drawing/2014/main" xmlns="" val="10004"/>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505</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−43</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1849</m:t>
                                </m:r>
                              </m:oMath>
                            </m:oMathPara>
                          </a14:m>
                          <a:endParaRPr lang="en-US" sz="1600" dirty="0"/>
                        </a:p>
                      </a:txBody>
                      <a:tcPr marL="91427" marR="91427" marT="45713" marB="45713" anchor="ctr"/>
                    </a:tc>
                    <a:extLst>
                      <a:ext uri="{0D108BD9-81ED-4DB2-BD59-A6C34878D82A}">
                        <a16:rowId xmlns:a16="http://schemas.microsoft.com/office/drawing/2014/main" xmlns="" val="10005"/>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580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32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1024</m:t>
                                </m:r>
                              </m:oMath>
                            </m:oMathPara>
                          </a14:m>
                          <a:endParaRPr lang="en-US" sz="1600" dirty="0"/>
                        </a:p>
                      </a:txBody>
                      <a:tcPr marL="91427" marR="91427" marT="45713" marB="45713" anchor="ctr"/>
                    </a:tc>
                    <a:extLst>
                      <a:ext uri="{0D108BD9-81ED-4DB2-BD59-A6C34878D82A}">
                        <a16:rowId xmlns:a16="http://schemas.microsoft.com/office/drawing/2014/main" xmlns="" val="10006"/>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570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484</m:t>
                                </m:r>
                              </m:oMath>
                            </m:oMathPara>
                          </a14:m>
                          <a:endParaRPr lang="en-US" sz="1600" dirty="0"/>
                        </a:p>
                      </a:txBody>
                      <a:tcPr marL="91427" marR="91427" marT="45713" marB="45713" anchor="ctr"/>
                    </a:tc>
                    <a:extLst>
                      <a:ext uri="{0D108BD9-81ED-4DB2-BD59-A6C34878D82A}">
                        <a16:rowId xmlns:a16="http://schemas.microsoft.com/office/drawing/2014/main" xmlns="" val="10007"/>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460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−88</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7744</m:t>
                                </m:r>
                              </m:oMath>
                            </m:oMathPara>
                          </a14:m>
                          <a:endParaRPr lang="en-US" sz="1600" dirty="0"/>
                        </a:p>
                      </a:txBody>
                      <a:tcPr marL="91427" marR="91427" marT="45713" marB="45713" anchor="ctr"/>
                    </a:tc>
                    <a:extLst>
                      <a:ext uri="{0D108BD9-81ED-4DB2-BD59-A6C34878D82A}">
                        <a16:rowId xmlns:a16="http://schemas.microsoft.com/office/drawing/2014/main" xmlns="" val="10008"/>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9</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600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2704</m:t>
                                </m:r>
                              </m:oMath>
                            </m:oMathPara>
                          </a14:m>
                          <a:endParaRPr lang="en-US" sz="1600" dirty="0"/>
                        </a:p>
                      </a:txBody>
                      <a:tcPr marL="91427" marR="91427" marT="45713" marB="45713" anchor="ctr"/>
                    </a:tc>
                    <a:extLst>
                      <a:ext uri="{0D108BD9-81ED-4DB2-BD59-A6C34878D82A}">
                        <a16:rowId xmlns:a16="http://schemas.microsoft.com/office/drawing/2014/main" xmlns="" val="10009"/>
                      </a:ext>
                    </a:extLst>
                  </a:tr>
                  <a:tr h="337820">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580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32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1024</m:t>
                                </m:r>
                              </m:oMath>
                            </m:oMathPara>
                          </a14:m>
                          <a:endParaRPr lang="en-US" sz="1600" dirty="0"/>
                        </a:p>
                      </a:txBody>
                      <a:tcPr marL="91427" marR="91427" marT="45713" marB="45713" anchor="ctr"/>
                    </a:tc>
                    <a:extLst>
                      <a:ext uri="{0D108BD9-81ED-4DB2-BD59-A6C34878D82A}">
                        <a16:rowId xmlns:a16="http://schemas.microsoft.com/office/drawing/2014/main" xmlns="" val="10010"/>
                      </a:ext>
                    </a:extLst>
                  </a:tr>
                  <a:tr h="337185">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11</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530</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−18</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324</m:t>
                                </m:r>
                              </m:oMath>
                            </m:oMathPara>
                          </a14:m>
                          <a:endParaRPr lang="en-US" sz="1600" dirty="0"/>
                        </a:p>
                      </a:txBody>
                      <a:tcPr marL="91427" marR="91427" marT="45713" marB="45713" anchor="ctr"/>
                    </a:tc>
                    <a:extLst>
                      <a:ext uri="{0D108BD9-81ED-4DB2-BD59-A6C34878D82A}">
                        <a16:rowId xmlns:a16="http://schemas.microsoft.com/office/drawing/2014/main" xmlns="" val="10011"/>
                      </a:ext>
                    </a:extLst>
                  </a:tr>
                  <a:tr h="338455">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12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526</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−22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r>
                                  <a:rPr lang="en-US" sz="1600" i="1" dirty="0" smtClean="0">
                                    <a:latin typeface="Cambria Math" panose="02040503050406030204" pitchFamily="18" charset="0"/>
                                  </a:rPr>
                                  <m:t>484</m:t>
                                </m:r>
                              </m:oMath>
                            </m:oMathPara>
                          </a14:m>
                          <a:endParaRPr lang="en-US" sz="1600" dirty="0"/>
                        </a:p>
                      </a:txBody>
                      <a:tcPr marL="91427" marR="91427" marT="45713" marB="45713" anchor="ctr"/>
                    </a:tc>
                    <a:extLst>
                      <a:ext uri="{0D108BD9-81ED-4DB2-BD59-A6C34878D82A}">
                        <a16:rowId xmlns:a16="http://schemas.microsoft.com/office/drawing/2014/main" xmlns="" val="10012"/>
                      </a:ext>
                    </a:extLst>
                  </a:tr>
                  <a:tr h="697865">
                    <a:tc>
                      <a:txBody>
                        <a:bodyPr/>
                        <a:lstStyle/>
                        <a:p>
                          <a:pPr algn="ctr"/>
                          <a14:m>
                            <m:oMathPara xmlns:m="http://schemas.openxmlformats.org/officeDocument/2006/math">
                              <m:oMathParaPr>
                                <m:jc m:val="centerGroup"/>
                              </m:oMathParaPr>
                              <m:oMath xmlns:m="http://schemas.openxmlformats.org/officeDocument/2006/math">
                                <m:r>
                                  <a:rPr lang="en-US" sz="1600" b="0" i="1" dirty="0" smtClean="0">
                                    <a:latin typeface="Cambria Math" panose="02040503050406030204" pitchFamily="18" charset="0"/>
                                  </a:rPr>
                                  <m:t>𝑛</m:t>
                                </m:r>
                                <m:r>
                                  <a:rPr lang="en-US" sz="1600" i="1" dirty="0" smtClean="0">
                                    <a:latin typeface="Cambria Math" panose="02040503050406030204" pitchFamily="18" charset="0"/>
                                  </a:rPr>
                                  <m:t>=12</m:t>
                                </m:r>
                              </m:oMath>
                            </m:oMathPara>
                          </a14:m>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=6576</m:t>
                                    </m:r>
                                  </m:e>
                                </m:nary>
                              </m:oMath>
                            </m:oMathPara>
                          </a14:m>
                          <a:endParaRPr lang="en-US" sz="1600" dirty="0"/>
                        </a:p>
                      </a:txBody>
                      <a:tcPr marL="91427" marR="91427" marT="45713" marB="45713" anchor="ctr"/>
                    </a:tc>
                    <a:tc>
                      <a:txBody>
                        <a:bodyPr/>
                        <a:lstStyle/>
                        <a:p>
                          <a:pPr algn="ctr"/>
                          <a:endParaRPr lang="en-US" sz="1600" dirty="0"/>
                        </a:p>
                      </a:txBody>
                      <a:tcPr marL="91427" marR="91427" marT="45713" marB="45713" anchor="ctr"/>
                    </a:tc>
                    <a:tc>
                      <a:txBody>
                        <a:bodyP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1600" i="1" smtClean="0">
                                        <a:latin typeface="Cambria Math" panose="02040503050406030204" pitchFamily="18" charset="0"/>
                                      </a:rPr>
                                    </m:ctrlPr>
                                  </m:naryPr>
                                  <m:sub/>
                                  <m:sup/>
                                  <m:e>
                                    <m:sSup>
                                      <m:sSupPr>
                                        <m:ctrlPr>
                                          <a:rPr lang="en-US" sz="1600" i="1" smtClean="0">
                                            <a:latin typeface="Cambria Math" panose="02040503050406030204" pitchFamily="18" charset="0"/>
                                          </a:rPr>
                                        </m:ctrlPr>
                                      </m:sSup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m:t>
                                            </m:r>
                                            <m:r>
                                              <a:rPr lang="en-US" sz="1600" b="0" i="1" smtClean="0">
                                                <a:latin typeface="Cambria Math" panose="02040503050406030204" pitchFamily="18" charset="0"/>
                                              </a:rPr>
                                              <m:t>𝑋</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acc>
                                          <m:accPr>
                                            <m:chr m:val="̅"/>
                                            <m:ctrlPr>
                                              <a:rPr lang="en-US" sz="1600" b="0" i="1" smtClean="0">
                                                <a:latin typeface="Cambria Math" panose="02040503050406030204" pitchFamily="18" charset="0"/>
                                              </a:rPr>
                                            </m:ctrlPr>
                                          </m:accPr>
                                          <m:e>
                                            <m:r>
                                              <a:rPr lang="en-US" sz="1600" b="0" i="1" smtClean="0">
                                                <a:latin typeface="Cambria Math" panose="02040503050406030204" pitchFamily="18" charset="0"/>
                                              </a:rPr>
                                              <m:t>𝑋</m:t>
                                            </m:r>
                                          </m:e>
                                        </m:acc>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=23978</m:t>
                                    </m:r>
                                  </m:e>
                                </m:nary>
                              </m:oMath>
                            </m:oMathPara>
                          </a14:m>
                          <a:endParaRPr lang="en-US" sz="1600" dirty="0"/>
                        </a:p>
                      </a:txBody>
                      <a:tcPr marL="91427" marR="91427" marT="45713" marB="45713" anchor="ctr"/>
                    </a:tc>
                    <a:extLst>
                      <a:ext uri="{0D108BD9-81ED-4DB2-BD59-A6C34878D82A}">
                        <a16:rowId xmlns:a16="http://schemas.microsoft.com/office/drawing/2014/main" xmlns="" val="10013"/>
                      </a:ext>
                    </a:extLst>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2416237183"/>
                  </p:ext>
                </p:extLst>
              </p:nvPr>
            </p:nvGraphicFramePr>
            <p:xfrm>
              <a:off x="1860550" y="1718948"/>
              <a:ext cx="5974080" cy="5095240"/>
            </p:xfrm>
            <a:graphic>
              <a:graphicData uri="http://schemas.openxmlformats.org/drawingml/2006/table">
                <a:tbl>
                  <a:tblPr firstRow="1" bandRow="1">
                    <a:tableStyleId>{5C22544A-7EE6-4342-B048-85BDC9FD1C3A}</a:tableStyleId>
                  </a:tblPr>
                  <a:tblGrid>
                    <a:gridCol w="1174750">
                      <a:extLst>
                        <a:ext uri="{9D8B030D-6E8A-4147-A177-3AD203B41FA5}">
                          <a16:colId xmlns:a16="http://schemas.microsoft.com/office/drawing/2014/main" xmlns:a14="http://schemas.microsoft.com/office/drawing/2010/main" xmlns="" val="20000"/>
                        </a:ext>
                      </a:extLst>
                    </a:gridCol>
                    <a:gridCol w="1447165">
                      <a:extLst>
                        <a:ext uri="{9D8B030D-6E8A-4147-A177-3AD203B41FA5}">
                          <a16:colId xmlns:a16="http://schemas.microsoft.com/office/drawing/2014/main" xmlns:a14="http://schemas.microsoft.com/office/drawing/2010/main" xmlns="" val="20001"/>
                        </a:ext>
                      </a:extLst>
                    </a:gridCol>
                    <a:gridCol w="1159510">
                      <a:extLst>
                        <a:ext uri="{9D8B030D-6E8A-4147-A177-3AD203B41FA5}">
                          <a16:colId xmlns:a16="http://schemas.microsoft.com/office/drawing/2014/main" xmlns:a14="http://schemas.microsoft.com/office/drawing/2010/main" xmlns="" val="20002"/>
                        </a:ext>
                      </a:extLst>
                    </a:gridCol>
                    <a:gridCol w="2192655">
                      <a:extLst>
                        <a:ext uri="{9D8B030D-6E8A-4147-A177-3AD203B41FA5}">
                          <a16:colId xmlns:a16="http://schemas.microsoft.com/office/drawing/2014/main" xmlns:a14="http://schemas.microsoft.com/office/drawing/2010/main" xmlns="" val="20003"/>
                        </a:ext>
                      </a:extLst>
                    </a:gridCol>
                  </a:tblGrid>
                  <a:tr h="343535">
                    <a:tc>
                      <a:txBody>
                        <a:bodyPr/>
                        <a:lstStyle/>
                        <a:p>
                          <a:endParaRPr lang="en-US"/>
                        </a:p>
                      </a:txBody>
                      <a:tcPr marL="91427" marR="91427" marT="45713" marB="45713">
                        <a:blipFill rotWithShape="0">
                          <a:blip r:embed="rId2"/>
                          <a:stretch>
                            <a:fillRect l="-518" t="-1786" r="-410363" b="-1398214"/>
                          </a:stretch>
                        </a:blipFill>
                      </a:tcPr>
                    </a:tc>
                    <a:tc>
                      <a:txBody>
                        <a:bodyPr/>
                        <a:lstStyle/>
                        <a:p>
                          <a:endParaRPr lang="en-US"/>
                        </a:p>
                      </a:txBody>
                      <a:tcPr marL="91427" marR="91427" marT="45713" marB="45713">
                        <a:blipFill rotWithShape="0">
                          <a:blip r:embed="rId2"/>
                          <a:stretch>
                            <a:fillRect l="-81513" t="-1786" r="-232773" b="-1398214"/>
                          </a:stretch>
                        </a:blipFill>
                      </a:tcPr>
                    </a:tc>
                    <a:tc>
                      <a:txBody>
                        <a:bodyPr/>
                        <a:lstStyle/>
                        <a:p>
                          <a:endParaRPr lang="en-US"/>
                        </a:p>
                      </a:txBody>
                      <a:tcPr marL="91427" marR="91427" marT="45713" marB="45713">
                        <a:blipFill rotWithShape="0">
                          <a:blip r:embed="rId2"/>
                          <a:stretch>
                            <a:fillRect l="-227368" t="-1786" r="-191579" b="-1398214"/>
                          </a:stretch>
                        </a:blipFill>
                      </a:tcPr>
                    </a:tc>
                    <a:tc>
                      <a:txBody>
                        <a:bodyPr/>
                        <a:lstStyle/>
                        <a:p>
                          <a:endParaRPr lang="en-US"/>
                        </a:p>
                      </a:txBody>
                      <a:tcPr marL="91427" marR="91427" marT="45713" marB="45713">
                        <a:blipFill rotWithShape="0">
                          <a:blip r:embed="rId2"/>
                          <a:stretch>
                            <a:fillRect l="-172778" t="-1786" r="-1111" b="-1398214"/>
                          </a:stretch>
                        </a:blipFill>
                      </a:tcPr>
                    </a:tc>
                    <a:extLst>
                      <a:ext uri="{0D108BD9-81ED-4DB2-BD59-A6C34878D82A}">
                        <a16:rowId xmlns:a16="http://schemas.microsoft.com/office/drawing/2014/main" xmlns:a14="http://schemas.microsoft.com/office/drawing/2010/main" xmlns="" val="10000"/>
                      </a:ext>
                    </a:extLst>
                  </a:tr>
                  <a:tr h="337820">
                    <a:tc>
                      <a:txBody>
                        <a:bodyPr/>
                        <a:lstStyle/>
                        <a:p>
                          <a:endParaRPr lang="en-US"/>
                        </a:p>
                      </a:txBody>
                      <a:tcPr marL="91427" marR="91427" marT="45713" marB="45713" anchor="ctr">
                        <a:blipFill rotWithShape="0">
                          <a:blip r:embed="rId2"/>
                          <a:stretch>
                            <a:fillRect l="-518" t="-101786" r="-410363" b="-1298214"/>
                          </a:stretch>
                        </a:blipFill>
                      </a:tcPr>
                    </a:tc>
                    <a:tc>
                      <a:txBody>
                        <a:bodyPr/>
                        <a:lstStyle/>
                        <a:p>
                          <a:endParaRPr lang="en-US"/>
                        </a:p>
                      </a:txBody>
                      <a:tcPr marL="91427" marR="91427" marT="45713" marB="45713" anchor="ctr">
                        <a:blipFill rotWithShape="0">
                          <a:blip r:embed="rId2"/>
                          <a:stretch>
                            <a:fillRect l="-81513" t="-101786" r="-232773" b="-1298214"/>
                          </a:stretch>
                        </a:blipFill>
                      </a:tcPr>
                    </a:tc>
                    <a:tc>
                      <a:txBody>
                        <a:bodyPr/>
                        <a:lstStyle/>
                        <a:p>
                          <a:endParaRPr lang="en-US"/>
                        </a:p>
                      </a:txBody>
                      <a:tcPr marL="91427" marR="91427" marT="45713" marB="45713" anchor="ctr">
                        <a:blipFill rotWithShape="0">
                          <a:blip r:embed="rId2"/>
                          <a:stretch>
                            <a:fillRect l="-227368" t="-101786" r="-191579" b="-1298214"/>
                          </a:stretch>
                        </a:blipFill>
                      </a:tcPr>
                    </a:tc>
                    <a:tc>
                      <a:txBody>
                        <a:bodyPr/>
                        <a:lstStyle/>
                        <a:p>
                          <a:endParaRPr lang="en-US"/>
                        </a:p>
                      </a:txBody>
                      <a:tcPr marL="91427" marR="91427" marT="45713" marB="45713" anchor="ctr">
                        <a:blipFill rotWithShape="0">
                          <a:blip r:embed="rId2"/>
                          <a:stretch>
                            <a:fillRect l="-172778" t="-101786" r="-1111" b="-1298214"/>
                          </a:stretch>
                        </a:blipFill>
                      </a:tcPr>
                    </a:tc>
                    <a:extLst>
                      <a:ext uri="{0D108BD9-81ED-4DB2-BD59-A6C34878D82A}">
                        <a16:rowId xmlns:a16="http://schemas.microsoft.com/office/drawing/2014/main" xmlns:a14="http://schemas.microsoft.com/office/drawing/2010/main" xmlns="" val="10001"/>
                      </a:ext>
                    </a:extLst>
                  </a:tr>
                  <a:tr h="337820">
                    <a:tc>
                      <a:txBody>
                        <a:bodyPr/>
                        <a:lstStyle/>
                        <a:p>
                          <a:endParaRPr lang="en-US"/>
                        </a:p>
                      </a:txBody>
                      <a:tcPr marL="91427" marR="91427" marT="45713" marB="45713" anchor="ctr">
                        <a:blipFill rotWithShape="0">
                          <a:blip r:embed="rId2"/>
                          <a:stretch>
                            <a:fillRect l="-518" t="-205455" r="-410363" b="-1221818"/>
                          </a:stretch>
                        </a:blipFill>
                      </a:tcPr>
                    </a:tc>
                    <a:tc>
                      <a:txBody>
                        <a:bodyPr/>
                        <a:lstStyle/>
                        <a:p>
                          <a:endParaRPr lang="en-US"/>
                        </a:p>
                      </a:txBody>
                      <a:tcPr marL="91427" marR="91427" marT="45713" marB="45713" anchor="ctr">
                        <a:blipFill rotWithShape="0">
                          <a:blip r:embed="rId2"/>
                          <a:stretch>
                            <a:fillRect l="-81513" t="-205455" r="-232773" b="-1221818"/>
                          </a:stretch>
                        </a:blipFill>
                      </a:tcPr>
                    </a:tc>
                    <a:tc>
                      <a:txBody>
                        <a:bodyPr/>
                        <a:lstStyle/>
                        <a:p>
                          <a:endParaRPr lang="en-US"/>
                        </a:p>
                      </a:txBody>
                      <a:tcPr marL="91427" marR="91427" marT="45713" marB="45713" anchor="ctr">
                        <a:blipFill rotWithShape="0">
                          <a:blip r:embed="rId2"/>
                          <a:stretch>
                            <a:fillRect l="-227368" t="-205455" r="-191579" b="-1221818"/>
                          </a:stretch>
                        </a:blipFill>
                      </a:tcPr>
                    </a:tc>
                    <a:tc>
                      <a:txBody>
                        <a:bodyPr/>
                        <a:lstStyle/>
                        <a:p>
                          <a:endParaRPr lang="en-US"/>
                        </a:p>
                      </a:txBody>
                      <a:tcPr marL="91427" marR="91427" marT="45713" marB="45713" anchor="ctr">
                        <a:blipFill rotWithShape="0">
                          <a:blip r:embed="rId2"/>
                          <a:stretch>
                            <a:fillRect l="-172778" t="-205455" r="-1111" b="-1221818"/>
                          </a:stretch>
                        </a:blipFill>
                      </a:tcPr>
                    </a:tc>
                    <a:extLst>
                      <a:ext uri="{0D108BD9-81ED-4DB2-BD59-A6C34878D82A}">
                        <a16:rowId xmlns:a16="http://schemas.microsoft.com/office/drawing/2014/main" xmlns:a14="http://schemas.microsoft.com/office/drawing/2010/main" xmlns="" val="10002"/>
                      </a:ext>
                    </a:extLst>
                  </a:tr>
                  <a:tr h="337185">
                    <a:tc>
                      <a:txBody>
                        <a:bodyPr/>
                        <a:lstStyle/>
                        <a:p>
                          <a:endParaRPr lang="en-US"/>
                        </a:p>
                      </a:txBody>
                      <a:tcPr marL="91427" marR="91427" marT="45713" marB="45713" anchor="ctr">
                        <a:blipFill rotWithShape="0">
                          <a:blip r:embed="rId2"/>
                          <a:stretch>
                            <a:fillRect l="-518" t="-300000" r="-410363" b="-1100000"/>
                          </a:stretch>
                        </a:blipFill>
                      </a:tcPr>
                    </a:tc>
                    <a:tc>
                      <a:txBody>
                        <a:bodyPr/>
                        <a:lstStyle/>
                        <a:p>
                          <a:endParaRPr lang="en-US"/>
                        </a:p>
                      </a:txBody>
                      <a:tcPr marL="91427" marR="91427" marT="45713" marB="45713" anchor="ctr">
                        <a:blipFill rotWithShape="0">
                          <a:blip r:embed="rId2"/>
                          <a:stretch>
                            <a:fillRect l="-81513" t="-300000" r="-232773" b="-1100000"/>
                          </a:stretch>
                        </a:blipFill>
                      </a:tcPr>
                    </a:tc>
                    <a:tc>
                      <a:txBody>
                        <a:bodyPr/>
                        <a:lstStyle/>
                        <a:p>
                          <a:endParaRPr lang="en-US"/>
                        </a:p>
                      </a:txBody>
                      <a:tcPr marL="91427" marR="91427" marT="45713" marB="45713" anchor="ctr">
                        <a:blipFill rotWithShape="0">
                          <a:blip r:embed="rId2"/>
                          <a:stretch>
                            <a:fillRect l="-227368" t="-300000" r="-191579" b="-1100000"/>
                          </a:stretch>
                        </a:blipFill>
                      </a:tcPr>
                    </a:tc>
                    <a:tc>
                      <a:txBody>
                        <a:bodyPr/>
                        <a:lstStyle/>
                        <a:p>
                          <a:endParaRPr lang="en-US"/>
                        </a:p>
                      </a:txBody>
                      <a:tcPr marL="91427" marR="91427" marT="45713" marB="45713" anchor="ctr">
                        <a:blipFill rotWithShape="0">
                          <a:blip r:embed="rId2"/>
                          <a:stretch>
                            <a:fillRect l="-172778" t="-300000" r="-1111" b="-1100000"/>
                          </a:stretch>
                        </a:blipFill>
                      </a:tcPr>
                    </a:tc>
                    <a:extLst>
                      <a:ext uri="{0D108BD9-81ED-4DB2-BD59-A6C34878D82A}">
                        <a16:rowId xmlns:a16="http://schemas.microsoft.com/office/drawing/2014/main" xmlns:a14="http://schemas.microsoft.com/office/drawing/2010/main" xmlns="" val="10003"/>
                      </a:ext>
                    </a:extLst>
                  </a:tr>
                  <a:tr h="338455">
                    <a:tc>
                      <a:txBody>
                        <a:bodyPr/>
                        <a:lstStyle/>
                        <a:p>
                          <a:endParaRPr lang="en-US"/>
                        </a:p>
                      </a:txBody>
                      <a:tcPr marL="91427" marR="91427" marT="45713" marB="45713" anchor="ctr">
                        <a:blipFill rotWithShape="0">
                          <a:blip r:embed="rId2"/>
                          <a:stretch>
                            <a:fillRect l="-518" t="-407273" r="-410363" b="-1020000"/>
                          </a:stretch>
                        </a:blipFill>
                      </a:tcPr>
                    </a:tc>
                    <a:tc>
                      <a:txBody>
                        <a:bodyPr/>
                        <a:lstStyle/>
                        <a:p>
                          <a:endParaRPr lang="en-US"/>
                        </a:p>
                      </a:txBody>
                      <a:tcPr marL="91427" marR="91427" marT="45713" marB="45713" anchor="ctr">
                        <a:blipFill rotWithShape="0">
                          <a:blip r:embed="rId2"/>
                          <a:stretch>
                            <a:fillRect l="-81513" t="-407273" r="-232773" b="-1020000"/>
                          </a:stretch>
                        </a:blipFill>
                      </a:tcPr>
                    </a:tc>
                    <a:tc>
                      <a:txBody>
                        <a:bodyPr/>
                        <a:lstStyle/>
                        <a:p>
                          <a:endParaRPr lang="en-US"/>
                        </a:p>
                      </a:txBody>
                      <a:tcPr marL="91427" marR="91427" marT="45713" marB="45713" anchor="ctr">
                        <a:blipFill rotWithShape="0">
                          <a:blip r:embed="rId2"/>
                          <a:stretch>
                            <a:fillRect l="-227368" t="-407273" r="-191579" b="-1020000"/>
                          </a:stretch>
                        </a:blipFill>
                      </a:tcPr>
                    </a:tc>
                    <a:tc>
                      <a:txBody>
                        <a:bodyPr/>
                        <a:lstStyle/>
                        <a:p>
                          <a:endParaRPr lang="en-US"/>
                        </a:p>
                      </a:txBody>
                      <a:tcPr marL="91427" marR="91427" marT="45713" marB="45713" anchor="ctr">
                        <a:blipFill rotWithShape="0">
                          <a:blip r:embed="rId2"/>
                          <a:stretch>
                            <a:fillRect l="-172778" t="-407273" r="-1111" b="-1020000"/>
                          </a:stretch>
                        </a:blipFill>
                      </a:tcPr>
                    </a:tc>
                    <a:extLst>
                      <a:ext uri="{0D108BD9-81ED-4DB2-BD59-A6C34878D82A}">
                        <a16:rowId xmlns:a16="http://schemas.microsoft.com/office/drawing/2014/main" xmlns:a14="http://schemas.microsoft.com/office/drawing/2010/main" xmlns="" val="10004"/>
                      </a:ext>
                    </a:extLst>
                  </a:tr>
                  <a:tr h="337820">
                    <a:tc>
                      <a:txBody>
                        <a:bodyPr/>
                        <a:lstStyle/>
                        <a:p>
                          <a:endParaRPr lang="en-US"/>
                        </a:p>
                      </a:txBody>
                      <a:tcPr marL="91427" marR="91427" marT="45713" marB="45713" anchor="ctr">
                        <a:blipFill rotWithShape="0">
                          <a:blip r:embed="rId2"/>
                          <a:stretch>
                            <a:fillRect l="-518" t="-498214" r="-410363" b="-901786"/>
                          </a:stretch>
                        </a:blipFill>
                      </a:tcPr>
                    </a:tc>
                    <a:tc>
                      <a:txBody>
                        <a:bodyPr/>
                        <a:lstStyle/>
                        <a:p>
                          <a:endParaRPr lang="en-US"/>
                        </a:p>
                      </a:txBody>
                      <a:tcPr marL="91427" marR="91427" marT="45713" marB="45713" anchor="ctr">
                        <a:blipFill rotWithShape="0">
                          <a:blip r:embed="rId2"/>
                          <a:stretch>
                            <a:fillRect l="-81513" t="-498214" r="-232773" b="-901786"/>
                          </a:stretch>
                        </a:blipFill>
                      </a:tcPr>
                    </a:tc>
                    <a:tc>
                      <a:txBody>
                        <a:bodyPr/>
                        <a:lstStyle/>
                        <a:p>
                          <a:endParaRPr lang="en-US"/>
                        </a:p>
                      </a:txBody>
                      <a:tcPr marL="91427" marR="91427" marT="45713" marB="45713" anchor="ctr">
                        <a:blipFill rotWithShape="0">
                          <a:blip r:embed="rId2"/>
                          <a:stretch>
                            <a:fillRect l="-227368" t="-498214" r="-191579" b="-901786"/>
                          </a:stretch>
                        </a:blipFill>
                      </a:tcPr>
                    </a:tc>
                    <a:tc>
                      <a:txBody>
                        <a:bodyPr/>
                        <a:lstStyle/>
                        <a:p>
                          <a:endParaRPr lang="en-US"/>
                        </a:p>
                      </a:txBody>
                      <a:tcPr marL="91427" marR="91427" marT="45713" marB="45713" anchor="ctr">
                        <a:blipFill rotWithShape="0">
                          <a:blip r:embed="rId2"/>
                          <a:stretch>
                            <a:fillRect l="-172778" t="-498214" r="-1111" b="-901786"/>
                          </a:stretch>
                        </a:blipFill>
                      </a:tcPr>
                    </a:tc>
                    <a:extLst>
                      <a:ext uri="{0D108BD9-81ED-4DB2-BD59-A6C34878D82A}">
                        <a16:rowId xmlns:a16="http://schemas.microsoft.com/office/drawing/2014/main" xmlns:a14="http://schemas.microsoft.com/office/drawing/2010/main" xmlns="" val="10005"/>
                      </a:ext>
                    </a:extLst>
                  </a:tr>
                  <a:tr h="337820">
                    <a:tc>
                      <a:txBody>
                        <a:bodyPr/>
                        <a:lstStyle/>
                        <a:p>
                          <a:endParaRPr lang="en-US"/>
                        </a:p>
                      </a:txBody>
                      <a:tcPr marL="91427" marR="91427" marT="45713" marB="45713" anchor="ctr">
                        <a:blipFill rotWithShape="0">
                          <a:blip r:embed="rId2"/>
                          <a:stretch>
                            <a:fillRect l="-518" t="-609091" r="-410363" b="-818182"/>
                          </a:stretch>
                        </a:blipFill>
                      </a:tcPr>
                    </a:tc>
                    <a:tc>
                      <a:txBody>
                        <a:bodyPr/>
                        <a:lstStyle/>
                        <a:p>
                          <a:endParaRPr lang="en-US"/>
                        </a:p>
                      </a:txBody>
                      <a:tcPr marL="91427" marR="91427" marT="45713" marB="45713" anchor="ctr">
                        <a:blipFill rotWithShape="0">
                          <a:blip r:embed="rId2"/>
                          <a:stretch>
                            <a:fillRect l="-81513" t="-609091" r="-232773" b="-818182"/>
                          </a:stretch>
                        </a:blipFill>
                      </a:tcPr>
                    </a:tc>
                    <a:tc>
                      <a:txBody>
                        <a:bodyPr/>
                        <a:lstStyle/>
                        <a:p>
                          <a:endParaRPr lang="en-US"/>
                        </a:p>
                      </a:txBody>
                      <a:tcPr marL="91427" marR="91427" marT="45713" marB="45713" anchor="ctr">
                        <a:blipFill rotWithShape="0">
                          <a:blip r:embed="rId2"/>
                          <a:stretch>
                            <a:fillRect l="-227368" t="-609091" r="-191579" b="-818182"/>
                          </a:stretch>
                        </a:blipFill>
                      </a:tcPr>
                    </a:tc>
                    <a:tc>
                      <a:txBody>
                        <a:bodyPr/>
                        <a:lstStyle/>
                        <a:p>
                          <a:endParaRPr lang="en-US"/>
                        </a:p>
                      </a:txBody>
                      <a:tcPr marL="91427" marR="91427" marT="45713" marB="45713" anchor="ctr">
                        <a:blipFill rotWithShape="0">
                          <a:blip r:embed="rId2"/>
                          <a:stretch>
                            <a:fillRect l="-172778" t="-609091" r="-1111" b="-818182"/>
                          </a:stretch>
                        </a:blipFill>
                      </a:tcPr>
                    </a:tc>
                    <a:extLst>
                      <a:ext uri="{0D108BD9-81ED-4DB2-BD59-A6C34878D82A}">
                        <a16:rowId xmlns:a16="http://schemas.microsoft.com/office/drawing/2014/main" xmlns:a14="http://schemas.microsoft.com/office/drawing/2010/main" xmlns="" val="10006"/>
                      </a:ext>
                    </a:extLst>
                  </a:tr>
                  <a:tr h="337820">
                    <a:tc>
                      <a:txBody>
                        <a:bodyPr/>
                        <a:lstStyle/>
                        <a:p>
                          <a:endParaRPr lang="en-US"/>
                        </a:p>
                      </a:txBody>
                      <a:tcPr marL="91427" marR="91427" marT="45713" marB="45713" anchor="ctr">
                        <a:blipFill rotWithShape="0">
                          <a:blip r:embed="rId2"/>
                          <a:stretch>
                            <a:fillRect l="-518" t="-696429" r="-410363" b="-703571"/>
                          </a:stretch>
                        </a:blipFill>
                      </a:tcPr>
                    </a:tc>
                    <a:tc>
                      <a:txBody>
                        <a:bodyPr/>
                        <a:lstStyle/>
                        <a:p>
                          <a:endParaRPr lang="en-US"/>
                        </a:p>
                      </a:txBody>
                      <a:tcPr marL="91427" marR="91427" marT="45713" marB="45713" anchor="ctr">
                        <a:blipFill rotWithShape="0">
                          <a:blip r:embed="rId2"/>
                          <a:stretch>
                            <a:fillRect l="-81513" t="-696429" r="-232773" b="-703571"/>
                          </a:stretch>
                        </a:blipFill>
                      </a:tcPr>
                    </a:tc>
                    <a:tc>
                      <a:txBody>
                        <a:bodyPr/>
                        <a:lstStyle/>
                        <a:p>
                          <a:endParaRPr lang="en-US"/>
                        </a:p>
                      </a:txBody>
                      <a:tcPr marL="91427" marR="91427" marT="45713" marB="45713" anchor="ctr">
                        <a:blipFill rotWithShape="0">
                          <a:blip r:embed="rId2"/>
                          <a:stretch>
                            <a:fillRect l="-227368" t="-696429" r="-191579" b="-703571"/>
                          </a:stretch>
                        </a:blipFill>
                      </a:tcPr>
                    </a:tc>
                    <a:tc>
                      <a:txBody>
                        <a:bodyPr/>
                        <a:lstStyle/>
                        <a:p>
                          <a:endParaRPr lang="en-US"/>
                        </a:p>
                      </a:txBody>
                      <a:tcPr marL="91427" marR="91427" marT="45713" marB="45713" anchor="ctr">
                        <a:blipFill rotWithShape="0">
                          <a:blip r:embed="rId2"/>
                          <a:stretch>
                            <a:fillRect l="-172778" t="-696429" r="-1111" b="-703571"/>
                          </a:stretch>
                        </a:blipFill>
                      </a:tcPr>
                    </a:tc>
                    <a:extLst>
                      <a:ext uri="{0D108BD9-81ED-4DB2-BD59-A6C34878D82A}">
                        <a16:rowId xmlns:a16="http://schemas.microsoft.com/office/drawing/2014/main" xmlns:a14="http://schemas.microsoft.com/office/drawing/2010/main" xmlns="" val="10007"/>
                      </a:ext>
                    </a:extLst>
                  </a:tr>
                  <a:tr h="337820">
                    <a:tc>
                      <a:txBody>
                        <a:bodyPr/>
                        <a:lstStyle/>
                        <a:p>
                          <a:endParaRPr lang="en-US"/>
                        </a:p>
                      </a:txBody>
                      <a:tcPr marL="91427" marR="91427" marT="45713" marB="45713" anchor="ctr">
                        <a:blipFill rotWithShape="0">
                          <a:blip r:embed="rId2"/>
                          <a:stretch>
                            <a:fillRect l="-518" t="-810909" r="-410363" b="-616364"/>
                          </a:stretch>
                        </a:blipFill>
                      </a:tcPr>
                    </a:tc>
                    <a:tc>
                      <a:txBody>
                        <a:bodyPr/>
                        <a:lstStyle/>
                        <a:p>
                          <a:endParaRPr lang="en-US"/>
                        </a:p>
                      </a:txBody>
                      <a:tcPr marL="91427" marR="91427" marT="45713" marB="45713" anchor="ctr">
                        <a:blipFill rotWithShape="0">
                          <a:blip r:embed="rId2"/>
                          <a:stretch>
                            <a:fillRect l="-81513" t="-810909" r="-232773" b="-616364"/>
                          </a:stretch>
                        </a:blipFill>
                      </a:tcPr>
                    </a:tc>
                    <a:tc>
                      <a:txBody>
                        <a:bodyPr/>
                        <a:lstStyle/>
                        <a:p>
                          <a:endParaRPr lang="en-US"/>
                        </a:p>
                      </a:txBody>
                      <a:tcPr marL="91427" marR="91427" marT="45713" marB="45713" anchor="ctr">
                        <a:blipFill rotWithShape="0">
                          <a:blip r:embed="rId2"/>
                          <a:stretch>
                            <a:fillRect l="-227368" t="-810909" r="-191579" b="-616364"/>
                          </a:stretch>
                        </a:blipFill>
                      </a:tcPr>
                    </a:tc>
                    <a:tc>
                      <a:txBody>
                        <a:bodyPr/>
                        <a:lstStyle/>
                        <a:p>
                          <a:endParaRPr lang="en-US"/>
                        </a:p>
                      </a:txBody>
                      <a:tcPr marL="91427" marR="91427" marT="45713" marB="45713" anchor="ctr">
                        <a:blipFill rotWithShape="0">
                          <a:blip r:embed="rId2"/>
                          <a:stretch>
                            <a:fillRect l="-172778" t="-810909" r="-1111" b="-616364"/>
                          </a:stretch>
                        </a:blipFill>
                      </a:tcPr>
                    </a:tc>
                    <a:extLst>
                      <a:ext uri="{0D108BD9-81ED-4DB2-BD59-A6C34878D82A}">
                        <a16:rowId xmlns:a16="http://schemas.microsoft.com/office/drawing/2014/main" xmlns:a14="http://schemas.microsoft.com/office/drawing/2010/main" xmlns="" val="10008"/>
                      </a:ext>
                    </a:extLst>
                  </a:tr>
                  <a:tr h="337820">
                    <a:tc>
                      <a:txBody>
                        <a:bodyPr/>
                        <a:lstStyle/>
                        <a:p>
                          <a:endParaRPr lang="en-US"/>
                        </a:p>
                      </a:txBody>
                      <a:tcPr marL="91427" marR="91427" marT="45713" marB="45713" anchor="ctr">
                        <a:blipFill rotWithShape="0">
                          <a:blip r:embed="rId2"/>
                          <a:stretch>
                            <a:fillRect l="-518" t="-894643" r="-410363" b="-505357"/>
                          </a:stretch>
                        </a:blipFill>
                      </a:tcPr>
                    </a:tc>
                    <a:tc>
                      <a:txBody>
                        <a:bodyPr/>
                        <a:lstStyle/>
                        <a:p>
                          <a:endParaRPr lang="en-US"/>
                        </a:p>
                      </a:txBody>
                      <a:tcPr marL="91427" marR="91427" marT="45713" marB="45713" anchor="ctr">
                        <a:blipFill rotWithShape="0">
                          <a:blip r:embed="rId2"/>
                          <a:stretch>
                            <a:fillRect l="-81513" t="-894643" r="-232773" b="-505357"/>
                          </a:stretch>
                        </a:blipFill>
                      </a:tcPr>
                    </a:tc>
                    <a:tc>
                      <a:txBody>
                        <a:bodyPr/>
                        <a:lstStyle/>
                        <a:p>
                          <a:endParaRPr lang="en-US"/>
                        </a:p>
                      </a:txBody>
                      <a:tcPr marL="91427" marR="91427" marT="45713" marB="45713" anchor="ctr">
                        <a:blipFill rotWithShape="0">
                          <a:blip r:embed="rId2"/>
                          <a:stretch>
                            <a:fillRect l="-227368" t="-894643" r="-191579" b="-505357"/>
                          </a:stretch>
                        </a:blipFill>
                      </a:tcPr>
                    </a:tc>
                    <a:tc>
                      <a:txBody>
                        <a:bodyPr/>
                        <a:lstStyle/>
                        <a:p>
                          <a:endParaRPr lang="en-US"/>
                        </a:p>
                      </a:txBody>
                      <a:tcPr marL="91427" marR="91427" marT="45713" marB="45713" anchor="ctr">
                        <a:blipFill rotWithShape="0">
                          <a:blip r:embed="rId2"/>
                          <a:stretch>
                            <a:fillRect l="-172778" t="-894643" r="-1111" b="-505357"/>
                          </a:stretch>
                        </a:blipFill>
                      </a:tcPr>
                    </a:tc>
                    <a:extLst>
                      <a:ext uri="{0D108BD9-81ED-4DB2-BD59-A6C34878D82A}">
                        <a16:rowId xmlns:a16="http://schemas.microsoft.com/office/drawing/2014/main" xmlns:a14="http://schemas.microsoft.com/office/drawing/2010/main" xmlns="" val="10009"/>
                      </a:ext>
                    </a:extLst>
                  </a:tr>
                  <a:tr h="337820">
                    <a:tc>
                      <a:txBody>
                        <a:bodyPr/>
                        <a:lstStyle/>
                        <a:p>
                          <a:endParaRPr lang="en-US"/>
                        </a:p>
                      </a:txBody>
                      <a:tcPr marL="91427" marR="91427" marT="45713" marB="45713" anchor="ctr">
                        <a:blipFill rotWithShape="0">
                          <a:blip r:embed="rId2"/>
                          <a:stretch>
                            <a:fillRect l="-518" t="-1012727" r="-410363" b="-414545"/>
                          </a:stretch>
                        </a:blipFill>
                      </a:tcPr>
                    </a:tc>
                    <a:tc>
                      <a:txBody>
                        <a:bodyPr/>
                        <a:lstStyle/>
                        <a:p>
                          <a:endParaRPr lang="en-US"/>
                        </a:p>
                      </a:txBody>
                      <a:tcPr marL="91427" marR="91427" marT="45713" marB="45713" anchor="ctr">
                        <a:blipFill rotWithShape="0">
                          <a:blip r:embed="rId2"/>
                          <a:stretch>
                            <a:fillRect l="-81513" t="-1012727" r="-232773" b="-414545"/>
                          </a:stretch>
                        </a:blipFill>
                      </a:tcPr>
                    </a:tc>
                    <a:tc>
                      <a:txBody>
                        <a:bodyPr/>
                        <a:lstStyle/>
                        <a:p>
                          <a:endParaRPr lang="en-US"/>
                        </a:p>
                      </a:txBody>
                      <a:tcPr marL="91427" marR="91427" marT="45713" marB="45713" anchor="ctr">
                        <a:blipFill rotWithShape="0">
                          <a:blip r:embed="rId2"/>
                          <a:stretch>
                            <a:fillRect l="-227368" t="-1012727" r="-191579" b="-414545"/>
                          </a:stretch>
                        </a:blipFill>
                      </a:tcPr>
                    </a:tc>
                    <a:tc>
                      <a:txBody>
                        <a:bodyPr/>
                        <a:lstStyle/>
                        <a:p>
                          <a:endParaRPr lang="en-US"/>
                        </a:p>
                      </a:txBody>
                      <a:tcPr marL="91427" marR="91427" marT="45713" marB="45713" anchor="ctr">
                        <a:blipFill rotWithShape="0">
                          <a:blip r:embed="rId2"/>
                          <a:stretch>
                            <a:fillRect l="-172778" t="-1012727" r="-1111" b="-414545"/>
                          </a:stretch>
                        </a:blipFill>
                      </a:tcPr>
                    </a:tc>
                    <a:extLst>
                      <a:ext uri="{0D108BD9-81ED-4DB2-BD59-A6C34878D82A}">
                        <a16:rowId xmlns:a16="http://schemas.microsoft.com/office/drawing/2014/main" xmlns:a14="http://schemas.microsoft.com/office/drawing/2010/main" xmlns="" val="10010"/>
                      </a:ext>
                    </a:extLst>
                  </a:tr>
                  <a:tr h="337185">
                    <a:tc>
                      <a:txBody>
                        <a:bodyPr/>
                        <a:lstStyle/>
                        <a:p>
                          <a:endParaRPr lang="en-US"/>
                        </a:p>
                      </a:txBody>
                      <a:tcPr marL="91427" marR="91427" marT="45713" marB="45713" anchor="ctr">
                        <a:blipFill rotWithShape="0">
                          <a:blip r:embed="rId2"/>
                          <a:stretch>
                            <a:fillRect l="-518" t="-1092857" r="-410363" b="-307143"/>
                          </a:stretch>
                        </a:blipFill>
                      </a:tcPr>
                    </a:tc>
                    <a:tc>
                      <a:txBody>
                        <a:bodyPr/>
                        <a:lstStyle/>
                        <a:p>
                          <a:endParaRPr lang="en-US"/>
                        </a:p>
                      </a:txBody>
                      <a:tcPr marL="91427" marR="91427" marT="45713" marB="45713" anchor="ctr">
                        <a:blipFill rotWithShape="0">
                          <a:blip r:embed="rId2"/>
                          <a:stretch>
                            <a:fillRect l="-81513" t="-1092857" r="-232773" b="-307143"/>
                          </a:stretch>
                        </a:blipFill>
                      </a:tcPr>
                    </a:tc>
                    <a:tc>
                      <a:txBody>
                        <a:bodyPr/>
                        <a:lstStyle/>
                        <a:p>
                          <a:endParaRPr lang="en-US"/>
                        </a:p>
                      </a:txBody>
                      <a:tcPr marL="91427" marR="91427" marT="45713" marB="45713" anchor="ctr">
                        <a:blipFill rotWithShape="0">
                          <a:blip r:embed="rId2"/>
                          <a:stretch>
                            <a:fillRect l="-227368" t="-1092857" r="-191579" b="-307143"/>
                          </a:stretch>
                        </a:blipFill>
                      </a:tcPr>
                    </a:tc>
                    <a:tc>
                      <a:txBody>
                        <a:bodyPr/>
                        <a:lstStyle/>
                        <a:p>
                          <a:endParaRPr lang="en-US"/>
                        </a:p>
                      </a:txBody>
                      <a:tcPr marL="91427" marR="91427" marT="45713" marB="45713" anchor="ctr">
                        <a:blipFill rotWithShape="0">
                          <a:blip r:embed="rId2"/>
                          <a:stretch>
                            <a:fillRect l="-172778" t="-1092857" r="-1111" b="-307143"/>
                          </a:stretch>
                        </a:blipFill>
                      </a:tcPr>
                    </a:tc>
                    <a:extLst>
                      <a:ext uri="{0D108BD9-81ED-4DB2-BD59-A6C34878D82A}">
                        <a16:rowId xmlns:a16="http://schemas.microsoft.com/office/drawing/2014/main" xmlns:a14="http://schemas.microsoft.com/office/drawing/2010/main" xmlns="" val="10011"/>
                      </a:ext>
                    </a:extLst>
                  </a:tr>
                  <a:tr h="338455">
                    <a:tc>
                      <a:txBody>
                        <a:bodyPr/>
                        <a:lstStyle/>
                        <a:p>
                          <a:endParaRPr lang="en-US"/>
                        </a:p>
                      </a:txBody>
                      <a:tcPr marL="91427" marR="91427" marT="45713" marB="45713" anchor="ctr">
                        <a:blipFill rotWithShape="0">
                          <a:blip r:embed="rId2"/>
                          <a:stretch>
                            <a:fillRect l="-518" t="-1214545" r="-410363" b="-212727"/>
                          </a:stretch>
                        </a:blipFill>
                      </a:tcPr>
                    </a:tc>
                    <a:tc>
                      <a:txBody>
                        <a:bodyPr/>
                        <a:lstStyle/>
                        <a:p>
                          <a:endParaRPr lang="en-US"/>
                        </a:p>
                      </a:txBody>
                      <a:tcPr marL="91427" marR="91427" marT="45713" marB="45713" anchor="ctr">
                        <a:blipFill rotWithShape="0">
                          <a:blip r:embed="rId2"/>
                          <a:stretch>
                            <a:fillRect l="-81513" t="-1214545" r="-232773" b="-212727"/>
                          </a:stretch>
                        </a:blipFill>
                      </a:tcPr>
                    </a:tc>
                    <a:tc>
                      <a:txBody>
                        <a:bodyPr/>
                        <a:lstStyle/>
                        <a:p>
                          <a:endParaRPr lang="en-US"/>
                        </a:p>
                      </a:txBody>
                      <a:tcPr marL="91427" marR="91427" marT="45713" marB="45713" anchor="ctr">
                        <a:blipFill rotWithShape="0">
                          <a:blip r:embed="rId2"/>
                          <a:stretch>
                            <a:fillRect l="-227368" t="-1214545" r="-191579" b="-212727"/>
                          </a:stretch>
                        </a:blipFill>
                      </a:tcPr>
                    </a:tc>
                    <a:tc>
                      <a:txBody>
                        <a:bodyPr/>
                        <a:lstStyle/>
                        <a:p>
                          <a:endParaRPr lang="en-US"/>
                        </a:p>
                      </a:txBody>
                      <a:tcPr marL="91427" marR="91427" marT="45713" marB="45713" anchor="ctr">
                        <a:blipFill rotWithShape="0">
                          <a:blip r:embed="rId2"/>
                          <a:stretch>
                            <a:fillRect l="-172778" t="-1214545" r="-1111" b="-212727"/>
                          </a:stretch>
                        </a:blipFill>
                      </a:tcPr>
                    </a:tc>
                    <a:extLst>
                      <a:ext uri="{0D108BD9-81ED-4DB2-BD59-A6C34878D82A}">
                        <a16:rowId xmlns:a16="http://schemas.microsoft.com/office/drawing/2014/main" xmlns:a14="http://schemas.microsoft.com/office/drawing/2010/main" xmlns="" val="10012"/>
                      </a:ext>
                    </a:extLst>
                  </a:tr>
                  <a:tr h="697865">
                    <a:tc>
                      <a:txBody>
                        <a:bodyPr/>
                        <a:lstStyle/>
                        <a:p>
                          <a:endParaRPr lang="en-US"/>
                        </a:p>
                      </a:txBody>
                      <a:tcPr marL="91427" marR="91427" marT="45713" marB="45713" anchor="ctr">
                        <a:blipFill rotWithShape="0">
                          <a:blip r:embed="rId2"/>
                          <a:stretch>
                            <a:fillRect l="-518" t="-628696" r="-410363" b="-1739"/>
                          </a:stretch>
                        </a:blipFill>
                      </a:tcPr>
                    </a:tc>
                    <a:tc>
                      <a:txBody>
                        <a:bodyPr/>
                        <a:lstStyle/>
                        <a:p>
                          <a:endParaRPr lang="en-US"/>
                        </a:p>
                      </a:txBody>
                      <a:tcPr marL="91427" marR="91427" marT="45713" marB="45713" anchor="ctr">
                        <a:blipFill rotWithShape="0">
                          <a:blip r:embed="rId2"/>
                          <a:stretch>
                            <a:fillRect l="-81513" t="-628696" r="-232773" b="-1739"/>
                          </a:stretch>
                        </a:blipFill>
                      </a:tcPr>
                    </a:tc>
                    <a:tc>
                      <a:txBody>
                        <a:bodyPr/>
                        <a:lstStyle/>
                        <a:p>
                          <a:pPr algn="ctr"/>
                          <a:endParaRPr lang="en-US" sz="1600" dirty="0"/>
                        </a:p>
                      </a:txBody>
                      <a:tcPr marL="91427" marR="91427" marT="45713" marB="45713" anchor="ctr"/>
                    </a:tc>
                    <a:tc>
                      <a:txBody>
                        <a:bodyPr/>
                        <a:lstStyle/>
                        <a:p>
                          <a:endParaRPr lang="en-US"/>
                        </a:p>
                      </a:txBody>
                      <a:tcPr marL="91427" marR="91427" marT="45713" marB="45713" anchor="ctr">
                        <a:blipFill rotWithShape="0">
                          <a:blip r:embed="rId2"/>
                          <a:stretch>
                            <a:fillRect l="-172778" t="-628696" r="-1111" b="-1739"/>
                          </a:stretch>
                        </a:blipFill>
                      </a:tcPr>
                    </a:tc>
                    <a:extLst>
                      <a:ext uri="{0D108BD9-81ED-4DB2-BD59-A6C34878D82A}">
                        <a16:rowId xmlns:a16="http://schemas.microsoft.com/office/drawing/2014/main" xmlns:a14="http://schemas.microsoft.com/office/drawing/2010/main" xmlns="" val="10013"/>
                      </a:ext>
                    </a:extLst>
                  </a:tr>
                </a:tbl>
              </a:graphicData>
            </a:graphic>
          </p:graphicFrame>
        </mc:Fallback>
      </mc:AlternateContent>
      <p:sp>
        <p:nvSpPr>
          <p:cNvPr id="7" name="Title 1"/>
          <p:cNvSpPr>
            <a:spLocks noGrp="1"/>
          </p:cNvSpPr>
          <p:nvPr>
            <p:ph type="title"/>
          </p:nvPr>
        </p:nvSpPr>
        <p:spPr>
          <a:xfrm>
            <a:off x="2470150" y="754828"/>
            <a:ext cx="4592862" cy="79394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Case Study 1: </a:t>
            </a:r>
            <a:r>
              <a:rPr lang="en-US" b="1" dirty="0">
                <a:solidFill>
                  <a:srgbClr val="A50021"/>
                </a:solidFill>
                <a:latin typeface="Times New Roman" panose="02020603050405020304" pitchFamily="18" charset="0"/>
                <a:cs typeface="Times New Roman" panose="02020603050405020304" pitchFamily="18" charset="0"/>
              </a:rPr>
              <a:t>Step 2</a:t>
            </a:r>
            <a:endParaRPr lang="en-IN" dirty="0">
              <a:solidFill>
                <a:srgbClr val="A5002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04891" y="1619495"/>
                <a:ext cx="8424196" cy="4262141"/>
              </a:xfrm>
            </p:spPr>
            <p:txBody>
              <a:bodyPr>
                <a:noAutofit/>
              </a:bodyPr>
              <a:lstStyle/>
              <a:p>
                <a:pPr marL="0" lvl="2" indent="0" algn="just">
                  <a:buClr>
                    <a:schemeClr val="accent3"/>
                  </a:buClr>
                  <a:buSzPct val="95000"/>
                  <a:buNone/>
                </a:pPr>
                <a:r>
                  <a:rPr lang="en-US" dirty="0">
                    <a:solidFill>
                      <a:prstClr val="black"/>
                    </a:solidFill>
                    <a:latin typeface="Times New Roman" panose="02020603050405020304" pitchFamily="18" charset="0"/>
                    <a:cs typeface="Times New Roman" panose="02020603050405020304" pitchFamily="18" charset="0"/>
                  </a:rPr>
                  <a:t>	</a:t>
                </a:r>
              </a:p>
              <a:p>
                <a:pPr marL="273050" lvl="2"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b="0" i="1" smtClean="0">
                          <a:solidFill>
                            <a:prstClr val="black"/>
                          </a:solidFill>
                          <a:latin typeface="Cambria Math" panose="02040503050406030204" pitchFamily="18" charset="0"/>
                          <a:cs typeface="Times New Roman" panose="02020603050405020304" pitchFamily="18" charset="0"/>
                        </a:rPr>
                        <m:t>𝑆</m:t>
                      </m:r>
                      <m:r>
                        <a:rPr lang="en-US" b="0" i="1" smtClean="0">
                          <a:solidFill>
                            <a:prstClr val="black"/>
                          </a:solidFill>
                          <a:latin typeface="Cambria Math" panose="02040503050406030204" pitchFamily="18" charset="0"/>
                          <a:cs typeface="Times New Roman" panose="02020603050405020304" pitchFamily="18" charset="0"/>
                        </a:rPr>
                        <m:t>=</m:t>
                      </m:r>
                      <m:rad>
                        <m:radPr>
                          <m:degHide m:val="on"/>
                          <m:ctrlPr>
                            <a:rPr lang="en-US" b="0" i="1" smtClean="0">
                              <a:solidFill>
                                <a:prstClr val="black"/>
                              </a:solidFill>
                              <a:latin typeface="Cambria Math" panose="02040503050406030204" pitchFamily="18" charset="0"/>
                              <a:cs typeface="Times New Roman" panose="02020603050405020304" pitchFamily="18" charset="0"/>
                            </a:rPr>
                          </m:ctrlPr>
                        </m:radPr>
                        <m:deg/>
                        <m:e>
                          <m:f>
                            <m:fPr>
                              <m:ctrlPr>
                                <a:rPr lang="en-US" b="0" i="1" smtClean="0">
                                  <a:solidFill>
                                    <a:prstClr val="black"/>
                                  </a:solidFill>
                                  <a:latin typeface="Cambria Math" panose="02040503050406030204" pitchFamily="18" charset="0"/>
                                  <a:cs typeface="Times New Roman" panose="02020603050405020304" pitchFamily="18" charset="0"/>
                                </a:rPr>
                              </m:ctrlPr>
                            </m:fPr>
                            <m:num>
                              <m:sSup>
                                <m:sSupPr>
                                  <m:ctrlPr>
                                    <a:rPr lang="en-US" b="0" i="1" smtClean="0">
                                      <a:solidFill>
                                        <a:prstClr val="black"/>
                                      </a:solidFill>
                                      <a:latin typeface="Cambria Math" panose="02040503050406030204" pitchFamily="18" charset="0"/>
                                      <a:cs typeface="Times New Roman" panose="02020603050405020304" pitchFamily="18" charset="0"/>
                                    </a:rPr>
                                  </m:ctrlPr>
                                </m:sSupPr>
                                <m:e>
                                  <m:nary>
                                    <m:naryPr>
                                      <m:chr m:val="∑"/>
                                      <m:subHide m:val="on"/>
                                      <m:supHide m:val="on"/>
                                      <m:ctrlPr>
                                        <a:rPr lang="en-US" b="0" i="1" smtClean="0">
                                          <a:solidFill>
                                            <a:prstClr val="black"/>
                                          </a:solidFill>
                                          <a:latin typeface="Cambria Math" panose="02040503050406030204" pitchFamily="18" charset="0"/>
                                          <a:cs typeface="Times New Roman" panose="02020603050405020304" pitchFamily="18" charset="0"/>
                                        </a:rPr>
                                      </m:ctrlPr>
                                    </m:naryPr>
                                    <m:sub/>
                                    <m:sup/>
                                    <m:e>
                                      <m:r>
                                        <a:rPr lang="en-US" b="0" i="1" smtClean="0">
                                          <a:solidFill>
                                            <a:prstClr val="black"/>
                                          </a:solidFill>
                                          <a:latin typeface="Cambria Math" panose="02040503050406030204" pitchFamily="18" charset="0"/>
                                          <a:cs typeface="Times New Roman" panose="02020603050405020304" pitchFamily="18" charset="0"/>
                                        </a:rPr>
                                        <m:t>(</m:t>
                                      </m:r>
                                      <m:sSub>
                                        <m:sSubPr>
                                          <m:ctrlPr>
                                            <a:rPr lang="en-US" b="0" i="1" smtClean="0">
                                              <a:solidFill>
                                                <a:prstClr val="black"/>
                                              </a:solidFill>
                                              <a:latin typeface="Cambria Math" panose="02040503050406030204" pitchFamily="18" charset="0"/>
                                              <a:cs typeface="Times New Roman" panose="02020603050405020304" pitchFamily="18" charset="0"/>
                                            </a:rPr>
                                          </m:ctrlPr>
                                        </m:sSubPr>
                                        <m:e>
                                          <m:r>
                                            <a:rPr lang="en-US" b="0" i="1" smtClean="0">
                                              <a:solidFill>
                                                <a:prstClr val="black"/>
                                              </a:solidFill>
                                              <a:latin typeface="Cambria Math" panose="02040503050406030204" pitchFamily="18" charset="0"/>
                                              <a:cs typeface="Times New Roman" panose="02020603050405020304" pitchFamily="18" charset="0"/>
                                            </a:rPr>
                                            <m:t>𝑋</m:t>
                                          </m:r>
                                        </m:e>
                                        <m:sub>
                                          <m:r>
                                            <a:rPr lang="en-US" b="0" i="1" smtClean="0">
                                              <a:solidFill>
                                                <a:prstClr val="black"/>
                                              </a:solidFill>
                                              <a:latin typeface="Cambria Math" panose="02040503050406030204" pitchFamily="18" charset="0"/>
                                              <a:cs typeface="Times New Roman" panose="02020603050405020304" pitchFamily="18" charset="0"/>
                                            </a:rPr>
                                            <m:t>𝑖</m:t>
                                          </m:r>
                                        </m:sub>
                                      </m:sSub>
                                      <m:r>
                                        <a:rPr lang="en-US" b="0" i="1" smtClean="0">
                                          <a:solidFill>
                                            <a:prstClr val="black"/>
                                          </a:solidFill>
                                          <a:latin typeface="Cambria Math" panose="02040503050406030204" pitchFamily="18" charset="0"/>
                                          <a:cs typeface="Times New Roman" panose="02020603050405020304" pitchFamily="18" charset="0"/>
                                        </a:rPr>
                                        <m:t>−</m:t>
                                      </m:r>
                                      <m:acc>
                                        <m:accPr>
                                          <m:chr m:val="̅"/>
                                          <m:ctrlPr>
                                            <a:rPr lang="en-US" b="0" i="1" smtClean="0">
                                              <a:solidFill>
                                                <a:prstClr val="black"/>
                                              </a:solidFill>
                                              <a:latin typeface="Cambria Math" panose="02040503050406030204" pitchFamily="18" charset="0"/>
                                              <a:cs typeface="Times New Roman" panose="02020603050405020304" pitchFamily="18" charset="0"/>
                                            </a:rPr>
                                          </m:ctrlPr>
                                        </m:accPr>
                                        <m:e>
                                          <m:r>
                                            <a:rPr lang="en-US" b="0" i="1" smtClean="0">
                                              <a:solidFill>
                                                <a:prstClr val="black"/>
                                              </a:solidFill>
                                              <a:latin typeface="Cambria Math" panose="02040503050406030204" pitchFamily="18" charset="0"/>
                                              <a:cs typeface="Times New Roman" panose="02020603050405020304" pitchFamily="18" charset="0"/>
                                            </a:rPr>
                                            <m:t>𝑋</m:t>
                                          </m:r>
                                        </m:e>
                                      </m:acc>
                                      <m:r>
                                        <a:rPr lang="en-US" b="0" i="1" smtClean="0">
                                          <a:solidFill>
                                            <a:prstClr val="black"/>
                                          </a:solidFill>
                                          <a:latin typeface="Cambria Math" panose="02040503050406030204" pitchFamily="18" charset="0"/>
                                          <a:cs typeface="Times New Roman" panose="02020603050405020304" pitchFamily="18" charset="0"/>
                                        </a:rPr>
                                        <m:t>)</m:t>
                                      </m:r>
                                    </m:e>
                                  </m:nary>
                                </m:e>
                                <m:sup>
                                  <m:r>
                                    <a:rPr lang="en-US" b="0" i="1" smtClean="0">
                                      <a:solidFill>
                                        <a:prstClr val="black"/>
                                      </a:solidFill>
                                      <a:latin typeface="Cambria Math" panose="02040503050406030204" pitchFamily="18" charset="0"/>
                                      <a:cs typeface="Times New Roman" panose="02020603050405020304" pitchFamily="18" charset="0"/>
                                    </a:rPr>
                                    <m:t>2</m:t>
                                  </m:r>
                                </m:sup>
                              </m:sSup>
                            </m:num>
                            <m:den>
                              <m:r>
                                <a:rPr lang="en-US" b="0" i="1" smtClean="0">
                                  <a:solidFill>
                                    <a:prstClr val="black"/>
                                  </a:solidFill>
                                  <a:latin typeface="Cambria Math" panose="02040503050406030204" pitchFamily="18" charset="0"/>
                                  <a:cs typeface="Times New Roman" panose="02020603050405020304" pitchFamily="18" charset="0"/>
                                </a:rPr>
                                <m:t>𝑛</m:t>
                              </m:r>
                              <m:r>
                                <a:rPr lang="en-US" b="0" i="1" smtClean="0">
                                  <a:solidFill>
                                    <a:prstClr val="black"/>
                                  </a:solidFill>
                                  <a:latin typeface="Cambria Math" panose="02040503050406030204" pitchFamily="18" charset="0"/>
                                  <a:cs typeface="Times New Roman" panose="02020603050405020304" pitchFamily="18" charset="0"/>
                                </a:rPr>
                                <m:t>−1</m:t>
                              </m:r>
                            </m:den>
                          </m:f>
                        </m:e>
                      </m:rad>
                      <m:r>
                        <a:rPr lang="en-US" b="0" i="1" smtClean="0">
                          <a:solidFill>
                            <a:prstClr val="black"/>
                          </a:solidFill>
                          <a:latin typeface="Cambria Math" panose="02040503050406030204" pitchFamily="18" charset="0"/>
                          <a:cs typeface="Times New Roman" panose="02020603050405020304" pitchFamily="18" charset="0"/>
                        </a:rPr>
                        <m:t>=</m:t>
                      </m:r>
                      <m:rad>
                        <m:radPr>
                          <m:degHide m:val="on"/>
                          <m:ctrlPr>
                            <a:rPr lang="en-US" b="0" i="1" smtClean="0">
                              <a:solidFill>
                                <a:prstClr val="black"/>
                              </a:solidFill>
                              <a:latin typeface="Cambria Math" panose="02040503050406030204" pitchFamily="18" charset="0"/>
                              <a:cs typeface="Times New Roman" panose="02020603050405020304" pitchFamily="18" charset="0"/>
                            </a:rPr>
                          </m:ctrlPr>
                        </m:radPr>
                        <m:deg/>
                        <m:e>
                          <m:f>
                            <m:fPr>
                              <m:ctrlPr>
                                <a:rPr lang="en-US" b="0" i="1" smtClean="0">
                                  <a:solidFill>
                                    <a:prstClr val="black"/>
                                  </a:solidFill>
                                  <a:latin typeface="Cambria Math" panose="02040503050406030204" pitchFamily="18" charset="0"/>
                                  <a:cs typeface="Times New Roman" panose="02020603050405020304" pitchFamily="18" charset="0"/>
                                </a:rPr>
                              </m:ctrlPr>
                            </m:fPr>
                            <m:num>
                              <m:r>
                                <a:rPr lang="en-US" b="0" i="1" smtClean="0">
                                  <a:solidFill>
                                    <a:prstClr val="black"/>
                                  </a:solidFill>
                                  <a:latin typeface="Cambria Math" panose="02040503050406030204" pitchFamily="18" charset="0"/>
                                  <a:cs typeface="Times New Roman" panose="02020603050405020304" pitchFamily="18" charset="0"/>
                                </a:rPr>
                                <m:t>23978</m:t>
                              </m:r>
                            </m:num>
                            <m:den>
                              <m:r>
                                <a:rPr lang="en-US" b="0" i="1" smtClean="0">
                                  <a:solidFill>
                                    <a:prstClr val="black"/>
                                  </a:solidFill>
                                  <a:latin typeface="Cambria Math" panose="02040503050406030204" pitchFamily="18" charset="0"/>
                                  <a:cs typeface="Times New Roman" panose="02020603050405020304" pitchFamily="18" charset="0"/>
                                </a:rPr>
                                <m:t>12−1</m:t>
                              </m:r>
                            </m:den>
                          </m:f>
                        </m:e>
                      </m:rad>
                      <m:r>
                        <a:rPr lang="en-US" b="0" i="1" smtClean="0">
                          <a:solidFill>
                            <a:prstClr val="black"/>
                          </a:solidFill>
                          <a:latin typeface="Cambria Math" panose="02040503050406030204" pitchFamily="18" charset="0"/>
                          <a:cs typeface="Times New Roman" panose="02020603050405020304" pitchFamily="18" charset="0"/>
                        </a:rPr>
                        <m:t>=46.68</m:t>
                      </m:r>
                    </m:oMath>
                  </m:oMathPara>
                </a14:m>
                <a:endParaRPr lang="en-US" b="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b="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b="0" dirty="0">
                  <a:solidFill>
                    <a:prstClr val="black"/>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r>
                  <a:rPr lang="en-US" dirty="0">
                    <a:solidFill>
                      <a:prstClr val="black"/>
                    </a:solidFill>
                    <a:latin typeface="Times New Roman" panose="02020603050405020304" pitchFamily="18" charset="0"/>
                    <a:cs typeface="Times New Roman" panose="02020603050405020304" pitchFamily="18" charset="0"/>
                  </a:rPr>
                  <a:t>Hence, </a:t>
                </a:r>
                <a14:m>
                  <m:oMath xmlns:m="http://schemas.openxmlformats.org/officeDocument/2006/math">
                    <m:r>
                      <a:rPr lang="en-US" i="1">
                        <a:latin typeface="Cambria Math" panose="02040503050406030204" pitchFamily="18" charset="0"/>
                        <a:cs typeface="Times New Roman" panose="02020603050405020304" pitchFamily="18" charset="0"/>
                      </a:rPr>
                      <m:t>𝑡</m:t>
                    </m:r>
                    <m:r>
                      <a:rPr lang="en-US" i="1">
                        <a:latin typeface="Cambria Math" panose="02040503050406030204" pitchFamily="18" charset="0"/>
                        <a:cs typeface="Times New Roman" panose="02020603050405020304" pitchFamily="18" charset="0"/>
                      </a:rPr>
                      <m:t>=</m:t>
                    </m:r>
                    <m:f>
                      <m:fPr>
                        <m:ctrlPr>
                          <a:rPr lang="en-US" i="1">
                            <a:latin typeface="Cambria Math" panose="02040503050406030204" pitchFamily="18" charset="0"/>
                            <a:cs typeface="Times New Roman" panose="02020603050405020304" pitchFamily="18" charset="0"/>
                          </a:rPr>
                        </m:ctrlPr>
                      </m:fPr>
                      <m:num>
                        <m:acc>
                          <m:accPr>
                            <m:chr m:val="̅"/>
                            <m:ctrlPr>
                              <a:rPr lang="en-US" i="1">
                                <a:latin typeface="Cambria Math" panose="02040503050406030204" pitchFamily="18" charset="0"/>
                                <a:cs typeface="Times New Roman" panose="02020603050405020304" pitchFamily="18" charset="0"/>
                              </a:rPr>
                            </m:ctrlPr>
                          </m:accPr>
                          <m:e>
                            <m:r>
                              <a:rPr lang="en-US" i="1">
                                <a:latin typeface="Cambria Math" panose="02040503050406030204" pitchFamily="18" charset="0"/>
                                <a:cs typeface="Times New Roman" panose="02020603050405020304" pitchFamily="18" charset="0"/>
                              </a:rPr>
                              <m:t>𝑋</m:t>
                            </m:r>
                          </m:e>
                        </m:acc>
                        <m:r>
                          <a:rPr lang="en-US" i="1">
                            <a:latin typeface="Cambria Math" panose="02040503050406030204" pitchFamily="18" charset="0"/>
                            <a:cs typeface="Times New Roman" panose="02020603050405020304" pitchFamily="18" charset="0"/>
                          </a:rPr>
                          <m:t>−</m:t>
                        </m:r>
                        <m:r>
                          <a:rPr lang="en-US" i="1">
                            <a:latin typeface="Cambria Math" panose="02040503050406030204" pitchFamily="18" charset="0"/>
                            <a:ea typeface="Cambria Math" panose="02040503050406030204" pitchFamily="18" charset="0"/>
                            <a:cs typeface="Times New Roman" panose="02020603050405020304" pitchFamily="18" charset="0"/>
                          </a:rPr>
                          <m:t>𝜇</m:t>
                        </m:r>
                        <m:r>
                          <a:rPr lang="en-US" i="1">
                            <a:latin typeface="Cambria Math" panose="020405030504060302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 </m:t>
                        </m:r>
                      </m:num>
                      <m:den>
                        <m:r>
                          <a:rPr lang="en-US" i="1">
                            <a:latin typeface="Cambria Math" panose="02040503050406030204" pitchFamily="18" charset="0"/>
                            <a:cs typeface="Times New Roman" panose="02020603050405020304" pitchFamily="18" charset="0"/>
                          </a:rPr>
                          <m:t>𝑆</m:t>
                        </m:r>
                        <m:r>
                          <a:rPr lang="en-US" i="1">
                            <a:latin typeface="Cambria Math" panose="02040503050406030204" pitchFamily="18" charset="0"/>
                            <a:cs typeface="Times New Roman" panose="02020603050405020304" pitchFamily="18" charset="0"/>
                          </a:rPr>
                          <m:t>/</m:t>
                        </m:r>
                        <m:rad>
                          <m:radPr>
                            <m:degHide m:val="on"/>
                            <m:ctrlPr>
                              <a:rPr lang="en-US" i="1">
                                <a:latin typeface="Cambria Math" panose="02040503050406030204" pitchFamily="18" charset="0"/>
                                <a:cs typeface="Times New Roman" panose="02020603050405020304" pitchFamily="18" charset="0"/>
                              </a:rPr>
                            </m:ctrlPr>
                          </m:radPr>
                          <m:deg/>
                          <m:e>
                            <m:r>
                              <a:rPr lang="en-US" i="1">
                                <a:latin typeface="Cambria Math" panose="02040503050406030204" pitchFamily="18" charset="0"/>
                                <a:cs typeface="Times New Roman" panose="02020603050405020304" pitchFamily="18" charset="0"/>
                              </a:rPr>
                              <m:t>𝑛</m:t>
                            </m:r>
                          </m:e>
                        </m:rad>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48</m:t>
                        </m:r>
                      </m:num>
                      <m:den>
                        <m:r>
                          <a:rPr lang="en-US" b="0" i="1" smtClean="0">
                            <a:latin typeface="Cambria Math" panose="02040503050406030204" pitchFamily="18" charset="0"/>
                            <a:cs typeface="Times New Roman" panose="02020603050405020304" pitchFamily="18" charset="0"/>
                          </a:rPr>
                          <m:t>46.68/</m:t>
                        </m:r>
                        <m:rad>
                          <m:radPr>
                            <m:degHide m:val="on"/>
                            <m:ctrlPr>
                              <a:rPr lang="en-US" b="0" i="1" smtClean="0">
                                <a:latin typeface="Cambria Math" panose="02040503050406030204" pitchFamily="18" charset="0"/>
                                <a:cs typeface="Times New Roman" panose="02020603050405020304" pitchFamily="18" charset="0"/>
                              </a:rPr>
                            </m:ctrlPr>
                          </m:radPr>
                          <m:deg/>
                          <m:e>
                            <m:r>
                              <a:rPr lang="en-US" b="0" i="1" smtClean="0">
                                <a:latin typeface="Cambria Math" panose="02040503050406030204" pitchFamily="18" charset="0"/>
                                <a:cs typeface="Times New Roman" panose="02020603050405020304" pitchFamily="18" charset="0"/>
                              </a:rPr>
                              <m:t>12</m:t>
                            </m:r>
                          </m:e>
                        </m:rad>
                      </m:den>
                    </m:f>
                    <m:r>
                      <a:rPr lang="en-US" b="0" i="1" smtClean="0">
                        <a:latin typeface="Cambria Math" panose="02040503050406030204" pitchFamily="18" charset="0"/>
                        <a:cs typeface="Times New Roman" panose="02020603050405020304" pitchFamily="18" charset="0"/>
                      </a:rPr>
                      <m:t>=</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48</m:t>
                        </m:r>
                      </m:num>
                      <m:den>
                        <m:r>
                          <a:rPr lang="en-US" b="0" i="1" smtClean="0">
                            <a:latin typeface="Cambria Math" panose="02040503050406030204" pitchFamily="18" charset="0"/>
                            <a:cs typeface="Times New Roman" panose="02020603050405020304" pitchFamily="18" charset="0"/>
                          </a:rPr>
                          <m:t>13.49</m:t>
                        </m:r>
                      </m:den>
                    </m:f>
                    <m:r>
                      <a:rPr lang="en-US" b="0" i="1" smtClean="0">
                        <a:latin typeface="Cambria Math" panose="02040503050406030204" pitchFamily="18" charset="0"/>
                        <a:cs typeface="Times New Roman" panose="02020603050405020304" pitchFamily="18" charset="0"/>
                      </a:rPr>
                      <m:t>=</m:t>
                    </m:r>
                    <m:r>
                      <a:rPr lang="en-US" b="0" i="1" smtClean="0">
                        <a:solidFill>
                          <a:srgbClr val="0B5ED7"/>
                        </a:solidFill>
                        <a:latin typeface="Cambria Math" panose="02040503050406030204" pitchFamily="18" charset="0"/>
                        <a:cs typeface="Times New Roman" panose="02020603050405020304" pitchFamily="18" charset="0"/>
                      </a:rPr>
                      <m:t>3.558</m:t>
                    </m:r>
                  </m:oMath>
                </a14:m>
                <a:endParaRPr lang="en-US" dirty="0">
                  <a:solidFill>
                    <a:srgbClr val="0B5ED7"/>
                  </a:solidFill>
                  <a:latin typeface="Times New Roman" panose="02020603050405020304" pitchFamily="18" charset="0"/>
                  <a:cs typeface="Times New Roman" panose="02020603050405020304" pitchFamily="18" charset="0"/>
                </a:endParaRPr>
              </a:p>
              <a:p>
                <a:pPr marL="273050" lvl="2" indent="0" algn="just">
                  <a:buClr>
                    <a:schemeClr val="accent3"/>
                  </a:buClr>
                  <a:buSzPct val="95000"/>
                  <a:buNone/>
                </a:pPr>
                <a:endParaRPr lang="en-US"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b="1" i="1" dirty="0">
                    <a:solidFill>
                      <a:prstClr val="black"/>
                    </a:solidFill>
                    <a:latin typeface="Times New Roman" panose="02020603050405020304" pitchFamily="18" charset="0"/>
                    <a:cs typeface="Times New Roman" panose="02020603050405020304" pitchFamily="18" charset="0"/>
                  </a:rPr>
                  <a:t> </a:t>
                </a:r>
              </a:p>
              <a:p>
                <a:pPr marL="0" lvl="2" indent="0" algn="just">
                  <a:buClr>
                    <a:schemeClr val="accent3"/>
                  </a:buClr>
                  <a:buSzPct val="95000"/>
                  <a:buNone/>
                </a:pPr>
                <a:r>
                  <a:rPr lang="en-US" b="1" dirty="0">
                    <a:solidFill>
                      <a:srgbClr val="0B5ED7"/>
                    </a:solidFill>
                    <a:latin typeface="Times New Roman" panose="02020603050405020304" pitchFamily="18" charset="0"/>
                    <a:cs typeface="Times New Roman" panose="02020603050405020304" pitchFamily="18" charset="0"/>
                  </a:rPr>
                  <a:t>Note: </a:t>
                </a:r>
              </a:p>
              <a:p>
                <a:pPr marL="0" lvl="2" indent="0" algn="just">
                  <a:buClr>
                    <a:schemeClr val="accent3"/>
                  </a:buClr>
                  <a:buSzPct val="95000"/>
                  <a:buNone/>
                </a:pPr>
                <a:r>
                  <a:rPr lang="en-US" dirty="0">
                    <a:solidFill>
                      <a:srgbClr val="0B5ED7"/>
                    </a:solidFill>
                    <a:latin typeface="Times New Roman" panose="02020603050405020304" pitchFamily="18" charset="0"/>
                    <a:cs typeface="Times New Roman" panose="02020603050405020304" pitchFamily="18" charset="0"/>
                  </a:rPr>
                  <a:t>Statistical table for t-distributions gives a </a:t>
                </a:r>
                <a:r>
                  <a:rPr lang="en-US" i="1" dirty="0">
                    <a:solidFill>
                      <a:srgbClr val="0B5ED7"/>
                    </a:solidFill>
                    <a:latin typeface="Times New Roman" panose="02020603050405020304" pitchFamily="18" charset="0"/>
                    <a:cs typeface="Times New Roman" panose="02020603050405020304" pitchFamily="18" charset="0"/>
                  </a:rPr>
                  <a:t>t</a:t>
                </a:r>
                <a:r>
                  <a:rPr lang="en-US" dirty="0">
                    <a:solidFill>
                      <a:srgbClr val="0B5ED7"/>
                    </a:solidFill>
                    <a:latin typeface="Times New Roman" panose="02020603050405020304" pitchFamily="18" charset="0"/>
                    <a:cs typeface="Times New Roman" panose="02020603050405020304" pitchFamily="18" charset="0"/>
                  </a:rPr>
                  <a:t>-value given </a:t>
                </a:r>
                <a:r>
                  <a:rPr lang="en-US" i="1" dirty="0">
                    <a:solidFill>
                      <a:srgbClr val="0B5ED7"/>
                    </a:solidFill>
                    <a:latin typeface="Times New Roman" panose="02020603050405020304" pitchFamily="18" charset="0"/>
                    <a:cs typeface="Times New Roman" panose="02020603050405020304" pitchFamily="18" charset="0"/>
                  </a:rPr>
                  <a:t>n</a:t>
                </a:r>
                <a:r>
                  <a:rPr lang="en-US" dirty="0">
                    <a:solidFill>
                      <a:srgbClr val="0B5ED7"/>
                    </a:solidFill>
                    <a:latin typeface="Times New Roman" panose="02020603050405020304" pitchFamily="18" charset="0"/>
                    <a:cs typeface="Times New Roman" panose="02020603050405020304" pitchFamily="18" charset="0"/>
                  </a:rPr>
                  <a:t>, the degrees of freedom and </a:t>
                </a:r>
                <a14:m>
                  <m:oMath xmlns:m="http://schemas.openxmlformats.org/officeDocument/2006/math">
                    <m:r>
                      <m:rPr>
                        <m:sty m:val="p"/>
                      </m:rPr>
                      <a:rPr lang="en-US" b="0" i="1">
                        <a:solidFill>
                          <a:srgbClr val="0B5ED7"/>
                        </a:solidFill>
                        <a:latin typeface="Cambria Math" panose="02040503050406030204" pitchFamily="18" charset="0"/>
                        <a:ea typeface="Cambria Math" panose="02040503050406030204" pitchFamily="18" charset="0"/>
                        <a:cs typeface="Times New Roman" panose="02020603050405020304" pitchFamily="18" charset="0"/>
                      </a:rPr>
                      <m:t>α</m:t>
                    </m:r>
                  </m:oMath>
                </a14:m>
                <a:r>
                  <a:rPr lang="en-US" dirty="0">
                    <a:solidFill>
                      <a:srgbClr val="0B5ED7"/>
                    </a:solidFill>
                    <a:latin typeface="Times New Roman" panose="02020603050405020304" pitchFamily="18" charset="0"/>
                    <a:cs typeface="Times New Roman" panose="02020603050405020304" pitchFamily="18" charset="0"/>
                  </a:rPr>
                  <a:t>, the level of significance and vice-versa.</a:t>
                </a:r>
              </a:p>
              <a:p>
                <a:pPr marL="0" lvl="2" indent="0" algn="just">
                  <a:buClr>
                    <a:schemeClr val="accent3"/>
                  </a:buClr>
                  <a:buSzPct val="95000"/>
                  <a:buNone/>
                </a:pPr>
                <a:endParaRPr lang="en-US"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Grp="1" noRot="1" noChangeAspect="1" noMove="1" noResize="1" noEditPoints="1" noAdjustHandles="1" noChangeArrowheads="1" noChangeShapeType="1" noTextEdit="1"/>
              </p:cNvSpPr>
              <p:nvPr>
                <p:ph idx="1"/>
              </p:nvPr>
            </p:nvSpPr>
            <p:spPr>
              <a:xfrm>
                <a:off x="404891" y="1619495"/>
                <a:ext cx="8424196" cy="4262141"/>
              </a:xfrm>
              <a:blipFill rotWithShape="0">
                <a:blip r:embed="rId2"/>
                <a:stretch>
                  <a:fillRect l="-1664" r="-1737"/>
                </a:stretch>
              </a:blipFill>
            </p:spPr>
            <p:txBody>
              <a:bodyPr/>
              <a:lstStyle/>
              <a:p>
                <a:r>
                  <a:rPr lang="en-IN">
                    <a:noFill/>
                  </a:rPr>
                  <a:t> </a:t>
                </a:r>
              </a:p>
            </p:txBody>
          </p:sp>
        </mc:Fallback>
      </mc:AlternateContent>
      <p:sp>
        <p:nvSpPr>
          <p:cNvPr id="11" name="Title 1"/>
          <p:cNvSpPr txBox="1"/>
          <p:nvPr/>
        </p:nvSpPr>
        <p:spPr>
          <a:xfrm>
            <a:off x="468014" y="401785"/>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Case Study 1: </a:t>
            </a:r>
            <a:r>
              <a:rPr lang="en-US" sz="4000" b="1" dirty="0">
                <a:solidFill>
                  <a:srgbClr val="A50021"/>
                </a:solidFill>
                <a:latin typeface="Times New Roman" panose="02020603050405020304" pitchFamily="18" charset="0"/>
                <a:cs typeface="Times New Roman" panose="02020603050405020304" pitchFamily="18" charset="0"/>
              </a:rPr>
              <a:t>Step 2</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260350" y="1964573"/>
                <a:ext cx="8424196" cy="4858791"/>
              </a:xfrm>
            </p:spPr>
            <p:txBody>
              <a:bodyPr>
                <a:normAutofit fontScale="25000" lnSpcReduction="20000"/>
              </a:bodyPr>
              <a:lstStyle/>
              <a:p>
                <a:pPr marL="0" lvl="2" indent="0" algn="just">
                  <a:buClr>
                    <a:schemeClr val="accent3"/>
                  </a:buClr>
                  <a:buSzPct val="95000"/>
                  <a:buNone/>
                </a:pPr>
                <a:r>
                  <a:rPr lang="en-US" sz="1800" dirty="0">
                    <a:solidFill>
                      <a:prstClr val="black"/>
                    </a:solidFill>
                    <a:latin typeface="Times New Roman" panose="02020603050405020304" pitchFamily="18" charset="0"/>
                    <a:cs typeface="Times New Roman" panose="02020603050405020304" pitchFamily="18" charset="0"/>
                  </a:rPr>
                  <a:t>	</a:t>
                </a:r>
              </a:p>
              <a:p>
                <a:pPr marL="27305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0" lvl="2" indent="0" algn="just">
                  <a:lnSpc>
                    <a:spcPct val="150000"/>
                  </a:lnSpc>
                  <a:buClr>
                    <a:schemeClr val="accent3"/>
                  </a:buClr>
                  <a:buSzPct val="95000"/>
                  <a:buNone/>
                </a:pPr>
                <a:r>
                  <a:rPr lang="en-US" sz="7200" b="1" dirty="0">
                    <a:solidFill>
                      <a:srgbClr val="0B5ED7"/>
                    </a:solidFill>
                    <a:latin typeface="Times New Roman" panose="02020603050405020304" pitchFamily="18" charset="0"/>
                    <a:cs typeface="Times New Roman" panose="02020603050405020304" pitchFamily="18" charset="0"/>
                  </a:rPr>
                  <a:t>Step 3: Collect the sample data and calculate the test statistics </a:t>
                </a:r>
              </a:p>
              <a:p>
                <a:pPr marL="0" lvl="2" indent="0" algn="just">
                  <a:buClr>
                    <a:schemeClr val="accent3"/>
                  </a:buClr>
                  <a:buSzPct val="95000"/>
                  <a:buNone/>
                </a:pPr>
                <a:endParaRPr lang="en-US" sz="7200" i="1" dirty="0">
                  <a:latin typeface="Cambria Math" panose="02040503050406030204" pitchFamily="18" charset="0"/>
                  <a:cs typeface="Times New Roman" panose="02020603050405020304" pitchFamily="18" charset="0"/>
                </a:endParaRPr>
              </a:p>
              <a:p>
                <a:pPr marL="0" lvl="2"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7200" i="1" dirty="0" smtClean="0">
                          <a:latin typeface="Cambria Math" panose="02040503050406030204" pitchFamily="18" charset="0"/>
                          <a:cs typeface="Times New Roman" panose="02020603050405020304" pitchFamily="18" charset="0"/>
                        </a:rPr>
                        <m:t>𝐷𝑒𝑔𝑟𝑒𝑒</m:t>
                      </m:r>
                      <m:r>
                        <a:rPr lang="en-US" sz="7200" i="1" dirty="0" smtClean="0">
                          <a:latin typeface="Cambria Math" panose="02040503050406030204" pitchFamily="18" charset="0"/>
                          <a:cs typeface="Times New Roman" panose="02020603050405020304" pitchFamily="18" charset="0"/>
                        </a:rPr>
                        <m:t> </m:t>
                      </m:r>
                      <m:r>
                        <a:rPr lang="en-US" sz="7200" i="1" dirty="0" smtClean="0">
                          <a:latin typeface="Cambria Math" panose="02040503050406030204" pitchFamily="18" charset="0"/>
                          <a:cs typeface="Times New Roman" panose="02020603050405020304" pitchFamily="18" charset="0"/>
                        </a:rPr>
                        <m:t>𝑜𝑓</m:t>
                      </m:r>
                      <m:r>
                        <a:rPr lang="en-US" sz="7200" i="1" dirty="0" smtClean="0">
                          <a:latin typeface="Cambria Math" panose="02040503050406030204" pitchFamily="18" charset="0"/>
                          <a:cs typeface="Times New Roman" panose="02020603050405020304" pitchFamily="18" charset="0"/>
                        </a:rPr>
                        <m:t> </m:t>
                      </m:r>
                      <m:r>
                        <a:rPr lang="en-US" sz="7200" i="1" dirty="0" smtClean="0">
                          <a:latin typeface="Cambria Math" panose="02040503050406030204" pitchFamily="18" charset="0"/>
                          <a:cs typeface="Times New Roman" panose="02020603050405020304" pitchFamily="18" charset="0"/>
                        </a:rPr>
                        <m:t>𝑓𝑟𝑒𝑒𝑑𝑜𝑚</m:t>
                      </m:r>
                      <m:r>
                        <a:rPr lang="en-US" sz="7200" i="1" dirty="0" smtClean="0">
                          <a:latin typeface="Cambria Math" panose="02040503050406030204" pitchFamily="18" charset="0"/>
                          <a:cs typeface="Times New Roman" panose="02020603050405020304" pitchFamily="18" charset="0"/>
                        </a:rPr>
                        <m:t>=</m:t>
                      </m:r>
                      <m:r>
                        <a:rPr lang="en-US" sz="7200" i="1" dirty="0" smtClean="0">
                          <a:latin typeface="Cambria Math" panose="02040503050406030204" pitchFamily="18" charset="0"/>
                          <a:cs typeface="Times New Roman" panose="02020603050405020304" pitchFamily="18" charset="0"/>
                        </a:rPr>
                        <m:t>𝑛</m:t>
                      </m:r>
                      <m:r>
                        <a:rPr lang="en-US" sz="7200" i="1" dirty="0" smtClean="0">
                          <a:latin typeface="Cambria Math" panose="02040503050406030204" pitchFamily="18" charset="0"/>
                          <a:cs typeface="Times New Roman" panose="02020603050405020304" pitchFamily="18" charset="0"/>
                        </a:rPr>
                        <m:t>−1=12−1=11</m:t>
                      </m:r>
                    </m:oMath>
                  </m:oMathPara>
                </a14:m>
                <a:endParaRPr lang="en-US" sz="72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72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7200" dirty="0">
                    <a:latin typeface="Times New Roman" panose="02020603050405020304" pitchFamily="18" charset="0"/>
                    <a:cs typeface="Times New Roman" panose="02020603050405020304" pitchFamily="18" charset="0"/>
                  </a:rPr>
                  <a:t>As </a:t>
                </a:r>
                <a14:m>
                  <m:oMath xmlns:m="http://schemas.openxmlformats.org/officeDocument/2006/math">
                    <m:sSub>
                      <m:sSubPr>
                        <m:ctrlPr>
                          <a:rPr lang="en-US" sz="7200" i="1" smtClean="0">
                            <a:latin typeface="Cambria Math" panose="02040503050406030204" pitchFamily="18" charset="0"/>
                            <a:cs typeface="Times New Roman" panose="02020603050405020304" pitchFamily="18" charset="0"/>
                          </a:rPr>
                        </m:ctrlPr>
                      </m:sSubPr>
                      <m:e>
                        <m:r>
                          <a:rPr lang="en-US" sz="7200" b="0" i="1" smtClean="0">
                            <a:latin typeface="Cambria Math" panose="02040503050406030204" pitchFamily="18" charset="0"/>
                            <a:cs typeface="Times New Roman" panose="02020603050405020304" pitchFamily="18" charset="0"/>
                          </a:rPr>
                          <m:t>𝐻</m:t>
                        </m:r>
                      </m:e>
                      <m:sub>
                        <m:r>
                          <a:rPr lang="en-US" sz="7200" b="0" i="1" smtClean="0">
                            <a:latin typeface="Cambria Math" panose="02040503050406030204" pitchFamily="18" charset="0"/>
                            <a:cs typeface="Times New Roman" panose="02020603050405020304" pitchFamily="18" charset="0"/>
                          </a:rPr>
                          <m:t>1</m:t>
                        </m:r>
                      </m:sub>
                    </m:sSub>
                  </m:oMath>
                </a14:m>
                <a:r>
                  <a:rPr lang="en-US" sz="7200" dirty="0">
                    <a:latin typeface="Times New Roman" panose="02020603050405020304" pitchFamily="18" charset="0"/>
                    <a:cs typeface="Times New Roman" panose="02020603050405020304" pitchFamily="18" charset="0"/>
                  </a:rPr>
                  <a:t> is one-tailed, we shall determine the rejection region applying one-tailed in the right tail because </a:t>
                </a:r>
                <a14:m>
                  <m:oMath xmlns:m="http://schemas.openxmlformats.org/officeDocument/2006/math">
                    <m:sSub>
                      <m:sSubPr>
                        <m:ctrlPr>
                          <a:rPr lang="en-US" sz="7200" i="1">
                            <a:latin typeface="Cambria Math" panose="02040503050406030204" pitchFamily="18" charset="0"/>
                            <a:cs typeface="Times New Roman" panose="02020603050405020304" pitchFamily="18" charset="0"/>
                          </a:rPr>
                        </m:ctrlPr>
                      </m:sSubPr>
                      <m:e>
                        <m:r>
                          <a:rPr lang="en-US" sz="7200" i="1">
                            <a:latin typeface="Cambria Math" panose="02040503050406030204" pitchFamily="18" charset="0"/>
                            <a:cs typeface="Times New Roman" panose="02020603050405020304" pitchFamily="18" charset="0"/>
                          </a:rPr>
                          <m:t>𝐻</m:t>
                        </m:r>
                      </m:e>
                      <m:sub>
                        <m:r>
                          <a:rPr lang="en-US" sz="7200" i="1">
                            <a:latin typeface="Cambria Math" panose="02040503050406030204" pitchFamily="18" charset="0"/>
                            <a:cs typeface="Times New Roman" panose="02020603050405020304" pitchFamily="18" charset="0"/>
                          </a:rPr>
                          <m:t>1</m:t>
                        </m:r>
                      </m:sub>
                    </m:sSub>
                  </m:oMath>
                </a14:m>
                <a:r>
                  <a:rPr lang="en-US" sz="7200" dirty="0">
                    <a:latin typeface="Times New Roman" panose="02020603050405020304" pitchFamily="18" charset="0"/>
                    <a:cs typeface="Times New Roman" panose="02020603050405020304" pitchFamily="18" charset="0"/>
                  </a:rPr>
                  <a:t> is more than type ) at </a:t>
                </a:r>
                <a14:m>
                  <m:oMath xmlns:m="http://schemas.openxmlformats.org/officeDocument/2006/math">
                    <m:r>
                      <a:rPr lang="en-US" sz="7200" i="1" dirty="0">
                        <a:latin typeface="Cambria Math" panose="02040503050406030204" pitchFamily="18" charset="0"/>
                        <a:cs typeface="Times New Roman" panose="02020603050405020304" pitchFamily="18" charset="0"/>
                      </a:rPr>
                      <m:t>5%</m:t>
                    </m:r>
                  </m:oMath>
                </a14:m>
                <a:r>
                  <a:rPr lang="en-US" sz="7200" dirty="0">
                    <a:latin typeface="Times New Roman" panose="02020603050405020304" pitchFamily="18" charset="0"/>
                    <a:cs typeface="Times New Roman" panose="02020603050405020304" pitchFamily="18" charset="0"/>
                  </a:rPr>
                  <a:t> level of significance.</a:t>
                </a:r>
              </a:p>
              <a:p>
                <a:pPr marL="0" lvl="2" indent="0" algn="just">
                  <a:buClr>
                    <a:schemeClr val="accent3"/>
                  </a:buClr>
                  <a:buSzPct val="95000"/>
                  <a:buNone/>
                </a:pPr>
                <a:endParaRPr lang="en-US" sz="72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7200" dirty="0">
                    <a:solidFill>
                      <a:prstClr val="black"/>
                    </a:solidFill>
                    <a:latin typeface="Times New Roman" panose="02020603050405020304" pitchFamily="18" charset="0"/>
                    <a:cs typeface="Times New Roman" panose="02020603050405020304" pitchFamily="18" charset="0"/>
                  </a:rPr>
                  <a:t>Using table of </a:t>
                </a:r>
                <a14:m>
                  <m:oMath xmlns:m="http://schemas.openxmlformats.org/officeDocument/2006/math">
                    <m:r>
                      <a:rPr lang="en-US" sz="7200" i="1" dirty="0" smtClean="0">
                        <a:solidFill>
                          <a:prstClr val="black"/>
                        </a:solidFill>
                        <a:latin typeface="Cambria Math" panose="02040503050406030204" pitchFamily="18" charset="0"/>
                        <a:cs typeface="Times New Roman" panose="02020603050405020304" pitchFamily="18" charset="0"/>
                      </a:rPr>
                      <m:t>𝑡</m:t>
                    </m:r>
                    <m:r>
                      <a:rPr lang="en-US" sz="7200" i="1" dirty="0" smtClean="0">
                        <a:solidFill>
                          <a:prstClr val="black"/>
                        </a:solidFill>
                        <a:latin typeface="Cambria Math" panose="02040503050406030204" pitchFamily="18" charset="0"/>
                        <a:cs typeface="Times New Roman" panose="02020603050405020304" pitchFamily="18" charset="0"/>
                      </a:rPr>
                      <m:t>−</m:t>
                    </m:r>
                    <m:r>
                      <a:rPr lang="en-US" sz="7200" i="1" dirty="0" smtClean="0">
                        <a:solidFill>
                          <a:prstClr val="black"/>
                        </a:solidFill>
                        <a:latin typeface="Cambria Math" panose="02040503050406030204" pitchFamily="18" charset="0"/>
                        <a:cs typeface="Times New Roman" panose="02020603050405020304" pitchFamily="18" charset="0"/>
                      </a:rPr>
                      <m:t>𝑑𝑖𝑠𝑡𝑟𝑖𝑏𝑢𝑡𝑖𝑜𝑛</m:t>
                    </m:r>
                  </m:oMath>
                </a14:m>
                <a:r>
                  <a:rPr lang="en-US" sz="7200" dirty="0">
                    <a:solidFill>
                      <a:prstClr val="black"/>
                    </a:solidFill>
                    <a:latin typeface="Times New Roman" panose="02020603050405020304" pitchFamily="18" charset="0"/>
                    <a:cs typeface="Times New Roman" panose="02020603050405020304" pitchFamily="18" charset="0"/>
                  </a:rPr>
                  <a:t> for 11 degrees of freedom and with </a:t>
                </a:r>
                <a14:m>
                  <m:oMath xmlns:m="http://schemas.openxmlformats.org/officeDocument/2006/math">
                    <m:r>
                      <a:rPr lang="en-US" sz="7200" i="1" dirty="0" smtClean="0">
                        <a:solidFill>
                          <a:prstClr val="black"/>
                        </a:solidFill>
                        <a:latin typeface="Cambria Math" panose="02040503050406030204" pitchFamily="18" charset="0"/>
                        <a:cs typeface="Times New Roman" panose="02020603050405020304" pitchFamily="18" charset="0"/>
                      </a:rPr>
                      <m:t>5%</m:t>
                    </m:r>
                  </m:oMath>
                </a14:m>
                <a:r>
                  <a:rPr lang="en-US" sz="7200" dirty="0">
                    <a:solidFill>
                      <a:prstClr val="black"/>
                    </a:solidFill>
                    <a:latin typeface="Times New Roman" panose="02020603050405020304" pitchFamily="18" charset="0"/>
                    <a:cs typeface="Times New Roman" panose="02020603050405020304" pitchFamily="18" charset="0"/>
                  </a:rPr>
                  <a:t> level of significance,</a:t>
                </a:r>
              </a:p>
              <a:p>
                <a:pPr marL="0" lvl="2" indent="0" algn="just">
                  <a:buClr>
                    <a:schemeClr val="accent3"/>
                  </a:buClr>
                  <a:buSzPct val="95000"/>
                  <a:buNone/>
                </a:pPr>
                <a14:m>
                  <m:oMathPara xmlns:m="http://schemas.openxmlformats.org/officeDocument/2006/math">
                    <m:oMathParaPr>
                      <m:jc m:val="centerGroup"/>
                    </m:oMathParaPr>
                    <m:oMath xmlns:m="http://schemas.openxmlformats.org/officeDocument/2006/math">
                      <m:r>
                        <a:rPr lang="en-US" sz="7200" b="0" i="1" smtClean="0">
                          <a:solidFill>
                            <a:prstClr val="black"/>
                          </a:solidFill>
                          <a:latin typeface="Cambria Math" panose="02040503050406030204" pitchFamily="18" charset="0"/>
                          <a:cs typeface="Times New Roman" panose="02020603050405020304" pitchFamily="18" charset="0"/>
                        </a:rPr>
                        <m:t>𝑅</m:t>
                      </m:r>
                      <m:r>
                        <a:rPr lang="en-US" sz="7200" b="0" i="1" smtClean="0">
                          <a:solidFill>
                            <a:prstClr val="black"/>
                          </a:solidFill>
                          <a:latin typeface="Cambria Math" panose="02040503050406030204" pitchFamily="18" charset="0"/>
                          <a:cs typeface="Times New Roman" panose="02020603050405020304" pitchFamily="18" charset="0"/>
                        </a:rPr>
                        <m:t>:</m:t>
                      </m:r>
                      <m:r>
                        <a:rPr lang="en-US" sz="7200" b="0" i="1" smtClean="0">
                          <a:solidFill>
                            <a:prstClr val="black"/>
                          </a:solidFill>
                          <a:latin typeface="Cambria Math" panose="02040503050406030204" pitchFamily="18" charset="0"/>
                          <a:cs typeface="Times New Roman" panose="02020603050405020304" pitchFamily="18" charset="0"/>
                        </a:rPr>
                        <m:t>𝑡</m:t>
                      </m:r>
                      <m:r>
                        <a:rPr lang="en-US" sz="7200" b="0" i="1" smtClean="0">
                          <a:solidFill>
                            <a:prstClr val="black"/>
                          </a:solidFill>
                          <a:latin typeface="Cambria Math" panose="02040503050406030204" pitchFamily="18" charset="0"/>
                          <a:cs typeface="Times New Roman" panose="02020603050405020304" pitchFamily="18" charset="0"/>
                        </a:rPr>
                        <m:t>&gt;1.796</m:t>
                      </m:r>
                    </m:oMath>
                  </m:oMathPara>
                </a14:m>
                <a:endParaRPr lang="en-US" sz="7200"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1800" b="1" i="1" dirty="0">
                    <a:solidFill>
                      <a:prstClr val="black"/>
                    </a:solidFill>
                    <a:latin typeface="Times New Roman" panose="02020603050405020304" pitchFamily="18" charset="0"/>
                    <a:cs typeface="Times New Roman" panose="02020603050405020304" pitchFamily="18" charset="0"/>
                  </a:rPr>
                  <a:t> </a:t>
                </a:r>
              </a:p>
              <a:p>
                <a:pPr marL="0" lvl="2" indent="0" algn="just">
                  <a:buClr>
                    <a:schemeClr val="accent3"/>
                  </a:buClr>
                  <a:buSzPct val="95000"/>
                  <a:buNone/>
                </a:pPr>
                <a:endParaRPr lang="en-US" sz="1800" b="1" i="1"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mc:Choice>
        <mc:Fallback xmlns="">
          <p:sp>
            <p:nvSpPr>
              <p:cNvPr id="19" name="Content Placeholder 2"/>
              <p:cNvSpPr>
                <a:spLocks noGrp="1" noRot="1" noChangeAspect="1" noMove="1" noResize="1" noEditPoints="1" noAdjustHandles="1" noChangeArrowheads="1" noChangeShapeType="1" noTextEdit="1"/>
              </p:cNvSpPr>
              <p:nvPr>
                <p:ph idx="1"/>
              </p:nvPr>
            </p:nvSpPr>
            <p:spPr>
              <a:xfrm>
                <a:off x="260350" y="1964573"/>
                <a:ext cx="8424196" cy="4858791"/>
              </a:xfrm>
              <a:blipFill rotWithShape="0">
                <a:blip r:embed="rId2"/>
                <a:stretch>
                  <a:fillRect l="-1737" r="-1664"/>
                </a:stretch>
              </a:blipFill>
            </p:spPr>
            <p:txBody>
              <a:bodyPr/>
              <a:lstStyle/>
              <a:p>
                <a:r>
                  <a:rPr lang="en-IN">
                    <a:noFill/>
                  </a:rPr>
                  <a:t> </a:t>
                </a:r>
              </a:p>
            </p:txBody>
          </p:sp>
        </mc:Fallback>
      </mc:AlternateContent>
      <p:sp>
        <p:nvSpPr>
          <p:cNvPr id="11" name="Title 1"/>
          <p:cNvSpPr txBox="1"/>
          <p:nvPr/>
        </p:nvSpPr>
        <p:spPr>
          <a:xfrm>
            <a:off x="285173" y="688584"/>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Case Study 1: </a:t>
            </a:r>
            <a:r>
              <a:rPr lang="en-US" sz="4000" b="1" dirty="0">
                <a:solidFill>
                  <a:srgbClr val="A50021"/>
                </a:solidFill>
                <a:latin typeface="Times New Roman" panose="02020603050405020304" pitchFamily="18" charset="0"/>
                <a:cs typeface="Times New Roman" panose="02020603050405020304" pitchFamily="18" charset="0"/>
              </a:rPr>
              <a:t>Step 3</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9" name="Content Placeholder 2"/>
              <p:cNvSpPr>
                <a:spLocks noGrp="1"/>
              </p:cNvSpPr>
              <p:nvPr>
                <p:ph idx="1"/>
              </p:nvPr>
            </p:nvSpPr>
            <p:spPr>
              <a:xfrm>
                <a:off x="404891" y="1834340"/>
                <a:ext cx="8424196" cy="4858791"/>
              </a:xfrm>
            </p:spPr>
            <p:txBody>
              <a:bodyPr>
                <a:noAutofit/>
              </a:bodyPr>
              <a:lstStyle/>
              <a:p>
                <a:pPr marL="0" lvl="2" indent="0" algn="just">
                  <a:buClr>
                    <a:schemeClr val="accent3"/>
                  </a:buClr>
                  <a:buSzPct val="95000"/>
                  <a:buNone/>
                </a:pPr>
                <a:r>
                  <a:rPr lang="en-US" b="1" dirty="0">
                    <a:solidFill>
                      <a:srgbClr val="0B5ED7"/>
                    </a:solidFill>
                    <a:latin typeface="Times New Roman" panose="02020603050405020304" pitchFamily="18" charset="0"/>
                    <a:cs typeface="Times New Roman" panose="02020603050405020304" pitchFamily="18" charset="0"/>
                  </a:rPr>
                  <a:t>Step 4: Make a decision to either reject or fail to reject </a:t>
                </a:r>
                <a:r>
                  <a:rPr lang="en-US" b="1" i="1" dirty="0">
                    <a:solidFill>
                      <a:srgbClr val="0B5ED7"/>
                    </a:solidFill>
                    <a:latin typeface="Times New Roman" panose="02020603050405020304" pitchFamily="18" charset="0"/>
                    <a:cs typeface="Times New Roman" panose="02020603050405020304" pitchFamily="18" charset="0"/>
                  </a:rPr>
                  <a:t>H</a:t>
                </a:r>
                <a:r>
                  <a:rPr lang="en-US" b="1" i="1" baseline="-25000" dirty="0">
                    <a:solidFill>
                      <a:srgbClr val="0B5ED7"/>
                    </a:solidFill>
                    <a:latin typeface="Times New Roman" panose="02020603050405020304" pitchFamily="18" charset="0"/>
                    <a:cs typeface="Times New Roman" panose="02020603050405020304" pitchFamily="18" charset="0"/>
                  </a:rPr>
                  <a:t>0</a:t>
                </a:r>
              </a:p>
              <a:p>
                <a:pPr marL="0" lvl="2" indent="0" algn="just">
                  <a:buClr>
                    <a:schemeClr val="accent3"/>
                  </a:buClr>
                  <a:buSzPct val="95000"/>
                  <a:buNone/>
                </a:pPr>
                <a:endParaRPr lang="en-US"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dirty="0">
                    <a:solidFill>
                      <a:prstClr val="black"/>
                    </a:solidFill>
                    <a:latin typeface="Times New Roman" panose="02020603050405020304" pitchFamily="18" charset="0"/>
                    <a:cs typeface="Times New Roman" panose="02020603050405020304" pitchFamily="18" charset="0"/>
                  </a:rPr>
                  <a:t>The observed value of </a:t>
                </a:r>
                <a14:m>
                  <m:oMath xmlns:m="http://schemas.openxmlformats.org/officeDocument/2006/math">
                    <m:r>
                      <a:rPr lang="en-US" i="1" dirty="0" smtClean="0">
                        <a:solidFill>
                          <a:prstClr val="black"/>
                        </a:solidFill>
                        <a:latin typeface="Cambria Math" panose="02040503050406030204" pitchFamily="18" charset="0"/>
                        <a:cs typeface="Times New Roman" panose="02020603050405020304" pitchFamily="18" charset="0"/>
                      </a:rPr>
                      <m:t>𝑡</m:t>
                    </m:r>
                    <m:r>
                      <a:rPr lang="en-US" i="1" dirty="0" smtClean="0">
                        <a:solidFill>
                          <a:prstClr val="black"/>
                        </a:solidFill>
                        <a:latin typeface="Cambria Math" panose="02040503050406030204" pitchFamily="18" charset="0"/>
                        <a:cs typeface="Times New Roman" panose="02020603050405020304" pitchFamily="18" charset="0"/>
                      </a:rPr>
                      <m:t>=3.558</m:t>
                    </m:r>
                  </m:oMath>
                </a14:m>
                <a:r>
                  <a:rPr lang="en-US" dirty="0">
                    <a:solidFill>
                      <a:prstClr val="black"/>
                    </a:solidFill>
                    <a:latin typeface="Times New Roman" panose="02020603050405020304" pitchFamily="18" charset="0"/>
                    <a:cs typeface="Times New Roman" panose="02020603050405020304" pitchFamily="18" charset="0"/>
                  </a:rPr>
                  <a:t> which is in the rejection region and thus </a:t>
                </a:r>
                <a14:m>
                  <m:oMath xmlns:m="http://schemas.openxmlformats.org/officeDocument/2006/math">
                    <m:sSub>
                      <m:sSubPr>
                        <m:ctrlPr>
                          <a:rPr lang="en-US" i="1" smtClean="0">
                            <a:solidFill>
                              <a:prstClr val="black"/>
                            </a:solidFill>
                            <a:latin typeface="Cambria Math" panose="02040503050406030204" pitchFamily="18" charset="0"/>
                            <a:cs typeface="Times New Roman" panose="02020603050405020304" pitchFamily="18" charset="0"/>
                          </a:rPr>
                        </m:ctrlPr>
                      </m:sSubPr>
                      <m:e>
                        <m:r>
                          <a:rPr lang="en-US" b="0" i="1" smtClean="0">
                            <a:solidFill>
                              <a:prstClr val="black"/>
                            </a:solidFill>
                            <a:latin typeface="Cambria Math" panose="02040503050406030204" pitchFamily="18" charset="0"/>
                            <a:cs typeface="Times New Roman" panose="02020603050405020304" pitchFamily="18" charset="0"/>
                          </a:rPr>
                          <m:t>𝐻</m:t>
                        </m:r>
                      </m:e>
                      <m:sub>
                        <m:r>
                          <a:rPr lang="en-US" b="0" i="1" smtClean="0">
                            <a:solidFill>
                              <a:prstClr val="black"/>
                            </a:solidFill>
                            <a:latin typeface="Cambria Math" panose="02040503050406030204" pitchFamily="18" charset="0"/>
                            <a:cs typeface="Times New Roman" panose="02020603050405020304" pitchFamily="18" charset="0"/>
                          </a:rPr>
                          <m:t>0</m:t>
                        </m:r>
                      </m:sub>
                    </m:sSub>
                  </m:oMath>
                </a14:m>
                <a:r>
                  <a:rPr lang="en-US" dirty="0">
                    <a:solidFill>
                      <a:prstClr val="black"/>
                    </a:solidFill>
                    <a:latin typeface="Times New Roman" panose="02020603050405020304" pitchFamily="18" charset="0"/>
                    <a:cs typeface="Times New Roman" panose="02020603050405020304" pitchFamily="18" charset="0"/>
                  </a:rPr>
                  <a:t> is rejected at </a:t>
                </a:r>
                <a14:m>
                  <m:oMath xmlns:m="http://schemas.openxmlformats.org/officeDocument/2006/math">
                    <m:r>
                      <a:rPr lang="en-US" i="1" dirty="0" smtClean="0">
                        <a:solidFill>
                          <a:prstClr val="black"/>
                        </a:solidFill>
                        <a:latin typeface="Cambria Math" panose="02040503050406030204" pitchFamily="18" charset="0"/>
                        <a:cs typeface="Times New Roman" panose="02020603050405020304" pitchFamily="18" charset="0"/>
                      </a:rPr>
                      <m:t>5%</m:t>
                    </m:r>
                  </m:oMath>
                </a14:m>
                <a:r>
                  <a:rPr lang="en-US" dirty="0">
                    <a:solidFill>
                      <a:prstClr val="black"/>
                    </a:solidFill>
                    <a:latin typeface="Times New Roman" panose="02020603050405020304" pitchFamily="18" charset="0"/>
                    <a:cs typeface="Times New Roman" panose="02020603050405020304" pitchFamily="18" charset="0"/>
                  </a:rPr>
                  <a:t> level of significance.</a:t>
                </a:r>
              </a:p>
            </p:txBody>
          </p:sp>
        </mc:Choice>
        <mc:Fallback xmlns="">
          <p:sp>
            <p:nvSpPr>
              <p:cNvPr id="19" name="Content Placeholder 2"/>
              <p:cNvSpPr>
                <a:spLocks noGrp="1" noRot="1" noChangeAspect="1" noMove="1" noResize="1" noEditPoints="1" noAdjustHandles="1" noChangeArrowheads="1" noChangeShapeType="1" noTextEdit="1"/>
              </p:cNvSpPr>
              <p:nvPr>
                <p:ph idx="1"/>
              </p:nvPr>
            </p:nvSpPr>
            <p:spPr>
              <a:xfrm>
                <a:off x="404891" y="1834340"/>
                <a:ext cx="8424196" cy="4858791"/>
              </a:xfrm>
              <a:blipFill rotWithShape="0">
                <a:blip r:embed="rId2"/>
                <a:stretch>
                  <a:fillRect l="-1664" t="-1631" r="-1737"/>
                </a:stretch>
              </a:blipFill>
            </p:spPr>
            <p:txBody>
              <a:bodyPr/>
              <a:lstStyle/>
              <a:p>
                <a:r>
                  <a:rPr lang="en-IN">
                    <a:noFill/>
                  </a:rPr>
                  <a:t> </a:t>
                </a:r>
              </a:p>
            </p:txBody>
          </p:sp>
        </mc:Fallback>
      </mc:AlternateContent>
      <p:sp>
        <p:nvSpPr>
          <p:cNvPr id="11" name="Title 1"/>
          <p:cNvSpPr txBox="1"/>
          <p:nvPr/>
        </p:nvSpPr>
        <p:spPr>
          <a:xfrm>
            <a:off x="404891" y="319599"/>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Case Study 1: </a:t>
            </a:r>
            <a:r>
              <a:rPr lang="en-US" sz="4000" b="1" dirty="0">
                <a:solidFill>
                  <a:srgbClr val="A50021"/>
                </a:solidFill>
                <a:latin typeface="Times New Roman" panose="02020603050405020304" pitchFamily="18" charset="0"/>
                <a:cs typeface="Times New Roman" panose="02020603050405020304" pitchFamily="18" charset="0"/>
              </a:rPr>
              <a:t>Step 4</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
        <p:nvSpPr>
          <p:cNvPr id="3" name="Title 1"/>
          <p:cNvSpPr txBox="1"/>
          <p:nvPr/>
        </p:nvSpPr>
        <p:spPr>
          <a:xfrm>
            <a:off x="404892" y="2672454"/>
            <a:ext cx="8424196"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Case Study 1: </a:t>
            </a:r>
            <a:r>
              <a:rPr lang="en-US" sz="4000" b="1" dirty="0">
                <a:solidFill>
                  <a:srgbClr val="A50021"/>
                </a:solidFill>
                <a:latin typeface="Times New Roman" panose="02020603050405020304" pitchFamily="18" charset="0"/>
                <a:cs typeface="Times New Roman" panose="02020603050405020304" pitchFamily="18" charset="0"/>
              </a:rPr>
              <a:t>Step 5</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5" name="Content Placeholder 2"/>
          <p:cNvSpPr>
            <a:spLocks noGrp="1"/>
          </p:cNvSpPr>
          <p:nvPr/>
        </p:nvSpPr>
        <p:spPr>
          <a:xfrm>
            <a:off x="404892" y="3995845"/>
            <a:ext cx="8424196" cy="4858791"/>
          </a:xfrm>
          <a:prstGeom prst="rect">
            <a:avLst/>
          </a:prstGeom>
        </p:spPr>
        <p:txBody>
          <a:bodyPr wrap="square" lIns="0" tIns="0" rIns="0" bIns="0">
            <a:normAutofit/>
          </a:bodyPr>
          <a:lstStyle>
            <a:lvl1pPr marL="0">
              <a:defRPr sz="2000" b="0" i="0">
                <a:solidFill>
                  <a:schemeClr val="tx1"/>
                </a:solidFill>
                <a:latin typeface="Times New Roman" panose="02020603050405020304"/>
                <a:ea typeface="+mn-ea"/>
                <a:cs typeface="Times New Roman" panose="02020603050405020304"/>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lvl="2" indent="0" algn="just">
              <a:buClr>
                <a:schemeClr val="accent3"/>
              </a:buClr>
              <a:buSzPct val="95000"/>
              <a:buNone/>
            </a:pPr>
            <a:r>
              <a:rPr lang="en-US" sz="2000" b="1" dirty="0">
                <a:solidFill>
                  <a:srgbClr val="0B5ED7"/>
                </a:solidFill>
                <a:latin typeface="Times New Roman" panose="02020603050405020304" pitchFamily="18" charset="0"/>
                <a:cs typeface="Times New Roman" panose="02020603050405020304" pitchFamily="18" charset="0"/>
              </a:rPr>
              <a:t>Step 5: Final comment and interpret the result</a:t>
            </a:r>
          </a:p>
          <a:p>
            <a:pPr marL="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1800" dirty="0">
                <a:solidFill>
                  <a:prstClr val="black"/>
                </a:solidFill>
                <a:latin typeface="Times New Roman" panose="02020603050405020304" pitchFamily="18" charset="0"/>
                <a:cs typeface="Times New Roman" panose="02020603050405020304" pitchFamily="18" charset="0"/>
              </a:rPr>
              <a:t>We can conclude that the sample data indicate that coffee sales have increased.	</a:t>
            </a:r>
          </a:p>
          <a:p>
            <a:pPr marL="0" lvl="2" indent="0" algn="just">
              <a:buClr>
                <a:schemeClr val="accent3"/>
              </a:buClr>
              <a:buSzPct val="95000"/>
              <a:buNone/>
            </a:pPr>
            <a:endParaRPr lang="en-US" sz="1800"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1800" b="1" i="1" dirty="0">
                <a:solidFill>
                  <a:prstClr val="black"/>
                </a:solidFill>
                <a:latin typeface="Times New Roman" panose="02020603050405020304" pitchFamily="18" charset="0"/>
                <a:cs typeface="Times New Roman" panose="02020603050405020304" pitchFamily="18" charset="0"/>
              </a:rPr>
              <a:t> </a:t>
            </a:r>
          </a:p>
          <a:p>
            <a:pPr marL="0" lvl="2" indent="0" algn="just">
              <a:buClr>
                <a:schemeClr val="accent3"/>
              </a:buClr>
              <a:buSzPct val="95000"/>
              <a:buNone/>
            </a:pPr>
            <a:endParaRPr lang="en-US" sz="1800" b="1" i="1" dirty="0">
              <a:solidFill>
                <a:prstClr val="black"/>
              </a:solidFill>
              <a:latin typeface="Times New Roman" panose="02020603050405020304" pitchFamily="18" charset="0"/>
              <a:cs typeface="Times New Roman" panose="02020603050405020304" pitchFamily="18" charset="0"/>
            </a:endParaRPr>
          </a:p>
          <a:p>
            <a:pPr marL="0" lvl="2" indent="0" algn="just">
              <a:buClr>
                <a:schemeClr val="accent3"/>
              </a:buClr>
              <a:buSzPct val="9500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p:cNvSpPr>
            <a:spLocks noGrp="1"/>
          </p:cNvSpPr>
          <p:nvPr>
            <p:ph idx="1"/>
          </p:nvPr>
        </p:nvSpPr>
        <p:spPr>
          <a:xfrm>
            <a:off x="378770" y="1591823"/>
            <a:ext cx="8424196" cy="4858791"/>
          </a:xfrm>
        </p:spPr>
        <p:txBody>
          <a:bodyPr>
            <a:noAutofit/>
          </a:bodyPr>
          <a:lstStyle/>
          <a:p>
            <a:pPr marL="0" lvl="2" indent="0" algn="just">
              <a:buClr>
                <a:schemeClr val="accent3"/>
              </a:buClr>
              <a:buSzPct val="95000"/>
              <a:buNone/>
            </a:pPr>
            <a:r>
              <a:rPr lang="en-US" sz="2000" b="1" dirty="0">
                <a:latin typeface="Times New Roman" panose="02020603050405020304" pitchFamily="18" charset="0"/>
                <a:cs typeface="Times New Roman" panose="02020603050405020304" pitchFamily="18" charset="0"/>
              </a:rPr>
              <a:t> </a:t>
            </a:r>
          </a:p>
          <a:p>
            <a:pPr marL="285750" lvl="2" indent="-285750" algn="just">
              <a:buClr>
                <a:schemeClr val="accent3"/>
              </a:buClr>
              <a:buSzPct val="95000"/>
            </a:pPr>
            <a:r>
              <a:rPr lang="en-US" sz="2000" b="1" i="1" dirty="0">
                <a:latin typeface="Times New Roman" panose="02020603050405020304" pitchFamily="18" charset="0"/>
                <a:cs typeface="Times New Roman" panose="02020603050405020304" pitchFamily="18" charset="0"/>
              </a:rPr>
              <a:t>Non-Parametric tests</a:t>
            </a:r>
          </a:p>
          <a:p>
            <a:pPr marL="285750" lvl="2" indent="1905" algn="just">
              <a:buClr>
                <a:schemeClr val="accent3"/>
              </a:buClr>
              <a:buSzPct val="950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Does not under any assumption</a:t>
            </a:r>
          </a:p>
          <a:p>
            <a:pPr marL="285750" lvl="2" indent="1905" algn="just">
              <a:buClr>
                <a:schemeClr val="accent3"/>
              </a:buClr>
              <a:buSzPct val="95000"/>
              <a:buFont typeface="Wingdings" panose="05000000000000000000" pitchFamily="2" charset="2"/>
              <a:buChar char="ü"/>
            </a:pPr>
            <a:r>
              <a:rPr lang="en-US" sz="2000" dirty="0">
                <a:latin typeface="Times New Roman" panose="02020603050405020304" pitchFamily="18" charset="0"/>
                <a:cs typeface="Times New Roman" panose="02020603050405020304" pitchFamily="18" charset="0"/>
              </a:rPr>
              <a:t>Assumes only nominal or ordinal data</a:t>
            </a:r>
          </a:p>
          <a:p>
            <a:pPr marL="285750" lvl="2" indent="1905" algn="just">
              <a:buClr>
                <a:schemeClr val="accent3"/>
              </a:buClr>
              <a:buSzPct val="950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285750" lvl="2" indent="1905" algn="just">
              <a:buClr>
                <a:schemeClr val="accent3"/>
              </a:buClr>
              <a:buSzPct val="950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285750" lvl="2" indent="1905" algn="just">
              <a:buClr>
                <a:schemeClr val="accent3"/>
              </a:buClr>
              <a:buSzPct val="950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285750" lvl="2" indent="1905" algn="just">
              <a:buClr>
                <a:schemeClr val="accent3"/>
              </a:buClr>
              <a:buSzPct val="950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285750" lvl="2" indent="1905" algn="just">
              <a:buClr>
                <a:schemeClr val="accent3"/>
              </a:buClr>
              <a:buSzPct val="95000"/>
              <a:buFont typeface="Wingdings" panose="05000000000000000000" pitchFamily="2" charset="2"/>
              <a:buChar char="ü"/>
            </a:pPr>
            <a:endParaRPr lang="en-US" sz="2000" dirty="0">
              <a:latin typeface="Times New Roman" panose="02020603050405020304" pitchFamily="18" charset="0"/>
              <a:cs typeface="Times New Roman" panose="02020603050405020304" pitchFamily="18" charset="0"/>
            </a:endParaRPr>
          </a:p>
          <a:p>
            <a:pPr marL="285750" lvl="2" indent="0" algn="just">
              <a:buClr>
                <a:schemeClr val="accent3"/>
              </a:buClr>
              <a:buSzPct val="95000"/>
              <a:buNone/>
            </a:pPr>
            <a:endParaRPr lang="en-US" sz="2000" dirty="0">
              <a:latin typeface="Times New Roman" panose="02020603050405020304" pitchFamily="18" charset="0"/>
              <a:cs typeface="Times New Roman" panose="02020603050405020304" pitchFamily="18" charset="0"/>
            </a:endParaRPr>
          </a:p>
          <a:p>
            <a:pPr marL="0" lvl="2" indent="0" algn="just">
              <a:buClr>
                <a:schemeClr val="accent3"/>
              </a:buClr>
              <a:buSzPct val="95000"/>
              <a:buNone/>
            </a:pPr>
            <a:r>
              <a:rPr lang="en-US" sz="2000" b="1" dirty="0">
                <a:latin typeface="Times New Roman" panose="02020603050405020304" pitchFamily="18" charset="0"/>
                <a:cs typeface="Times New Roman" panose="02020603050405020304" pitchFamily="18" charset="0"/>
              </a:rPr>
              <a:t>Note: </a:t>
            </a:r>
            <a:r>
              <a:rPr lang="en-US" sz="2000" dirty="0">
                <a:latin typeface="Times New Roman" panose="02020603050405020304" pitchFamily="18" charset="0"/>
                <a:cs typeface="Times New Roman" panose="02020603050405020304" pitchFamily="18" charset="0"/>
              </a:rPr>
              <a:t>Non-parametric tests need entire population (or very large sample size)</a:t>
            </a:r>
          </a:p>
        </p:txBody>
      </p:sp>
      <p:sp>
        <p:nvSpPr>
          <p:cNvPr id="11" name="Title 1"/>
          <p:cNvSpPr txBox="1"/>
          <p:nvPr/>
        </p:nvSpPr>
        <p:spPr>
          <a:xfrm>
            <a:off x="468015" y="448978"/>
            <a:ext cx="8513441" cy="1142845"/>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Hypothesis Testing : Non-Parametric Test</a:t>
            </a:r>
            <a:endParaRPr lang="en-IN" sz="4000" dirty="0">
              <a:solidFill>
                <a:srgbClr val="A50021"/>
              </a:solidFill>
              <a:latin typeface="Times New Roman" panose="02020603050405020304" pitchFamily="18" charset="0"/>
              <a:cs typeface="Times New Roman" panose="02020603050405020304" pitchFamily="18" charset="0"/>
            </a:endParaRPr>
          </a:p>
        </p:txBody>
      </p:sp>
      <p:sp>
        <p:nvSpPr>
          <p:cNvPr id="7" name="Content Placeholder 2"/>
          <p:cNvSpPr txBox="1"/>
          <p:nvPr/>
        </p:nvSpPr>
        <p:spPr>
          <a:xfrm>
            <a:off x="468014" y="1260007"/>
            <a:ext cx="8424196" cy="4858791"/>
          </a:xfrm>
          <a:prstGeom prst="rect">
            <a:avLst/>
          </a:prstGeom>
        </p:spPr>
        <p:txBody>
          <a:bodyPr vert="horz">
            <a:normAutofit/>
          </a:bodyPr>
          <a:lstStyle>
            <a:lvl1pPr marL="274320" indent="-274320" algn="l" rtl="0" eaLnBrk="1" latinLnBrk="0" hangingPunct="1">
              <a:spcBef>
                <a:spcPct val="20000"/>
              </a:spcBef>
              <a:buClr>
                <a:schemeClr val="accent3"/>
              </a:buClr>
              <a:buSzPct val="95000"/>
              <a:buFont typeface="Wingdings 2" panose="05020102010507070707"/>
              <a:buChar char=""/>
              <a:defRPr kumimoji="0" sz="2600" kern="1200">
                <a:solidFill>
                  <a:schemeClr val="tx1"/>
                </a:solidFill>
                <a:latin typeface="+mn-lt"/>
                <a:ea typeface="+mn-ea"/>
                <a:cs typeface="+mn-cs"/>
              </a:defRPr>
            </a:lvl1pPr>
            <a:lvl2pPr marL="640080" indent="-247015" algn="l" rtl="0" eaLnBrk="1" latinLnBrk="0" hangingPunct="1">
              <a:spcBef>
                <a:spcPct val="20000"/>
              </a:spcBef>
              <a:buClr>
                <a:schemeClr val="accent1"/>
              </a:buClr>
              <a:buSzPct val="85000"/>
              <a:buFont typeface="Wingdings 2" panose="05020102010507070707"/>
              <a:buChar char=""/>
              <a:defRPr kumimoji="0" sz="2400" kern="1200">
                <a:solidFill>
                  <a:schemeClr val="tx1"/>
                </a:solidFill>
                <a:latin typeface="+mn-lt"/>
                <a:ea typeface="+mn-ea"/>
                <a:cs typeface="+mn-cs"/>
              </a:defRPr>
            </a:lvl2pPr>
            <a:lvl3pPr marL="914400" indent="-247015" algn="l" rtl="0" eaLnBrk="1" latinLnBrk="0" hangingPunct="1">
              <a:spcBef>
                <a:spcPct val="20000"/>
              </a:spcBef>
              <a:buClr>
                <a:schemeClr val="accent2"/>
              </a:buClr>
              <a:buSzPct val="70000"/>
              <a:buFont typeface="Wingdings 2" panose="05020102010507070707"/>
              <a:buChar char=""/>
              <a:defRPr kumimoji="0" sz="2100" kern="1200">
                <a:solidFill>
                  <a:schemeClr val="tx1"/>
                </a:solidFill>
                <a:latin typeface="+mn-lt"/>
                <a:ea typeface="+mn-ea"/>
                <a:cs typeface="+mn-cs"/>
              </a:defRPr>
            </a:lvl3pPr>
            <a:lvl4pPr marL="1188720" indent="-210185" algn="l" rtl="0" eaLnBrk="1" latinLnBrk="0" hangingPunct="1">
              <a:spcBef>
                <a:spcPct val="20000"/>
              </a:spcBef>
              <a:buClr>
                <a:schemeClr val="accent3"/>
              </a:buClr>
              <a:buSzPct val="65000"/>
              <a:buFont typeface="Wingdings 2" panose="05020102010507070707"/>
              <a:buChar char=""/>
              <a:defRPr kumimoji="0" sz="2000" kern="1200">
                <a:solidFill>
                  <a:schemeClr val="tx1"/>
                </a:solidFill>
                <a:latin typeface="+mn-lt"/>
                <a:ea typeface="+mn-ea"/>
                <a:cs typeface="+mn-cs"/>
              </a:defRPr>
            </a:lvl4pPr>
            <a:lvl5pPr marL="1463040" indent="-210185" algn="l" rtl="0" eaLnBrk="1" latinLnBrk="0" hangingPunct="1">
              <a:spcBef>
                <a:spcPct val="20000"/>
              </a:spcBef>
              <a:buClr>
                <a:schemeClr val="accent4"/>
              </a:buClr>
              <a:buSzPct val="65000"/>
              <a:buFont typeface="Wingdings 2" panose="05020102010507070707"/>
              <a:buChar char=""/>
              <a:defRPr kumimoji="0" sz="2000" kern="1200">
                <a:solidFill>
                  <a:schemeClr val="tx1"/>
                </a:solidFill>
                <a:latin typeface="+mn-lt"/>
                <a:ea typeface="+mn-ea"/>
                <a:cs typeface="+mn-cs"/>
              </a:defRPr>
            </a:lvl5pPr>
            <a:lvl6pPr marL="1737360" indent="-210185" algn="l" rtl="0" eaLnBrk="1" latinLnBrk="0" hangingPunct="1">
              <a:spcBef>
                <a:spcPct val="20000"/>
              </a:spcBef>
              <a:buClr>
                <a:schemeClr val="accent5"/>
              </a:buClr>
              <a:buSzPct val="80000"/>
              <a:buFont typeface="Wingdings 2" panose="05020102010507070707"/>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panose="05020102010507070707"/>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a:p>
            <a:pPr marL="273050" lvl="2" indent="0" algn="just">
              <a:buClr>
                <a:srgbClr val="0BD0D9"/>
              </a:buClr>
              <a:buSzPct val="95000"/>
              <a:buFont typeface="Wingdings 2" panose="05020102010507070707"/>
              <a:buNone/>
            </a:pPr>
            <a:endParaRPr lang="en-US" sz="1800" dirty="0">
              <a:solidFill>
                <a:prstClr val="black"/>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75494" y="1847975"/>
            <a:ext cx="8424936" cy="2467610"/>
          </a:xfrm>
          <a:prstGeom prst="rect">
            <a:avLst/>
          </a:prstGeom>
        </p:spPr>
        <p:txBody>
          <a:bodyPr wrap="square">
            <a:spAutoFit/>
          </a:bodyPr>
          <a:lstStyle/>
          <a:p>
            <a:pPr marL="342900" indent="-342900" algn="just">
              <a:lnSpc>
                <a:spcPct val="107000"/>
              </a:lnSpc>
              <a:spcAft>
                <a:spcPts val="800"/>
              </a:spcAft>
              <a:buFont typeface="Arial" panose="020B0604020202020204" pitchFamily="34" charset="0"/>
              <a:buChar char="•"/>
            </a:pPr>
            <a:r>
              <a:rPr lang="en-IN" sz="2000" dirty="0">
                <a:solidFill>
                  <a:prstClr val="black"/>
                </a:solidFill>
                <a:latin typeface="Times New Roman" panose="02020603050405020304" pitchFamily="18" charset="0"/>
                <a:ea typeface="Calibri" panose="020F0502020204030204" charset="0"/>
                <a:cs typeface="Times New Roman" panose="02020603050405020304" pitchFamily="18" charset="0"/>
              </a:rPr>
              <a:t>ANOVA is a statistical technique</a:t>
            </a:r>
          </a:p>
          <a:p>
            <a:pPr marL="800100" lvl="1" indent="-342900" algn="just">
              <a:lnSpc>
                <a:spcPct val="107000"/>
              </a:lnSpc>
              <a:spcAft>
                <a:spcPts val="800"/>
              </a:spcAf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It is similar in application to techniques such as t-test, Z-test and </a:t>
            </a:r>
            <a:r>
              <a:rPr lang="el-GR" sz="2000" dirty="0">
                <a:latin typeface="Times New Roman" panose="02020603050405020304" pitchFamily="18" charset="0"/>
                <a:cs typeface="Times New Roman" panose="02020603050405020304" pitchFamily="18" charset="0"/>
              </a:rPr>
              <a:t>χ</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-test in that it is used to compare means and the relative variance between them. </a:t>
            </a:r>
            <a:endParaRPr lang="en-IN" sz="2000" dirty="0">
              <a:solidFill>
                <a:prstClr val="black"/>
              </a:solidFill>
              <a:latin typeface="Times New Roman" panose="02020603050405020304" pitchFamily="18" charset="0"/>
              <a:ea typeface="Calibri" panose="020F0502020204030204" charset="0"/>
              <a:cs typeface="Times New Roman" panose="02020603050405020304" pitchFamily="18" charset="0"/>
            </a:endParaRPr>
          </a:p>
          <a:p>
            <a:pPr marL="342900" indent="-342900" algn="just">
              <a:lnSpc>
                <a:spcPct val="107000"/>
              </a:lnSpc>
              <a:buFont typeface="Symbol" panose="05050102010706020507" pitchFamily="18" charset="2"/>
              <a:buChar char=""/>
            </a:pPr>
            <a:r>
              <a:rPr lang="en-US" sz="2000" dirty="0">
                <a:solidFill>
                  <a:prstClr val="black"/>
                </a:solidFill>
                <a:latin typeface="Times New Roman" panose="02020603050405020304" pitchFamily="18" charset="0"/>
                <a:ea typeface="Calibri" panose="020F0502020204030204" charset="0"/>
                <a:cs typeface="Times New Roman" panose="02020603050405020304" pitchFamily="18" charset="0"/>
              </a:rPr>
              <a:t>Why not use </a:t>
            </a:r>
            <a:r>
              <a:rPr lang="en-US" sz="2000" dirty="0">
                <a:latin typeface="Times New Roman" panose="02020603050405020304" pitchFamily="18" charset="0"/>
                <a:cs typeface="Times New Roman" panose="02020603050405020304" pitchFamily="18" charset="0"/>
              </a:rPr>
              <a:t>t-test, Z-test and </a:t>
            </a:r>
            <a:r>
              <a:rPr lang="el-GR" sz="2000" dirty="0">
                <a:latin typeface="Times New Roman" panose="02020603050405020304" pitchFamily="18" charset="0"/>
                <a:cs typeface="Times New Roman" panose="02020603050405020304" pitchFamily="18" charset="0"/>
              </a:rPr>
              <a:t>χ</a:t>
            </a:r>
            <a:r>
              <a:rPr lang="en-US" sz="2000" baseline="30000" dirty="0">
                <a:latin typeface="Times New Roman" panose="02020603050405020304" pitchFamily="18" charset="0"/>
                <a:cs typeface="Times New Roman" panose="02020603050405020304" pitchFamily="18" charset="0"/>
              </a:rPr>
              <a:t>2</a:t>
            </a:r>
            <a:r>
              <a:rPr lang="en-US" sz="2000" dirty="0">
                <a:latin typeface="Times New Roman" panose="02020603050405020304" pitchFamily="18" charset="0"/>
                <a:cs typeface="Times New Roman" panose="02020603050405020304" pitchFamily="18" charset="0"/>
              </a:rPr>
              <a:t>-test </a:t>
            </a:r>
            <a:r>
              <a:rPr lang="en-US" sz="2000" dirty="0">
                <a:solidFill>
                  <a:prstClr val="black"/>
                </a:solidFill>
                <a:latin typeface="Times New Roman" panose="02020603050405020304" pitchFamily="18" charset="0"/>
                <a:ea typeface="Calibri" panose="020F0502020204030204" charset="0"/>
                <a:cs typeface="Times New Roman" panose="02020603050405020304" pitchFamily="18" charset="0"/>
              </a:rPr>
              <a:t>?</a:t>
            </a:r>
          </a:p>
          <a:p>
            <a:pPr marL="1714500" lvl="3" indent="-342900" algn="just">
              <a:lnSpc>
                <a:spcPct val="107000"/>
              </a:lnSpc>
              <a:buFont typeface="Symbol" panose="05050102010706020507" pitchFamily="18" charset="2"/>
              <a:buChar char=""/>
            </a:pPr>
            <a:endParaRPr lang="en-IN" sz="1200" dirty="0">
              <a:solidFill>
                <a:prstClr val="black"/>
              </a:solidFill>
              <a:latin typeface="Times New Roman" panose="02020603050405020304" pitchFamily="18" charset="0"/>
              <a:ea typeface="Calibri" panose="020F0502020204030204" charset="0"/>
              <a:cs typeface="Times New Roman" panose="02020603050405020304" pitchFamily="18" charset="0"/>
            </a:endParaRPr>
          </a:p>
          <a:p>
            <a:pPr marL="342900" indent="-342900" algn="just">
              <a:lnSpc>
                <a:spcPct val="107000"/>
              </a:lnSpc>
              <a:spcAft>
                <a:spcPts val="800"/>
              </a:spcAft>
              <a:buFont typeface="Symbol" panose="05050102010706020507" pitchFamily="18" charset="2"/>
              <a:buChar char=""/>
            </a:pPr>
            <a:r>
              <a:rPr lang="en-US" sz="2000" dirty="0">
                <a:solidFill>
                  <a:prstClr val="black"/>
                </a:solidFill>
                <a:latin typeface="Times New Roman" panose="02020603050405020304" pitchFamily="18" charset="0"/>
                <a:ea typeface="Calibri" panose="020F0502020204030204" charset="0"/>
                <a:cs typeface="Times New Roman" panose="02020603050405020304" pitchFamily="18" charset="0"/>
              </a:rPr>
              <a:t>Why analysis of variance for comparing means?</a:t>
            </a:r>
            <a:endParaRPr lang="en-IN" sz="2000" dirty="0">
              <a:solidFill>
                <a:prstClr val="black"/>
              </a:solidFill>
              <a:latin typeface="Times New Roman" panose="02020603050405020304" pitchFamily="18" charset="0"/>
              <a:ea typeface="Calibri" panose="020F0502020204030204" charset="0"/>
              <a:cs typeface="Times New Roman" panose="02020603050405020304" pitchFamily="18" charset="0"/>
            </a:endParaRPr>
          </a:p>
        </p:txBody>
      </p:sp>
      <p:pic>
        <p:nvPicPr>
          <p:cNvPr id="6148" name="Picture 4" descr="Image result for important ques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4166" y="3212976"/>
            <a:ext cx="1986682" cy="19866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94894" y="4560652"/>
            <a:ext cx="8470688" cy="2245360"/>
          </a:xfrm>
          <a:prstGeom prst="rect">
            <a:avLst/>
          </a:prstGeom>
          <a:noFill/>
        </p:spPr>
        <p:txBody>
          <a:bodyPr wrap="square" rtlCol="0">
            <a:spAutoFit/>
          </a:bodyPr>
          <a:lstStyle/>
          <a:p>
            <a:r>
              <a:rPr lang="en-US" sz="2000" dirty="0">
                <a:solidFill>
                  <a:schemeClr val="accent1"/>
                </a:solidFill>
                <a:latin typeface="Times New Roman" panose="02020603050405020304" pitchFamily="18" charset="0"/>
                <a:cs typeface="Times New Roman" panose="02020603050405020304" pitchFamily="18" charset="0"/>
              </a:rPr>
              <a:t>t-test is used to:</a:t>
            </a:r>
          </a:p>
          <a:p>
            <a:endParaRPr lang="en-US" sz="2000" dirty="0">
              <a:solidFill>
                <a:prstClr val="black"/>
              </a:solidFill>
              <a:latin typeface="Times New Roman" panose="02020603050405020304" pitchFamily="18" charset="0"/>
              <a:cs typeface="Times New Roman" panose="02020603050405020304" pitchFamily="18" charset="0"/>
            </a:endParaRPr>
          </a:p>
          <a:p>
            <a:pPr marL="914400" lvl="1" indent="-457200">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To infer </a:t>
            </a:r>
            <a:r>
              <a:rPr lang="en-US" sz="2000" dirty="0">
                <a:solidFill>
                  <a:srgbClr val="C00000"/>
                </a:solidFill>
                <a:latin typeface="Times New Roman" panose="02020603050405020304" pitchFamily="18" charset="0"/>
                <a:cs typeface="Times New Roman" panose="02020603050405020304" pitchFamily="18" charset="0"/>
              </a:rPr>
              <a:t>mean of </a:t>
            </a:r>
            <a:r>
              <a:rPr lang="en-US" sz="2000" dirty="0">
                <a:solidFill>
                  <a:prstClr val="black"/>
                </a:solidFill>
                <a:latin typeface="Times New Roman" panose="02020603050405020304" pitchFamily="18" charset="0"/>
                <a:cs typeface="Times New Roman" panose="02020603050405020304" pitchFamily="18" charset="0"/>
              </a:rPr>
              <a:t>a</a:t>
            </a:r>
            <a:r>
              <a:rPr lang="en-US" sz="2000" dirty="0">
                <a:solidFill>
                  <a:srgbClr val="C00000"/>
                </a:solidFill>
                <a:latin typeface="Times New Roman" panose="02020603050405020304" pitchFamily="18" charset="0"/>
                <a:cs typeface="Times New Roman" panose="02020603050405020304" pitchFamily="18" charset="0"/>
              </a:rPr>
              <a:t> single population</a:t>
            </a:r>
          </a:p>
          <a:p>
            <a:pPr marL="914400" lvl="1" indent="-457200">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t-test can be used to compare two populations  </a:t>
            </a:r>
          </a:p>
          <a:p>
            <a:endParaRPr lang="en-US" sz="2000" dirty="0">
              <a:solidFill>
                <a:prstClr val="black"/>
              </a:solidFill>
              <a:latin typeface="Times New Roman" panose="02020603050405020304" pitchFamily="18" charset="0"/>
              <a:cs typeface="Times New Roman" panose="02020603050405020304" pitchFamily="18" charset="0"/>
            </a:endParaRPr>
          </a:p>
          <a:p>
            <a:r>
              <a:rPr lang="en-US" sz="2000" i="1" dirty="0">
                <a:solidFill>
                  <a:prstClr val="black"/>
                </a:solidFill>
                <a:latin typeface="Times New Roman" panose="02020603050405020304" pitchFamily="18" charset="0"/>
                <a:cs typeface="Times New Roman" panose="02020603050405020304" pitchFamily="18" charset="0"/>
              </a:rPr>
              <a:t>However, t-test is not useful  </a:t>
            </a:r>
            <a:r>
              <a:rPr lang="en-US" sz="2000" i="1" dirty="0">
                <a:solidFill>
                  <a:srgbClr val="C00000"/>
                </a:solidFill>
                <a:latin typeface="Times New Roman" panose="02020603050405020304" pitchFamily="18" charset="0"/>
                <a:cs typeface="Times New Roman" panose="02020603050405020304" pitchFamily="18" charset="0"/>
              </a:rPr>
              <a:t>to compare mean of more than two populations.</a:t>
            </a:r>
            <a:endParaRPr lang="en-IN" sz="2000" i="1" dirty="0">
              <a:solidFill>
                <a:srgbClr val="C00000"/>
              </a:solidFill>
              <a:latin typeface="Times New Roman" panose="02020603050405020304" pitchFamily="18" charset="0"/>
              <a:cs typeface="Times New Roman" panose="02020603050405020304" pitchFamily="18" charset="0"/>
            </a:endParaRPr>
          </a:p>
          <a:p>
            <a:endParaRPr lang="en-IN" sz="2000" dirty="0">
              <a:solidFill>
                <a:prstClr val="black"/>
              </a:solidFill>
              <a:latin typeface="Times New Roman" panose="02020603050405020304" pitchFamily="18" charset="0"/>
              <a:cs typeface="Times New Roman" panose="02020603050405020304" pitchFamily="18" charset="0"/>
            </a:endParaRPr>
          </a:p>
        </p:txBody>
      </p:sp>
      <p:sp>
        <p:nvSpPr>
          <p:cNvPr id="4" name="Title 1"/>
          <p:cNvSpPr>
            <a:spLocks noGrp="1"/>
          </p:cNvSpPr>
          <p:nvPr/>
        </p:nvSpPr>
        <p:spPr>
          <a:xfrm>
            <a:off x="503493" y="946448"/>
            <a:ext cx="8229600" cy="1143000"/>
          </a:xfrm>
          <a:prstGeom prst="rect">
            <a:avLst/>
          </a:prstGeom>
        </p:spPr>
        <p:txBody>
          <a:bodyPr wrap="square" lIns="0" tIns="0" rIns="0" bIns="0">
            <a:normAutofit/>
          </a:bodyPr>
          <a:lstStyle>
            <a:lvl1pPr>
              <a:defRPr sz="4000" b="0" i="0">
                <a:solidFill>
                  <a:srgbClr val="A40020"/>
                </a:solidFill>
                <a:latin typeface="Times New Roman" panose="02020603050405020304"/>
                <a:ea typeface="+mj-ea"/>
                <a:cs typeface="Times New Roman" panose="02020603050405020304"/>
              </a:defRPr>
            </a:lvl1pPr>
          </a:lstStyle>
          <a:p>
            <a:r>
              <a:rPr lang="en-US" sz="4000" dirty="0">
                <a:solidFill>
                  <a:srgbClr val="960000"/>
                </a:solidFill>
                <a:latin typeface="Times New Roman" panose="02020603050405020304" pitchFamily="18" charset="0"/>
                <a:cs typeface="Times New Roman" panose="02020603050405020304" pitchFamily="18" charset="0"/>
              </a:rPr>
              <a:t>Analysis of Variance (ANOVA)</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025" y="0"/>
            <a:ext cx="9363710" cy="6858000"/>
            <a:chOff x="-1025" y="0"/>
            <a:chExt cx="9363710" cy="6858000"/>
          </a:xfrm>
        </p:grpSpPr>
        <p:pic>
          <p:nvPicPr>
            <p:cNvPr id="3" name="object 3"/>
            <p:cNvPicPr/>
            <p:nvPr/>
          </p:nvPicPr>
          <p:blipFill>
            <a:blip r:embed="rId2" cstate="print"/>
            <a:stretch>
              <a:fillRect/>
            </a:stretch>
          </p:blipFill>
          <p:spPr>
            <a:xfrm>
              <a:off x="0" y="0"/>
              <a:ext cx="9361932" cy="6858000"/>
            </a:xfrm>
            <a:prstGeom prst="rect">
              <a:avLst/>
            </a:prstGeom>
          </p:spPr>
        </p:pic>
        <p:pic>
          <p:nvPicPr>
            <p:cNvPr id="4" name="object 4"/>
            <p:cNvPicPr/>
            <p:nvPr/>
          </p:nvPicPr>
          <p:blipFill>
            <a:blip r:embed="rId3" cstate="print"/>
            <a:stretch>
              <a:fillRect/>
            </a:stretch>
          </p:blipFill>
          <p:spPr>
            <a:xfrm>
              <a:off x="0" y="359"/>
              <a:ext cx="9361931" cy="1028700"/>
            </a:xfrm>
            <a:prstGeom prst="rect">
              <a:avLst/>
            </a:prstGeom>
          </p:spPr>
        </p:pic>
        <p:pic>
          <p:nvPicPr>
            <p:cNvPr id="5" name="object 5"/>
            <p:cNvPicPr/>
            <p:nvPr/>
          </p:nvPicPr>
          <p:blipFill>
            <a:blip r:embed="rId4" cstate="print"/>
            <a:stretch>
              <a:fillRect/>
            </a:stretch>
          </p:blipFill>
          <p:spPr>
            <a:xfrm>
              <a:off x="4505467" y="0"/>
              <a:ext cx="4856463" cy="599948"/>
            </a:xfrm>
            <a:prstGeom prst="rect">
              <a:avLst/>
            </a:prstGeom>
          </p:spPr>
        </p:pic>
        <p:pic>
          <p:nvPicPr>
            <p:cNvPr id="6" name="object 6"/>
            <p:cNvPicPr/>
            <p:nvPr/>
          </p:nvPicPr>
          <p:blipFill>
            <a:blip r:embed="rId5" cstate="print"/>
            <a:stretch>
              <a:fillRect/>
            </a:stretch>
          </p:blipFill>
          <p:spPr>
            <a:xfrm>
              <a:off x="0" y="0"/>
              <a:ext cx="9287417" cy="1025778"/>
            </a:xfrm>
            <a:prstGeom prst="rect">
              <a:avLst/>
            </a:prstGeom>
          </p:spPr>
        </p:pic>
        <p:pic>
          <p:nvPicPr>
            <p:cNvPr id="7" name="object 7"/>
            <p:cNvPicPr/>
            <p:nvPr/>
          </p:nvPicPr>
          <p:blipFill>
            <a:blip r:embed="rId6" cstate="print"/>
            <a:stretch>
              <a:fillRect/>
            </a:stretch>
          </p:blipFill>
          <p:spPr>
            <a:xfrm>
              <a:off x="-1025" y="47117"/>
              <a:ext cx="9363592" cy="912240"/>
            </a:xfrm>
            <a:prstGeom prst="rect">
              <a:avLst/>
            </a:prstGeom>
          </p:spPr>
        </p:pic>
      </p:grpSp>
      <p:sp>
        <p:nvSpPr>
          <p:cNvPr id="8" name="object 8"/>
          <p:cNvSpPr txBox="1">
            <a:spLocks noGrp="1"/>
          </p:cNvSpPr>
          <p:nvPr>
            <p:ph type="title"/>
          </p:nvPr>
        </p:nvSpPr>
        <p:spPr>
          <a:xfrm>
            <a:off x="564895" y="909955"/>
            <a:ext cx="1473200" cy="513715"/>
          </a:xfrm>
          <a:prstGeom prst="rect">
            <a:avLst/>
          </a:prstGeom>
        </p:spPr>
        <p:txBody>
          <a:bodyPr vert="horz" wrap="square" lIns="0" tIns="13335" rIns="0" bIns="0" rtlCol="0">
            <a:spAutoFit/>
          </a:bodyPr>
          <a:lstStyle/>
          <a:p>
            <a:pPr marL="12700">
              <a:lnSpc>
                <a:spcPct val="100000"/>
              </a:lnSpc>
              <a:spcBef>
                <a:spcPts val="105"/>
              </a:spcBef>
            </a:pPr>
            <a:r>
              <a:rPr sz="3200" dirty="0"/>
              <a:t>Ex</a:t>
            </a:r>
            <a:r>
              <a:rPr sz="3200" spc="5" dirty="0"/>
              <a:t>a</a:t>
            </a:r>
            <a:r>
              <a:rPr sz="3200" dirty="0"/>
              <a:t>mple</a:t>
            </a:r>
            <a:endParaRPr sz="3200"/>
          </a:p>
        </p:txBody>
      </p:sp>
      <p:sp>
        <p:nvSpPr>
          <p:cNvPr id="9" name="object 9"/>
          <p:cNvSpPr txBox="1"/>
          <p:nvPr/>
        </p:nvSpPr>
        <p:spPr>
          <a:xfrm>
            <a:off x="499973" y="1756918"/>
            <a:ext cx="8386445" cy="3623310"/>
          </a:xfrm>
          <a:prstGeom prst="rect">
            <a:avLst/>
          </a:prstGeom>
        </p:spPr>
        <p:txBody>
          <a:bodyPr vert="horz" wrap="square" lIns="0" tIns="13335" rIns="0" bIns="0" rtlCol="0">
            <a:spAutoFit/>
          </a:bodyPr>
          <a:lstStyle/>
          <a:p>
            <a:pPr marL="287020" marR="5080" indent="-274320" algn="just">
              <a:lnSpc>
                <a:spcPct val="100000"/>
              </a:lnSpc>
              <a:spcBef>
                <a:spcPts val="105"/>
              </a:spcBef>
              <a:buClr>
                <a:srgbClr val="0AD0D9"/>
              </a:buClr>
              <a:buSzPct val="95000"/>
              <a:buFont typeface="Segoe UI Symbol" panose="020B0502040204020203"/>
              <a:buChar char="⚫"/>
              <a:tabLst>
                <a:tab pos="287020" algn="l"/>
              </a:tabLst>
            </a:pPr>
            <a:r>
              <a:rPr sz="200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admissions director at </a:t>
            </a:r>
            <a:r>
              <a:rPr sz="2000" dirty="0">
                <a:latin typeface="Times New Roman" panose="02020603050405020304"/>
                <a:cs typeface="Times New Roman" panose="02020603050405020304"/>
              </a:rPr>
              <a:t>a </a:t>
            </a:r>
            <a:r>
              <a:rPr sz="2000" spc="-10" dirty="0">
                <a:latin typeface="Times New Roman" panose="02020603050405020304"/>
                <a:cs typeface="Times New Roman" panose="02020603050405020304"/>
              </a:rPr>
              <a:t>large </a:t>
            </a:r>
            <a:r>
              <a:rPr sz="2000" spc="-5" dirty="0">
                <a:latin typeface="Times New Roman" panose="02020603050405020304"/>
                <a:cs typeface="Times New Roman" panose="02020603050405020304"/>
              </a:rPr>
              <a:t>university might </a:t>
            </a:r>
            <a:r>
              <a:rPr sz="2000" dirty="0">
                <a:latin typeface="Times New Roman" panose="02020603050405020304"/>
                <a:cs typeface="Times New Roman" panose="02020603050405020304"/>
              </a:rPr>
              <a:t>be </a:t>
            </a:r>
            <a:r>
              <a:rPr sz="2000" spc="-5" dirty="0">
                <a:latin typeface="Times New Roman" panose="02020603050405020304"/>
                <a:cs typeface="Times New Roman" panose="02020603050405020304"/>
              </a:rPr>
              <a:t>interested </a:t>
            </a:r>
            <a:r>
              <a:rPr sz="2000" spc="-10" dirty="0">
                <a:latin typeface="Times New Roman" panose="02020603050405020304"/>
                <a:cs typeface="Times New Roman" panose="02020603050405020304"/>
              </a:rPr>
              <a:t>in</a:t>
            </a:r>
            <a:r>
              <a:rPr sz="2000" spc="48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learning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why</a:t>
            </a:r>
            <a:r>
              <a:rPr sz="2000" spc="9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some</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applicants</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who</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were</a:t>
            </a:r>
            <a:r>
              <a:rPr sz="2000" spc="1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accepted</a:t>
            </a:r>
            <a:r>
              <a:rPr sz="2000" spc="100" dirty="0">
                <a:latin typeface="Times New Roman" panose="02020603050405020304"/>
                <a:cs typeface="Times New Roman" panose="02020603050405020304"/>
              </a:rPr>
              <a:t> </a:t>
            </a:r>
            <a:r>
              <a:rPr sz="2000" dirty="0">
                <a:latin typeface="Times New Roman" panose="02020603050405020304"/>
                <a:cs typeface="Times New Roman" panose="02020603050405020304"/>
              </a:rPr>
              <a:t>for</a:t>
            </a:r>
            <a:r>
              <a:rPr sz="2000" spc="95"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90" dirty="0">
                <a:latin typeface="Times New Roman" panose="02020603050405020304"/>
                <a:cs typeface="Times New Roman" panose="02020603050405020304"/>
              </a:rPr>
              <a:t> </a:t>
            </a:r>
            <a:r>
              <a:rPr sz="2000" dirty="0">
                <a:latin typeface="Times New Roman" panose="02020603050405020304"/>
                <a:cs typeface="Times New Roman" panose="02020603050405020304"/>
              </a:rPr>
              <a:t>fall</a:t>
            </a:r>
            <a:r>
              <a:rPr sz="2000" spc="80" dirty="0">
                <a:latin typeface="Times New Roman" panose="02020603050405020304"/>
                <a:cs typeface="Times New Roman" panose="02020603050405020304"/>
              </a:rPr>
              <a:t> </a:t>
            </a:r>
            <a:r>
              <a:rPr sz="2000" dirty="0">
                <a:latin typeface="Times New Roman" panose="02020603050405020304"/>
                <a:cs typeface="Times New Roman" panose="02020603050405020304"/>
              </a:rPr>
              <a:t>2010</a:t>
            </a:r>
            <a:r>
              <a:rPr sz="2000" spc="10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term</a:t>
            </a:r>
            <a:r>
              <a:rPr sz="2000" spc="8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failed</a:t>
            </a:r>
            <a:r>
              <a:rPr sz="2000" spc="11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to</a:t>
            </a:r>
            <a:r>
              <a:rPr sz="2000" spc="1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enroll </a:t>
            </a:r>
            <a:r>
              <a:rPr sz="2000" spc="-49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at</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spc="-15" dirty="0">
                <a:latin typeface="Times New Roman" panose="02020603050405020304"/>
                <a:cs typeface="Times New Roman" panose="02020603050405020304"/>
              </a:rPr>
              <a:t>university.</a:t>
            </a:r>
            <a:endParaRPr sz="2000" dirty="0">
              <a:latin typeface="Times New Roman" panose="02020603050405020304"/>
              <a:cs typeface="Times New Roman" panose="02020603050405020304"/>
            </a:endParaRPr>
          </a:p>
          <a:p>
            <a:pPr marL="287020" indent="-274320" algn="just">
              <a:lnSpc>
                <a:spcPct val="100000"/>
              </a:lnSpc>
              <a:spcBef>
                <a:spcPts val="475"/>
              </a:spcBef>
              <a:buClr>
                <a:srgbClr val="0AD0D9"/>
              </a:buClr>
              <a:buSzPct val="95000"/>
              <a:buFont typeface="Segoe UI Symbol" panose="020B0502040204020203"/>
              <a:buChar char="⚫"/>
              <a:tabLst>
                <a:tab pos="287020" algn="l"/>
              </a:tabLst>
            </a:pPr>
            <a:r>
              <a:rPr sz="2000" dirty="0">
                <a:latin typeface="Times New Roman" panose="02020603050405020304"/>
                <a:cs typeface="Times New Roman" panose="02020603050405020304"/>
              </a:rPr>
              <a:t>The</a:t>
            </a:r>
            <a:r>
              <a:rPr sz="2000" spc="3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population</a:t>
            </a:r>
            <a:r>
              <a:rPr sz="2000" spc="34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of</a:t>
            </a:r>
            <a:r>
              <a:rPr sz="2000" spc="3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interest</a:t>
            </a:r>
            <a:r>
              <a:rPr sz="2000" spc="33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to</a:t>
            </a:r>
            <a:r>
              <a:rPr sz="2000" spc="35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3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director</a:t>
            </a:r>
            <a:r>
              <a:rPr sz="2000" spc="3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consists</a:t>
            </a:r>
            <a:r>
              <a:rPr sz="2000" spc="33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34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all</a:t>
            </a:r>
            <a:r>
              <a:rPr sz="2000" spc="3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accepted</a:t>
            </a:r>
            <a:r>
              <a:rPr sz="2000" spc="3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applicants</a:t>
            </a:r>
            <a:endParaRPr sz="2000" dirty="0">
              <a:latin typeface="Times New Roman" panose="02020603050405020304"/>
              <a:cs typeface="Times New Roman" panose="02020603050405020304"/>
            </a:endParaRPr>
          </a:p>
          <a:p>
            <a:pPr marL="287020" algn="just">
              <a:lnSpc>
                <a:spcPct val="100000"/>
              </a:lnSpc>
            </a:pPr>
            <a:r>
              <a:rPr sz="2000" spc="5" dirty="0">
                <a:latin typeface="Times New Roman" panose="02020603050405020304"/>
                <a:cs typeface="Times New Roman" panose="02020603050405020304"/>
              </a:rPr>
              <a:t>who</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did</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not</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enroll</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 </a:t>
            </a:r>
            <a:r>
              <a:rPr sz="2000" dirty="0">
                <a:latin typeface="Times New Roman" panose="02020603050405020304"/>
                <a:cs typeface="Times New Roman" panose="02020603050405020304"/>
              </a:rPr>
              <a:t>the</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fall</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2021</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term.</a:t>
            </a:r>
            <a:endParaRPr sz="2000" dirty="0">
              <a:latin typeface="Times New Roman" panose="02020603050405020304"/>
              <a:cs typeface="Times New Roman" panose="02020603050405020304"/>
            </a:endParaRPr>
          </a:p>
          <a:p>
            <a:pPr marL="287020" marR="6350" indent="-274320" algn="just">
              <a:lnSpc>
                <a:spcPct val="100000"/>
              </a:lnSpc>
              <a:spcBef>
                <a:spcPts val="485"/>
              </a:spcBef>
              <a:buClr>
                <a:srgbClr val="0AD0D9"/>
              </a:buClr>
              <a:buSzPct val="95000"/>
              <a:buFont typeface="Segoe UI Symbol" panose="020B0502040204020203"/>
              <a:buChar char="⚫"/>
              <a:tabLst>
                <a:tab pos="287020" algn="l"/>
              </a:tabLst>
            </a:pPr>
            <a:r>
              <a:rPr sz="2000" dirty="0">
                <a:latin typeface="Times New Roman" panose="02020603050405020304"/>
                <a:cs typeface="Times New Roman" panose="02020603050405020304"/>
              </a:rPr>
              <a:t>Because</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this</a:t>
            </a:r>
            <a:r>
              <a:rPr sz="2000" spc="-5" dirty="0">
                <a:latin typeface="Times New Roman" panose="02020603050405020304"/>
                <a:cs typeface="Times New Roman" panose="02020603050405020304"/>
              </a:rPr>
              <a:t> population</a:t>
            </a:r>
            <a:r>
              <a:rPr sz="2000"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is</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large</a:t>
            </a:r>
            <a:r>
              <a:rPr sz="2000" spc="-5" dirty="0">
                <a:latin typeface="Times New Roman" panose="02020603050405020304"/>
                <a:cs typeface="Times New Roman" panose="02020603050405020304"/>
              </a:rPr>
              <a:t> and</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it</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may</a:t>
            </a:r>
            <a:r>
              <a:rPr sz="2000" dirty="0">
                <a:latin typeface="Times New Roman" panose="02020603050405020304"/>
                <a:cs typeface="Times New Roman" panose="02020603050405020304"/>
              </a:rPr>
              <a:t> be</a:t>
            </a:r>
            <a:r>
              <a:rPr sz="2000" spc="5" dirty="0">
                <a:latin typeface="Times New Roman" panose="02020603050405020304"/>
                <a:cs typeface="Times New Roman" panose="02020603050405020304"/>
              </a:rPr>
              <a:t> </a:t>
            </a:r>
            <a:r>
              <a:rPr sz="2000" spc="-10" dirty="0">
                <a:latin typeface="Times New Roman" panose="02020603050405020304"/>
                <a:cs typeface="Times New Roman" panose="02020603050405020304"/>
              </a:rPr>
              <a:t>difficult</a:t>
            </a:r>
            <a:r>
              <a:rPr sz="2000" spc="-5" dirty="0">
                <a:latin typeface="Times New Roman" panose="02020603050405020304"/>
                <a:cs typeface="Times New Roman" panose="02020603050405020304"/>
              </a:rPr>
              <a:t> to</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contact</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all</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 </a:t>
            </a:r>
            <a:r>
              <a:rPr sz="2000" spc="-484"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individuals, the director might decide </a:t>
            </a:r>
            <a:r>
              <a:rPr sz="2000" spc="-10" dirty="0">
                <a:latin typeface="Times New Roman" panose="02020603050405020304"/>
                <a:cs typeface="Times New Roman" panose="02020603050405020304"/>
              </a:rPr>
              <a:t>to </a:t>
            </a:r>
            <a:r>
              <a:rPr sz="2000" dirty="0">
                <a:latin typeface="Times New Roman" panose="02020603050405020304"/>
                <a:cs typeface="Times New Roman" panose="02020603050405020304"/>
              </a:rPr>
              <a:t>collect data </a:t>
            </a:r>
            <a:r>
              <a:rPr sz="2000" spc="-5" dirty="0">
                <a:latin typeface="Times New Roman" panose="02020603050405020304"/>
                <a:cs typeface="Times New Roman" panose="02020603050405020304"/>
              </a:rPr>
              <a:t>from </a:t>
            </a:r>
            <a:r>
              <a:rPr sz="2000" dirty="0">
                <a:latin typeface="Times New Roman" panose="02020603050405020304"/>
                <a:cs typeface="Times New Roman" panose="02020603050405020304"/>
              </a:rPr>
              <a:t>only 300 </a:t>
            </a:r>
            <a:r>
              <a:rPr sz="2000" spc="-10" dirty="0">
                <a:latin typeface="Times New Roman" panose="02020603050405020304"/>
                <a:cs typeface="Times New Roman" panose="02020603050405020304"/>
              </a:rPr>
              <a:t>selected </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students.</a:t>
            </a:r>
          </a:p>
          <a:p>
            <a:pPr marL="287020" indent="-274320" algn="just">
              <a:lnSpc>
                <a:spcPct val="100000"/>
              </a:lnSpc>
              <a:spcBef>
                <a:spcPts val="480"/>
              </a:spcBef>
              <a:buClr>
                <a:srgbClr val="0AD0D9"/>
              </a:buClr>
              <a:buSzPct val="95000"/>
              <a:buFont typeface="Segoe UI Symbol" panose="020B0502040204020203"/>
              <a:buChar char="⚫"/>
              <a:tabLst>
                <a:tab pos="287020" algn="l"/>
              </a:tabLst>
            </a:pPr>
            <a:r>
              <a:rPr sz="2000" dirty="0">
                <a:latin typeface="Times New Roman" panose="02020603050405020304"/>
                <a:cs typeface="Times New Roman" panose="02020603050405020304"/>
              </a:rPr>
              <a:t>These</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300</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students</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constitute</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sample.</a:t>
            </a:r>
            <a:endParaRPr sz="2000" dirty="0">
              <a:latin typeface="Times New Roman" panose="02020603050405020304"/>
              <a:cs typeface="Times New Roman" panose="02020603050405020304"/>
            </a:endParaRPr>
          </a:p>
          <a:p>
            <a:pPr marL="287020" indent="-274320" algn="just">
              <a:lnSpc>
                <a:spcPct val="100000"/>
              </a:lnSpc>
              <a:spcBef>
                <a:spcPts val="480"/>
              </a:spcBef>
              <a:buClr>
                <a:srgbClr val="0AD0D9"/>
              </a:buClr>
              <a:buSzPct val="95000"/>
              <a:buFont typeface="Segoe UI Symbol" panose="020B0502040204020203"/>
              <a:buChar char="⚫"/>
              <a:tabLst>
                <a:tab pos="287020" algn="l"/>
              </a:tabLst>
            </a:pPr>
            <a:r>
              <a:rPr sz="2000" spc="-5" dirty="0">
                <a:latin typeface="Times New Roman" panose="02020603050405020304"/>
                <a:cs typeface="Times New Roman" panose="02020603050405020304"/>
              </a:rPr>
              <a:t>Deciding</a:t>
            </a:r>
            <a:r>
              <a:rPr sz="2000" spc="365" dirty="0">
                <a:latin typeface="Times New Roman" panose="02020603050405020304"/>
                <a:cs typeface="Times New Roman" panose="02020603050405020304"/>
              </a:rPr>
              <a:t> </a:t>
            </a:r>
            <a:r>
              <a:rPr sz="2000" dirty="0">
                <a:latin typeface="Times New Roman" panose="02020603050405020304"/>
                <a:cs typeface="Times New Roman" panose="02020603050405020304"/>
              </a:rPr>
              <a:t>how</a:t>
            </a:r>
            <a:r>
              <a:rPr sz="2000" spc="3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a:t>
            </a:r>
            <a:r>
              <a:rPr sz="2000" spc="36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select</a:t>
            </a:r>
            <a:r>
              <a:rPr sz="2000" spc="36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the</a:t>
            </a:r>
            <a:r>
              <a:rPr sz="2000" spc="350" dirty="0">
                <a:latin typeface="Times New Roman" panose="02020603050405020304"/>
                <a:cs typeface="Times New Roman" panose="02020603050405020304"/>
              </a:rPr>
              <a:t> </a:t>
            </a:r>
            <a:r>
              <a:rPr sz="2000" dirty="0">
                <a:latin typeface="Times New Roman" panose="02020603050405020304"/>
                <a:cs typeface="Times New Roman" panose="02020603050405020304"/>
              </a:rPr>
              <a:t>300</a:t>
            </a:r>
            <a:r>
              <a:rPr sz="2000" spc="35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students</a:t>
            </a:r>
            <a:r>
              <a:rPr sz="2000" spc="37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and</a:t>
            </a:r>
            <a:r>
              <a:rPr sz="2000" spc="365" dirty="0">
                <a:latin typeface="Times New Roman" panose="02020603050405020304"/>
                <a:cs typeface="Times New Roman" panose="02020603050405020304"/>
              </a:rPr>
              <a:t> </a:t>
            </a:r>
            <a:r>
              <a:rPr sz="2000" dirty="0">
                <a:latin typeface="Times New Roman" panose="02020603050405020304"/>
                <a:cs typeface="Times New Roman" panose="02020603050405020304"/>
              </a:rPr>
              <a:t>what</a:t>
            </a:r>
            <a:r>
              <a:rPr sz="2000" spc="35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3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should</a:t>
            </a:r>
            <a:r>
              <a:rPr sz="2000" spc="360" dirty="0">
                <a:latin typeface="Times New Roman" panose="02020603050405020304"/>
                <a:cs typeface="Times New Roman" panose="02020603050405020304"/>
              </a:rPr>
              <a:t> </a:t>
            </a:r>
            <a:r>
              <a:rPr sz="2000" dirty="0">
                <a:latin typeface="Times New Roman" panose="02020603050405020304"/>
                <a:cs typeface="Times New Roman" panose="02020603050405020304"/>
              </a:rPr>
              <a:t>be</a:t>
            </a:r>
            <a:r>
              <a:rPr sz="2000" spc="35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collected</a:t>
            </a:r>
            <a:endParaRPr sz="2000" dirty="0">
              <a:latin typeface="Times New Roman" panose="02020603050405020304"/>
              <a:cs typeface="Times New Roman" panose="02020603050405020304"/>
            </a:endParaRPr>
          </a:p>
          <a:p>
            <a:pPr marL="287020" algn="just">
              <a:lnSpc>
                <a:spcPct val="100000"/>
              </a:lnSpc>
            </a:pPr>
            <a:r>
              <a:rPr sz="2000" dirty="0">
                <a:latin typeface="Times New Roman" panose="02020603050405020304"/>
                <a:cs typeface="Times New Roman" panose="02020603050405020304"/>
              </a:rPr>
              <a:t>from</a:t>
            </a:r>
            <a:r>
              <a:rPr sz="2000" spc="-2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each</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student</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are</a:t>
            </a:r>
            <a:r>
              <a:rPr sz="2000" spc="-5" dirty="0">
                <a:latin typeface="Times New Roman" panose="02020603050405020304"/>
                <a:cs typeface="Times New Roman" panose="02020603050405020304"/>
              </a:rPr>
              <a:t> steps</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2 and</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3</a:t>
            </a:r>
            <a:r>
              <a:rPr sz="2000" spc="-5" dirty="0">
                <a:latin typeface="Times New Roman" panose="02020603050405020304"/>
                <a:cs typeface="Times New Roman" panose="02020603050405020304"/>
              </a:rPr>
              <a:t> in</a:t>
            </a:r>
            <a:r>
              <a:rPr sz="2000" dirty="0">
                <a:latin typeface="Times New Roman" panose="02020603050405020304"/>
                <a:cs typeface="Times New Roman" panose="02020603050405020304"/>
              </a:rPr>
              <a:t> 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analysis</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process.</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66" y="704088"/>
            <a:ext cx="8229600" cy="708688"/>
          </a:xfrm>
        </p:spPr>
        <p:txBody>
          <a:bodyPr>
            <a:normAutofit/>
          </a:bodyPr>
          <a:lstStyle/>
          <a:p>
            <a:r>
              <a:rPr lang="en-IN" sz="4000" dirty="0">
                <a:solidFill>
                  <a:srgbClr val="960000"/>
                </a:solidFill>
                <a:latin typeface="Times New Roman" panose="02020603050405020304" pitchFamily="18" charset="0"/>
                <a:cs typeface="Times New Roman" panose="02020603050405020304" pitchFamily="18" charset="0"/>
              </a:rPr>
              <a:t>Extending the two population procedure</a:t>
            </a:r>
          </a:p>
        </p:txBody>
      </p:sp>
      <mc:AlternateContent xmlns:mc="http://schemas.openxmlformats.org/markup-compatibility/2006" xmlns:a14="http://schemas.microsoft.com/office/drawing/2010/main">
        <mc:Choice Requires="a14">
          <p:sp>
            <p:nvSpPr>
              <p:cNvPr id="3" name="TextBox 2"/>
              <p:cNvSpPr txBox="1"/>
              <p:nvPr/>
            </p:nvSpPr>
            <p:spPr>
              <a:xfrm>
                <a:off x="863526" y="1988840"/>
                <a:ext cx="7931224" cy="3322955"/>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Construct pairwise comparison on all means.</a:t>
                </a:r>
                <a:endParaRPr lang="en-IN" sz="2000" dirty="0">
                  <a:solidFill>
                    <a:prstClr val="black"/>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For 5 populations </a:t>
                </a:r>
                <a14:m>
                  <m:oMath xmlns:m="http://schemas.openxmlformats.org/officeDocument/2006/math">
                    <m:r>
                      <a:rPr lang="en-US" sz="2000" i="1" dirty="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2000" dirty="0">
                    <a:solidFill>
                      <a:prstClr val="black"/>
                    </a:solidFill>
                    <a:latin typeface="Times New Roman" panose="02020603050405020304" pitchFamily="18" charset="0"/>
                    <a:cs typeface="Times New Roman" panose="02020603050405020304" pitchFamily="18" charset="0"/>
                  </a:rPr>
                  <a:t>10 possible pairs.</a:t>
                </a:r>
                <a:endParaRPr lang="en-IN" sz="2000" dirty="0">
                  <a:solidFill>
                    <a:prstClr val="black"/>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Considering </a:t>
                </a:r>
                <a14:m>
                  <m:oMath xmlns:m="http://schemas.openxmlformats.org/officeDocument/2006/math">
                    <m:r>
                      <a:rPr lang="en-US" sz="2000" i="1" dirty="0" smtClean="0">
                        <a:solidFill>
                          <a:prstClr val="black"/>
                        </a:solidFill>
                        <a:latin typeface="Cambria Math" panose="02040503050406030204" pitchFamily="18" charset="0"/>
                        <a:cs typeface="Times New Roman" panose="02020603050405020304" pitchFamily="18" charset="0"/>
                      </a:rPr>
                      <m:t>𝛼</m:t>
                    </m:r>
                    <m:r>
                      <a:rPr lang="en-US" sz="2000" i="1" dirty="0" smtClean="0">
                        <a:solidFill>
                          <a:prstClr val="black"/>
                        </a:solidFill>
                        <a:latin typeface="Cambria Math" panose="02040503050406030204" pitchFamily="18" charset="0"/>
                        <a:cs typeface="Times New Roman" panose="02020603050405020304" pitchFamily="18" charset="0"/>
                      </a:rPr>
                      <m:t> = 0.05</m:t>
                    </m:r>
                  </m:oMath>
                </a14:m>
                <a:r>
                  <a:rPr lang="en-US" sz="2000" dirty="0">
                    <a:solidFill>
                      <a:prstClr val="black"/>
                    </a:solidFill>
                    <a:latin typeface="Times New Roman" panose="02020603050405020304" pitchFamily="18" charset="0"/>
                    <a:cs typeface="Times New Roman" panose="02020603050405020304" pitchFamily="18" charset="0"/>
                  </a:rPr>
                  <a:t>, probability of correctly failing to reject the null hypothesis for all 10 tests is </a:t>
                </a:r>
                <a14:m>
                  <m:oMath xmlns:m="http://schemas.openxmlformats.org/officeDocument/2006/math">
                    <m:r>
                      <a:rPr lang="en-US" sz="2000" i="1" dirty="0" smtClean="0">
                        <a:solidFill>
                          <a:prstClr val="black"/>
                        </a:solidFill>
                        <a:latin typeface="Cambria Math" panose="02040503050406030204" pitchFamily="18" charset="0"/>
                        <a:cs typeface="Times New Roman" panose="02020603050405020304" pitchFamily="18" charset="0"/>
                      </a:rPr>
                      <m:t>(0.95)</m:t>
                    </m:r>
                    <m:r>
                      <a:rPr lang="en-US" sz="2000" i="1" baseline="30000" dirty="0">
                        <a:solidFill>
                          <a:prstClr val="black"/>
                        </a:solidFill>
                        <a:latin typeface="Cambria Math" panose="02040503050406030204" pitchFamily="18" charset="0"/>
                        <a:cs typeface="Times New Roman" panose="02020603050405020304" pitchFamily="18" charset="0"/>
                      </a:rPr>
                      <m:t>10 </m:t>
                    </m:r>
                  </m:oMath>
                </a14:m>
                <a:r>
                  <a:rPr lang="en-US" sz="2000" dirty="0">
                    <a:solidFill>
                      <a:prstClr val="black"/>
                    </a:solidFill>
                    <a:latin typeface="Times New Roman" panose="02020603050405020304" pitchFamily="18" charset="0"/>
                    <a:cs typeface="Times New Roman" panose="02020603050405020304" pitchFamily="18" charset="0"/>
                  </a:rPr>
                  <a:t>, assuming that the tests are independent</a:t>
                </a:r>
                <a:r>
                  <a:rPr lang="en-US" sz="2000" baseline="30000" dirty="0">
                    <a:solidFill>
                      <a:prstClr val="black"/>
                    </a:solidFill>
                    <a:latin typeface="Times New Roman" panose="02020603050405020304" pitchFamily="18" charset="0"/>
                    <a:cs typeface="Times New Roman" panose="02020603050405020304" pitchFamily="18" charset="0"/>
                  </a:rPr>
                  <a:t>   </a:t>
                </a:r>
                <a:endParaRPr lang="en-IN" sz="2000" dirty="0">
                  <a:solidFill>
                    <a:prstClr val="black"/>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solidFill>
                      <a:prstClr val="black"/>
                    </a:solidFill>
                    <a:latin typeface="Times New Roman" panose="02020603050405020304" pitchFamily="18" charset="0"/>
                    <a:cs typeface="Times New Roman" panose="02020603050405020304" pitchFamily="18" charset="0"/>
                  </a:rPr>
                  <a:t>Thus the true value of α for this set of comparison is 0.4, instead of .05</a:t>
                </a:r>
                <a:endParaRPr lang="en-IN" sz="2000" dirty="0">
                  <a:solidFill>
                    <a:prstClr val="black"/>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a:solidFill>
                      <a:srgbClr val="FF0000"/>
                    </a:solidFill>
                    <a:latin typeface="Times New Roman" panose="02020603050405020304" pitchFamily="18" charset="0"/>
                    <a:cs typeface="Times New Roman" panose="02020603050405020304" pitchFamily="18" charset="0"/>
                  </a:rPr>
                  <a:t>It inflates the Type I error. </a:t>
                </a:r>
                <a:endParaRPr lang="en-IN" sz="2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63526" y="1988840"/>
                <a:ext cx="7931224" cy="3322955"/>
              </a:xfrm>
              <a:prstGeom prst="rect">
                <a:avLst/>
              </a:prstGeom>
              <a:blipFill rotWithShape="1">
                <a:blip r:embed="rId2"/>
                <a:stretch>
                  <a:fillRect l="-7" t="-1" b="1"/>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5166" y="704088"/>
            <a:ext cx="8229600" cy="708688"/>
          </a:xfrm>
        </p:spPr>
        <p:txBody>
          <a:bodyPr>
            <a:normAutofit/>
          </a:bodyPr>
          <a:lstStyle/>
          <a:p>
            <a:r>
              <a:rPr lang="en-IN" sz="4000" dirty="0">
                <a:solidFill>
                  <a:srgbClr val="960000"/>
                </a:solidFill>
                <a:latin typeface="Times New Roman" panose="02020603050405020304" pitchFamily="18" charset="0"/>
                <a:cs typeface="Times New Roman" panose="02020603050405020304" pitchFamily="18" charset="0"/>
              </a:rPr>
              <a:t>Extending the two population procedure</a:t>
            </a:r>
          </a:p>
        </p:txBody>
      </p:sp>
      <p:sp>
        <p:nvSpPr>
          <p:cNvPr id="3" name="TextBox 2"/>
          <p:cNvSpPr txBox="1"/>
          <p:nvPr/>
        </p:nvSpPr>
        <p:spPr>
          <a:xfrm>
            <a:off x="863526" y="1844824"/>
            <a:ext cx="7931224" cy="4554220"/>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000" dirty="0">
                <a:solidFill>
                  <a:srgbClr val="002060"/>
                </a:solidFill>
                <a:latin typeface="Times New Roman" panose="02020603050405020304" pitchFamily="18" charset="0"/>
                <a:cs typeface="Times New Roman" panose="02020603050405020304" pitchFamily="18" charset="0"/>
              </a:rPr>
              <a:t>Statistical Inference I</a:t>
            </a:r>
          </a:p>
          <a:p>
            <a:pPr marL="541655" lvl="1" indent="-186055"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A teacher is interested in a comparison of the average percentage marks  obtained in the examinations of five different subjects and has available the marks of eight students who all completed each examination.</a:t>
            </a: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endParaRPr lang="en-US" sz="2000" dirty="0">
              <a:latin typeface="Times New Roman" panose="02020603050405020304" pitchFamily="18" charset="0"/>
              <a:cs typeface="Times New Roman" panose="02020603050405020304" pitchFamily="18" charset="0"/>
            </a:endParaRPr>
          </a:p>
          <a:p>
            <a:pPr marL="541655" lvl="1" indent="-186055" algn="just">
              <a:buFont typeface="Arial" panose="020B0604020202020204" pitchFamily="34" charset="0"/>
              <a:buChar char="•"/>
            </a:pPr>
            <a:r>
              <a:rPr lang="en-US" sz="2000" dirty="0">
                <a:solidFill>
                  <a:srgbClr val="0070C0"/>
                </a:solidFill>
                <a:latin typeface="Times New Roman" panose="02020603050405020304" pitchFamily="18" charset="0"/>
                <a:cs typeface="Times New Roman" panose="02020603050405020304" pitchFamily="18" charset="0"/>
              </a:rPr>
              <a:t>What is the number of populations?</a:t>
            </a:r>
          </a:p>
          <a:p>
            <a:pPr marL="541655" lvl="1" indent="-186055" algn="just">
              <a:buFont typeface="Arial" panose="020B0604020202020204" pitchFamily="34" charset="0"/>
              <a:buChar char="•"/>
            </a:pPr>
            <a:r>
              <a:rPr lang="en-US" sz="2000" dirty="0">
                <a:solidFill>
                  <a:srgbClr val="0070C0"/>
                </a:solidFill>
                <a:latin typeface="Times New Roman" panose="02020603050405020304" pitchFamily="18" charset="0"/>
                <a:cs typeface="Times New Roman" panose="02020603050405020304" pitchFamily="18" charset="0"/>
              </a:rPr>
              <a:t>How many samples? What are there sizes? Are each samples independent to each other?</a:t>
            </a:r>
          </a:p>
        </p:txBody>
      </p:sp>
      <p:graphicFrame>
        <p:nvGraphicFramePr>
          <p:cNvPr id="5" name="Table 4"/>
          <p:cNvGraphicFramePr>
            <a:graphicFrameLocks noGrp="1"/>
          </p:cNvGraphicFramePr>
          <p:nvPr/>
        </p:nvGraphicFramePr>
        <p:xfrm>
          <a:off x="2735734" y="3789040"/>
          <a:ext cx="3869055" cy="1351280"/>
        </p:xfrm>
        <a:graphic>
          <a:graphicData uri="http://schemas.openxmlformats.org/drawingml/2006/table">
            <a:tbl>
              <a:tblPr firstRow="1" firstCol="1" bandRow="1">
                <a:tableStyleId>{5C22544A-7EE6-4342-B048-85BDC9FD1C3A}</a:tableStyleId>
              </a:tblPr>
              <a:tblGrid>
                <a:gridCol w="723900">
                  <a:extLst>
                    <a:ext uri="{9D8B030D-6E8A-4147-A177-3AD203B41FA5}">
                      <a16:colId xmlns:a16="http://schemas.microsoft.com/office/drawing/2014/main" xmlns="" val="20000"/>
                    </a:ext>
                  </a:extLst>
                </a:gridCol>
                <a:gridCol w="768985">
                  <a:extLst>
                    <a:ext uri="{9D8B030D-6E8A-4147-A177-3AD203B41FA5}">
                      <a16:colId xmlns:a16="http://schemas.microsoft.com/office/drawing/2014/main" xmlns="" val="20001"/>
                    </a:ext>
                  </a:extLst>
                </a:gridCol>
                <a:gridCol w="791845">
                  <a:extLst>
                    <a:ext uri="{9D8B030D-6E8A-4147-A177-3AD203B41FA5}">
                      <a16:colId xmlns:a16="http://schemas.microsoft.com/office/drawing/2014/main" xmlns="" val="20002"/>
                    </a:ext>
                  </a:extLst>
                </a:gridCol>
                <a:gridCol w="792480">
                  <a:extLst>
                    <a:ext uri="{9D8B030D-6E8A-4147-A177-3AD203B41FA5}">
                      <a16:colId xmlns:a16="http://schemas.microsoft.com/office/drawing/2014/main" xmlns="" val="20003"/>
                    </a:ext>
                  </a:extLst>
                </a:gridCol>
                <a:gridCol w="791845">
                  <a:extLst>
                    <a:ext uri="{9D8B030D-6E8A-4147-A177-3AD203B41FA5}">
                      <a16:colId xmlns:a16="http://schemas.microsoft.com/office/drawing/2014/main" xmlns="" val="20004"/>
                    </a:ext>
                  </a:extLst>
                </a:gridCol>
              </a:tblGrid>
              <a:tr h="193040">
                <a:tc>
                  <a:txBody>
                    <a:bodyPr/>
                    <a:lstStyle/>
                    <a:p>
                      <a:pPr>
                        <a:lnSpc>
                          <a:spcPct val="115000"/>
                        </a:lnSpc>
                        <a:spcAft>
                          <a:spcPts val="0"/>
                        </a:spcAft>
                      </a:pPr>
                      <a:r>
                        <a:rPr lang="en-IN" sz="1100" dirty="0">
                          <a:effectLst/>
                        </a:rPr>
                        <a:t>Subject 1</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Subject  2</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Subject  3</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Subject  4</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Subject  5</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0"/>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1"/>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2"/>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3"/>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4"/>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5"/>
                  </a:ext>
                </a:extLst>
              </a:tr>
              <a:tr h="193040">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1">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2">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3">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5">
                        <a:lumMod val="75000"/>
                      </a:schemeClr>
                    </a:solidFill>
                  </a:tcPr>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solidFill>
                      <a:schemeClr val="accent6">
                        <a:lumMod val="75000"/>
                      </a:schemeClr>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502" y="620688"/>
            <a:ext cx="8229600" cy="864096"/>
          </a:xfrm>
        </p:spPr>
        <p:txBody>
          <a:bodyPr>
            <a:noAutofit/>
          </a:bodyPr>
          <a:lstStyle/>
          <a:p>
            <a:r>
              <a:rPr lang="en-US" sz="4000" dirty="0">
                <a:solidFill>
                  <a:srgbClr val="960000"/>
                </a:solidFill>
                <a:latin typeface="Times New Roman" panose="02020603050405020304" pitchFamily="18" charset="0"/>
                <a:cs typeface="Times New Roman" panose="02020603050405020304" pitchFamily="18" charset="0"/>
              </a:rPr>
              <a:t>Some Terminologies</a:t>
            </a:r>
            <a:endParaRPr lang="en-IN" sz="4000" dirty="0">
              <a:solidFill>
                <a:srgbClr val="960000"/>
              </a:solidFill>
              <a:latin typeface="Times New Roman" panose="02020603050405020304" pitchFamily="18" charset="0"/>
              <a:cs typeface="Times New Roman" panose="02020603050405020304" pitchFamily="18" charset="0"/>
            </a:endParaRPr>
          </a:p>
        </p:txBody>
      </p:sp>
      <p:sp>
        <p:nvSpPr>
          <p:cNvPr id="4" name="Content Placeholder 3"/>
          <p:cNvSpPr>
            <a:spLocks noGrp="1"/>
          </p:cNvSpPr>
          <p:nvPr>
            <p:ph idx="1"/>
          </p:nvPr>
        </p:nvSpPr>
        <p:spPr>
          <a:xfrm>
            <a:off x="575494" y="1772816"/>
            <a:ext cx="8229600" cy="1723390"/>
          </a:xfrm>
        </p:spPr>
        <p:txBody>
          <a:bodyPr/>
          <a:lstStyle/>
          <a:p>
            <a:r>
              <a:rPr lang="en-US" dirty="0"/>
              <a:t>Factor</a:t>
            </a:r>
          </a:p>
          <a:p>
            <a:pPr lvl="1"/>
            <a:r>
              <a:rPr lang="en-US" dirty="0"/>
              <a:t>A characteristic under consideration, thought to influence the measured observations</a:t>
            </a:r>
          </a:p>
          <a:p>
            <a:pPr lvl="1"/>
            <a:endParaRPr lang="en-US" dirty="0"/>
          </a:p>
          <a:p>
            <a:r>
              <a:rPr lang="en-US" dirty="0"/>
              <a:t>Level (also called treatment)</a:t>
            </a:r>
          </a:p>
          <a:p>
            <a:pPr lvl="1"/>
            <a:r>
              <a:rPr lang="en-US" dirty="0"/>
              <a:t>A value of the factor</a:t>
            </a:r>
            <a:endParaRPr lang="en-IN" dirty="0"/>
          </a:p>
        </p:txBody>
      </p:sp>
      <p:graphicFrame>
        <p:nvGraphicFramePr>
          <p:cNvPr id="6" name="Table 5"/>
          <p:cNvGraphicFramePr>
            <a:graphicFrameLocks noGrp="1"/>
          </p:cNvGraphicFramePr>
          <p:nvPr/>
        </p:nvGraphicFramePr>
        <p:xfrm>
          <a:off x="2375694" y="4869160"/>
          <a:ext cx="5184140" cy="1440180"/>
        </p:xfrm>
        <a:graphic>
          <a:graphicData uri="http://schemas.openxmlformats.org/drawingml/2006/table">
            <a:tbl>
              <a:tblPr firstRow="1" firstCol="1" bandRow="1">
                <a:tableStyleId>{5C22544A-7EE6-4342-B048-85BDC9FD1C3A}</a:tableStyleId>
              </a:tblPr>
              <a:tblGrid>
                <a:gridCol w="728345">
                  <a:extLst>
                    <a:ext uri="{9D8B030D-6E8A-4147-A177-3AD203B41FA5}">
                      <a16:colId xmlns:a16="http://schemas.microsoft.com/office/drawing/2014/main" xmlns="" val="20000"/>
                    </a:ext>
                  </a:extLst>
                </a:gridCol>
                <a:gridCol w="728345">
                  <a:extLst>
                    <a:ext uri="{9D8B030D-6E8A-4147-A177-3AD203B41FA5}">
                      <a16:colId xmlns:a16="http://schemas.microsoft.com/office/drawing/2014/main" xmlns="" val="20001"/>
                    </a:ext>
                  </a:extLst>
                </a:gridCol>
                <a:gridCol w="728345">
                  <a:extLst>
                    <a:ext uri="{9D8B030D-6E8A-4147-A177-3AD203B41FA5}">
                      <a16:colId xmlns:a16="http://schemas.microsoft.com/office/drawing/2014/main" xmlns="" val="20002"/>
                    </a:ext>
                  </a:extLst>
                </a:gridCol>
                <a:gridCol w="814070">
                  <a:extLst>
                    <a:ext uri="{9D8B030D-6E8A-4147-A177-3AD203B41FA5}">
                      <a16:colId xmlns:a16="http://schemas.microsoft.com/office/drawing/2014/main" xmlns="" val="20003"/>
                    </a:ext>
                  </a:extLst>
                </a:gridCol>
                <a:gridCol w="728345">
                  <a:extLst>
                    <a:ext uri="{9D8B030D-6E8A-4147-A177-3AD203B41FA5}">
                      <a16:colId xmlns:a16="http://schemas.microsoft.com/office/drawing/2014/main" xmlns="" val="20004"/>
                    </a:ext>
                  </a:extLst>
                </a:gridCol>
                <a:gridCol w="728345">
                  <a:extLst>
                    <a:ext uri="{9D8B030D-6E8A-4147-A177-3AD203B41FA5}">
                      <a16:colId xmlns:a16="http://schemas.microsoft.com/office/drawing/2014/main" xmlns="" val="20005"/>
                    </a:ext>
                  </a:extLst>
                </a:gridCol>
                <a:gridCol w="728345">
                  <a:extLst>
                    <a:ext uri="{9D8B030D-6E8A-4147-A177-3AD203B41FA5}">
                      <a16:colId xmlns:a16="http://schemas.microsoft.com/office/drawing/2014/main" xmlns="" val="20006"/>
                    </a:ext>
                  </a:extLst>
                </a:gridCol>
              </a:tblGrid>
              <a:tr h="205740">
                <a:tc>
                  <a:txBody>
                    <a:bodyPr/>
                    <a:lstStyle/>
                    <a:p>
                      <a:pPr algn="ctr">
                        <a:lnSpc>
                          <a:spcPct val="115000"/>
                        </a:lnSpc>
                        <a:spcAft>
                          <a:spcPts val="0"/>
                        </a:spcAft>
                      </a:pPr>
                      <a:r>
                        <a:rPr lang="en-IN" sz="1100" dirty="0">
                          <a:effectLst/>
                        </a:rPr>
                        <a:t>Level</a:t>
                      </a:r>
                      <a:endParaRPr lang="en-IN" sz="1100" dirty="0">
                        <a:effectLst/>
                        <a:latin typeface="Calibri" panose="020F0502020204030204"/>
                        <a:ea typeface="Calibri" panose="020F0502020204030204"/>
                        <a:cs typeface="Times New Roman" panose="02020603050405020304"/>
                      </a:endParaRPr>
                    </a:p>
                  </a:txBody>
                  <a:tcPr marL="68580" marR="68580" marT="0" marB="0"/>
                </a:tc>
                <a:tc gridSpan="4">
                  <a:txBody>
                    <a:bodyPr/>
                    <a:lstStyle/>
                    <a:p>
                      <a:pPr algn="ctr">
                        <a:lnSpc>
                          <a:spcPct val="115000"/>
                        </a:lnSpc>
                        <a:spcAft>
                          <a:spcPts val="0"/>
                        </a:spcAft>
                      </a:pPr>
                      <a:r>
                        <a:rPr lang="en-IN" sz="1100">
                          <a:effectLst/>
                        </a:rPr>
                        <a:t>Observations</a:t>
                      </a:r>
                      <a:endParaRPr lang="en-IN" sz="1100">
                        <a:effectLst/>
                        <a:latin typeface="Calibri" panose="020F0502020204030204"/>
                        <a:ea typeface="Calibri" panose="020F0502020204030204"/>
                        <a:cs typeface="Times New Roman" panose="02020603050405020304"/>
                      </a:endParaRPr>
                    </a:p>
                  </a:txBody>
                  <a:tcPr marL="68580" marR="68580" marT="0" marB="0"/>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nSpc>
                          <a:spcPct val="115000"/>
                        </a:lnSpc>
                        <a:spcAft>
                          <a:spcPts val="0"/>
                        </a:spcAft>
                      </a:pPr>
                      <a:r>
                        <a:rPr lang="en-IN" sz="1100">
                          <a:effectLst/>
                        </a:rPr>
                        <a:t>Total</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Mean</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0"/>
                  </a:ext>
                </a:extLst>
              </a:tr>
              <a:tr h="205740">
                <a:tc>
                  <a:txBody>
                    <a:bodyPr/>
                    <a:lstStyle/>
                    <a:p>
                      <a:pPr algn="ctr">
                        <a:lnSpc>
                          <a:spcPct val="115000"/>
                        </a:lnSpc>
                        <a:spcAft>
                          <a:spcPts val="0"/>
                        </a:spcAft>
                      </a:pPr>
                      <a:r>
                        <a:rPr lang="en-IN" sz="1100">
                          <a:effectLst/>
                        </a:rPr>
                        <a:t>1</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11</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12</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1n1</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1"/>
                  </a:ext>
                </a:extLst>
              </a:tr>
              <a:tr h="205740">
                <a:tc>
                  <a:txBody>
                    <a:bodyPr/>
                    <a:lstStyle/>
                    <a:p>
                      <a:pPr algn="ctr">
                        <a:lnSpc>
                          <a:spcPct val="115000"/>
                        </a:lnSpc>
                        <a:spcAft>
                          <a:spcPts val="0"/>
                        </a:spcAft>
                      </a:pPr>
                      <a:r>
                        <a:rPr lang="en-IN" sz="1100">
                          <a:effectLst/>
                        </a:rPr>
                        <a:t>2</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21</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22</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2n2</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2"/>
                  </a:ext>
                </a:extLst>
              </a:tr>
              <a:tr h="205740">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3"/>
                  </a:ext>
                </a:extLst>
              </a:tr>
              <a:tr h="205740">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4"/>
                  </a:ext>
                </a:extLst>
              </a:tr>
              <a:tr h="205740">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a:effectLst/>
                        </a:rPr>
                        <a:t>…</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5"/>
                  </a:ext>
                </a:extLst>
              </a:tr>
              <a:tr h="205740">
                <a:tc>
                  <a:txBody>
                    <a:bodyPr/>
                    <a:lstStyle/>
                    <a:p>
                      <a:pPr algn="ctr">
                        <a:lnSpc>
                          <a:spcPct val="115000"/>
                        </a:lnSpc>
                        <a:spcAft>
                          <a:spcPts val="0"/>
                        </a:spcAft>
                      </a:pPr>
                      <a:r>
                        <a:rPr lang="en-IN" sz="1100">
                          <a:effectLst/>
                        </a:rPr>
                        <a:t>k</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k1</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y</a:t>
                      </a:r>
                      <a:r>
                        <a:rPr lang="en-IN" sz="1100" baseline="-25000" dirty="0">
                          <a:effectLst/>
                        </a:rPr>
                        <a:t>k2</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a:effectLst/>
                        </a:rPr>
                        <a:t>…</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gn="ctr">
                        <a:lnSpc>
                          <a:spcPct val="115000"/>
                        </a:lnSpc>
                        <a:spcAft>
                          <a:spcPts val="0"/>
                        </a:spcAft>
                      </a:pPr>
                      <a:r>
                        <a:rPr lang="en-IN" sz="1100" dirty="0" err="1">
                          <a:effectLst/>
                        </a:rPr>
                        <a:t>y</a:t>
                      </a:r>
                      <a:r>
                        <a:rPr lang="en-IN" sz="1100" baseline="-25000" dirty="0" err="1">
                          <a:effectLst/>
                        </a:rPr>
                        <a:t>knk</a:t>
                      </a:r>
                      <a:endParaRPr lang="en-IN" sz="1100" dirty="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a:effectLst/>
                        </a:rPr>
                        <a:t> </a:t>
                      </a:r>
                      <a:endParaRPr lang="en-IN" sz="1100">
                        <a:effectLst/>
                        <a:latin typeface="Calibri" panose="020F0502020204030204"/>
                        <a:ea typeface="Calibri" panose="020F0502020204030204"/>
                        <a:cs typeface="Times New Roman" panose="02020603050405020304"/>
                      </a:endParaRPr>
                    </a:p>
                  </a:txBody>
                  <a:tcPr marL="68580" marR="68580" marT="0" marB="0"/>
                </a:tc>
                <a:tc>
                  <a:txBody>
                    <a:bodyPr/>
                    <a:lstStyle/>
                    <a:p>
                      <a:pPr>
                        <a:lnSpc>
                          <a:spcPct val="115000"/>
                        </a:lnSpc>
                        <a:spcAft>
                          <a:spcPts val="0"/>
                        </a:spcAft>
                      </a:pPr>
                      <a:r>
                        <a:rPr lang="en-IN" sz="1100" dirty="0">
                          <a:effectLst/>
                        </a:rPr>
                        <a:t> </a:t>
                      </a:r>
                      <a:endParaRPr lang="en-IN" sz="1100" dirty="0">
                        <a:effectLst/>
                        <a:latin typeface="Calibri" panose="020F0502020204030204"/>
                        <a:ea typeface="Calibri" panose="020F0502020204030204"/>
                        <a:cs typeface="Times New Roman" panose="02020603050405020304"/>
                      </a:endParaRPr>
                    </a:p>
                  </a:txBody>
                  <a:tcPr marL="68580" marR="68580" marT="0" marB="0"/>
                </a:tc>
                <a:extLst>
                  <a:ext uri="{0D108BD9-81ED-4DB2-BD59-A6C34878D82A}">
                    <a16:rowId xmlns:a16="http://schemas.microsoft.com/office/drawing/2014/main" xmlns="" val="10006"/>
                  </a:ext>
                </a:extLst>
              </a:tr>
            </a:tbl>
          </a:graphicData>
        </a:graphic>
      </p:graphicFrame>
      <p:sp>
        <p:nvSpPr>
          <p:cNvPr id="7" name="Rectangle 6"/>
          <p:cNvSpPr/>
          <p:nvPr/>
        </p:nvSpPr>
        <p:spPr>
          <a:xfrm>
            <a:off x="3163995" y="4447554"/>
            <a:ext cx="3267710" cy="306705"/>
          </a:xfrm>
          <a:prstGeom prst="rect">
            <a:avLst/>
          </a:prstGeom>
        </p:spPr>
        <p:txBody>
          <a:bodyPr wrap="none">
            <a:spAutoFit/>
          </a:bodyPr>
          <a:lstStyle/>
          <a:p>
            <a:r>
              <a:rPr lang="en-IN" sz="1400" dirty="0">
                <a:solidFill>
                  <a:srgbClr val="0070C0"/>
                </a:solidFill>
              </a:rPr>
              <a:t>Typical data for a </a:t>
            </a:r>
            <a:r>
              <a:rPr lang="en-IN" sz="1400" b="1" dirty="0">
                <a:solidFill>
                  <a:srgbClr val="0070C0"/>
                </a:solidFill>
              </a:rPr>
              <a:t>Single-Factor</a:t>
            </a:r>
            <a:r>
              <a:rPr lang="en-IN" sz="1400" dirty="0">
                <a:solidFill>
                  <a:srgbClr val="0070C0"/>
                </a:solidFill>
              </a:rPr>
              <a:t> Experiment</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96195" y="1700808"/>
                <a:ext cx="8136898" cy="4389120"/>
              </a:xfrm>
            </p:spPr>
            <p:txBody>
              <a:bodyPr>
                <a:noAutofit/>
              </a:bodyPr>
              <a:lstStyle/>
              <a:p>
                <a:pPr lvl="0" algn="just"/>
                <a:r>
                  <a:rPr lang="en-US" sz="1800" dirty="0">
                    <a:latin typeface="Times New Roman" panose="02020603050405020304" pitchFamily="18" charset="0"/>
                    <a:ea typeface="Calibri" panose="020F0502020204030204" charset="0"/>
                    <a:cs typeface="Times New Roman" panose="02020603050405020304" pitchFamily="18" charset="0"/>
                  </a:rPr>
                  <a:t>The purpose of the procedure is to compare sample means of </a:t>
                </a:r>
                <a14:m>
                  <m:oMath xmlns:m="http://schemas.openxmlformats.org/officeDocument/2006/math">
                    <m:r>
                      <a:rPr lang="en-US" sz="1800" b="0" i="1" dirty="0" smtClean="0">
                        <a:latin typeface="Cambria Math" panose="02040503050406030204"/>
                        <a:ea typeface="Cambria Math" panose="02040503050406030204" pitchFamily="18" charset="0"/>
                        <a:cs typeface="Times New Roman" panose="02020603050405020304" pitchFamily="18" charset="0"/>
                      </a:rPr>
                      <m:t>𝑘</m:t>
                    </m:r>
                  </m:oMath>
                </a14:m>
                <a:r>
                  <a:rPr lang="en-US" sz="1800" dirty="0">
                    <a:latin typeface="Times New Roman" panose="02020603050405020304" pitchFamily="18" charset="0"/>
                    <a:ea typeface="Calibri" panose="020F0502020204030204" charset="0"/>
                    <a:cs typeface="Times New Roman" panose="02020603050405020304" pitchFamily="18" charset="0"/>
                  </a:rPr>
                  <a:t> populations.</a:t>
                </a: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In general, One-way ANOVA technique can be used to study the effect </a:t>
                </a:r>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of</a:t>
                </a:r>
              </a:p>
              <a:p>
                <a:pPr algn="just"/>
                <a:r>
                  <a:rPr lang="en-US" sz="1800" dirty="0" smtClean="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r>
                      <a:rPr lang="en-US" sz="1800" b="0" i="1" dirty="0" smtClean="0">
                        <a:latin typeface="Cambria Math" panose="02040503050406030204"/>
                        <a:ea typeface="Times New Roman" panose="02020603050405020304" pitchFamily="18" charset="0"/>
                        <a:cs typeface="Times New Roman" panose="02020603050405020304" pitchFamily="18" charset="0"/>
                      </a:rPr>
                      <m:t>𝑘</m:t>
                    </m:r>
                    <m:r>
                      <a:rPr lang="en-US" sz="1800" b="0" i="1" dirty="0" smtClean="0">
                        <a:latin typeface="Cambria Math" panose="02040503050406030204"/>
                        <a:ea typeface="Times New Roman" panose="02020603050405020304" pitchFamily="18" charset="0"/>
                        <a:cs typeface="Times New Roman" panose="02020603050405020304" pitchFamily="18" charset="0"/>
                      </a:rPr>
                      <m:t> (&gt; 2) </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levels of a single factor. </a:t>
                </a:r>
              </a:p>
              <a:p>
                <a:pPr algn="just"/>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To determine if different levels of the factor affect measured observations differently, the following hypotheses are tested. </a:t>
                </a:r>
              </a:p>
              <a:p>
                <a:pPr algn="just"/>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180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latin typeface="Cambria Math" panose="02040503050406030204"/>
                            <a:ea typeface="Times New Roman" panose="02020603050405020304" pitchFamily="18" charset="0"/>
                            <a:cs typeface="Times New Roman" panose="02020603050405020304" pitchFamily="18" charset="0"/>
                          </a:rPr>
                          <m:t>𝐻</m:t>
                        </m:r>
                      </m:e>
                      <m:sub>
                        <m:r>
                          <a:rPr lang="en-US" sz="1800" b="0" i="1" smtClean="0">
                            <a:latin typeface="Cambria Math" panose="02040503050406030204"/>
                            <a:ea typeface="Times New Roman" panose="02020603050405020304" pitchFamily="18" charset="0"/>
                            <a:cs typeface="Times New Roman" panose="02020603050405020304" pitchFamily="18" charset="0"/>
                          </a:rPr>
                          <m:t>0</m:t>
                        </m:r>
                      </m:sub>
                    </m:sSub>
                    <m:r>
                      <a:rPr lang="en-US" sz="1800" b="0" i="1" smtClean="0">
                        <a:latin typeface="Cambria Math" panose="02040503050406030204"/>
                        <a:ea typeface="Times New Roman" panose="02020603050405020304" pitchFamily="18" charset="0"/>
                        <a:cs typeface="Times New Roman" panose="02020603050405020304" pitchFamily="18" charset="0"/>
                      </a:rPr>
                      <m:t>: </m:t>
                    </m:r>
                    <m:sSub>
                      <m:sSubPr>
                        <m:ctrlPr>
                          <a:rPr lang="en-US" sz="1800"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latin typeface="Cambria Math" panose="02040503050406030204"/>
                            <a:ea typeface="Times New Roman" panose="02020603050405020304" pitchFamily="18" charset="0"/>
                            <a:cs typeface="Times New Roman" panose="02020603050405020304" pitchFamily="18" charset="0"/>
                          </a:rPr>
                          <m:t>𝜇</m:t>
                        </m:r>
                      </m:e>
                      <m:sub>
                        <m:r>
                          <a:rPr lang="en-US" sz="1800" b="0" i="1" smtClean="0">
                            <a:latin typeface="Cambria Math" panose="02040503050406030204"/>
                            <a:ea typeface="Times New Roman" panose="02020603050405020304" pitchFamily="18" charset="0"/>
                            <a:cs typeface="Times New Roman" panose="02020603050405020304" pitchFamily="18" charset="0"/>
                          </a:rPr>
                          <m:t>𝑖</m:t>
                        </m:r>
                      </m:sub>
                    </m:sSub>
                    <m:r>
                      <a:rPr lang="en-US" sz="1800" b="0" i="1" smtClean="0">
                        <a:latin typeface="Cambria Math" panose="02040503050406030204"/>
                        <a:ea typeface="Times New Roman" panose="02020603050405020304" pitchFamily="18" charset="0"/>
                        <a:cs typeface="Times New Roman" panose="02020603050405020304" pitchFamily="18" charset="0"/>
                      </a:rPr>
                      <m:t>=</m:t>
                    </m:r>
                    <m:r>
                      <a:rPr lang="en-US" sz="1800" b="0" i="1" smtClean="0">
                        <a:latin typeface="Cambria Math" panose="02040503050406030204"/>
                        <a:ea typeface="Times New Roman" panose="02020603050405020304" pitchFamily="18" charset="0"/>
                        <a:cs typeface="Times New Roman" panose="02020603050405020304" pitchFamily="18" charset="0"/>
                      </a:rPr>
                      <m:t>𝜇</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   all   </a:t>
                </a:r>
                <a14:m>
                  <m:oMath xmlns:m="http://schemas.openxmlformats.org/officeDocument/2006/math">
                    <m:r>
                      <a:rPr lang="en-US" sz="1800" i="1" dirty="0" smtClean="0">
                        <a:latin typeface="Cambria Math" panose="02040503050406030204"/>
                        <a:ea typeface="Times New Roman" panose="02020603050405020304" pitchFamily="18" charset="0"/>
                        <a:cs typeface="Times New Roman" panose="02020603050405020304" pitchFamily="18" charset="0"/>
                      </a:rPr>
                      <m:t>𝑖</m:t>
                    </m:r>
                    <m:r>
                      <a:rPr lang="en-US" sz="1800" i="1" dirty="0" smtClean="0">
                        <a:latin typeface="Cambria Math" panose="02040503050406030204"/>
                        <a:ea typeface="Times New Roman" panose="02020603050405020304" pitchFamily="18" charset="0"/>
                        <a:cs typeface="Times New Roman" panose="02020603050405020304" pitchFamily="18" charset="0"/>
                      </a:rPr>
                      <m:t>=1,2,…,</m:t>
                    </m:r>
                    <m:r>
                      <a:rPr lang="en-US" sz="1800" b="0" i="1" dirty="0" smtClean="0">
                        <a:latin typeface="Cambria Math" panose="02040503050406030204"/>
                        <a:ea typeface="Times New Roman" panose="02020603050405020304" pitchFamily="18" charset="0"/>
                        <a:cs typeface="Times New Roman" panose="02020603050405020304" pitchFamily="18" charset="0"/>
                      </a:rPr>
                      <m:t>𝑘</m:t>
                    </m:r>
                    <m:r>
                      <a:rPr lang="en-US" sz="1800" i="1" dirty="0" smtClean="0">
                        <a:latin typeface="Cambria Math" panose="02040503050406030204"/>
                        <a:ea typeface="Times New Roman" panose="02020603050405020304" pitchFamily="18" charset="0"/>
                        <a:cs typeface="Times New Roman" panose="02020603050405020304" pitchFamily="18" charset="0"/>
                      </a:rPr>
                      <m:t> </m:t>
                    </m:r>
                  </m:oMath>
                </a14:m>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ctr">
                  <a:buNone/>
                </a:pPr>
                <a14:m>
                  <m:oMath xmlns:m="http://schemas.openxmlformats.org/officeDocument/2006/math">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a:ea typeface="Times New Roman" panose="02020603050405020304" pitchFamily="18" charset="0"/>
                            <a:cs typeface="Times New Roman" panose="02020603050405020304" pitchFamily="18" charset="0"/>
                          </a:rPr>
                          <m:t>𝐻</m:t>
                        </m:r>
                      </m:e>
                      <m:sub>
                        <m:r>
                          <a:rPr lang="en-US" sz="1800" b="0" i="1" smtClean="0">
                            <a:latin typeface="Cambria Math" panose="02040503050406030204"/>
                            <a:ea typeface="Times New Roman" panose="02020603050405020304" pitchFamily="18" charset="0"/>
                            <a:cs typeface="Times New Roman" panose="02020603050405020304" pitchFamily="18" charset="0"/>
                          </a:rPr>
                          <m:t>1</m:t>
                        </m:r>
                      </m:sub>
                    </m:sSub>
                    <m:r>
                      <a:rPr lang="en-US" sz="1800" i="1">
                        <a:latin typeface="Cambria Math" panose="02040503050406030204"/>
                        <a:ea typeface="Times New Roman" panose="02020603050405020304" pitchFamily="18" charset="0"/>
                        <a:cs typeface="Times New Roman" panose="02020603050405020304" pitchFamily="18" charset="0"/>
                      </a:rPr>
                      <m:t>: </m:t>
                    </m:r>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a:ea typeface="Times New Roman" panose="02020603050405020304" pitchFamily="18" charset="0"/>
                            <a:cs typeface="Times New Roman" panose="02020603050405020304" pitchFamily="18" charset="0"/>
                          </a:rPr>
                          <m:t>𝜇</m:t>
                        </m:r>
                      </m:e>
                      <m:sub>
                        <m:r>
                          <a:rPr lang="en-US" sz="1800" i="1">
                            <a:latin typeface="Cambria Math" panose="02040503050406030204"/>
                            <a:ea typeface="Times New Roman" panose="02020603050405020304" pitchFamily="18" charset="0"/>
                            <a:cs typeface="Times New Roman" panose="02020603050405020304" pitchFamily="18" charset="0"/>
                          </a:rPr>
                          <m:t>𝑖</m:t>
                        </m:r>
                      </m:sub>
                    </m:sSub>
                    <m:r>
                      <a:rPr lang="en-US" sz="1800" i="1" smtClean="0">
                        <a:latin typeface="Cambria Math" panose="02040503050406030204"/>
                        <a:ea typeface="Times New Roman" panose="02020603050405020304" pitchFamily="18" charset="0"/>
                        <a:cs typeface="Times New Roman" panose="02020603050405020304" pitchFamily="18" charset="0"/>
                      </a:rPr>
                      <m:t>≠</m:t>
                    </m:r>
                    <m:r>
                      <a:rPr lang="en-US" sz="1800" i="1">
                        <a:latin typeface="Cambria Math" panose="02040503050406030204"/>
                        <a:ea typeface="Times New Roman" panose="02020603050405020304" pitchFamily="18" charset="0"/>
                        <a:cs typeface="Times New Roman" panose="02020603050405020304" pitchFamily="18" charset="0"/>
                      </a:rPr>
                      <m:t>𝜇</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   some  </a:t>
                </a:r>
                <a14:m>
                  <m:oMath xmlns:m="http://schemas.openxmlformats.org/officeDocument/2006/math">
                    <m:r>
                      <a:rPr lang="en-US" sz="1800" i="1" dirty="0" smtClean="0">
                        <a:latin typeface="Cambria Math" panose="02040503050406030204"/>
                        <a:ea typeface="Times New Roman" panose="02020603050405020304" pitchFamily="18" charset="0"/>
                        <a:cs typeface="Times New Roman" panose="02020603050405020304" pitchFamily="18" charset="0"/>
                      </a:rPr>
                      <m:t>𝑖</m:t>
                    </m:r>
                    <m:r>
                      <a:rPr lang="en-US" sz="1800" i="1" dirty="0" smtClean="0">
                        <a:latin typeface="Cambria Math" panose="02040503050406030204"/>
                        <a:ea typeface="Times New Roman" panose="02020603050405020304" pitchFamily="18" charset="0"/>
                        <a:cs typeface="Times New Roman" panose="02020603050405020304" pitchFamily="18" charset="0"/>
                      </a:rPr>
                      <m:t>=1,2,…,</m:t>
                    </m:r>
                    <m:r>
                      <a:rPr lang="en-US" sz="1800" b="0" i="1" dirty="0" smtClean="0">
                        <a:latin typeface="Cambria Math" panose="02040503050406030204"/>
                        <a:ea typeface="Times New Roman" panose="02020603050405020304" pitchFamily="18" charset="0"/>
                        <a:cs typeface="Times New Roman" panose="02020603050405020304" pitchFamily="18" charset="0"/>
                      </a:rPr>
                      <m:t>𝑘</m:t>
                    </m:r>
                  </m:oMath>
                </a14:m>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p>
              <a:p>
                <a:pPr marL="0" indent="0" algn="ctr">
                  <a:buNone/>
                </a:pPr>
                <a:endParaRPr lang="en-US" sz="1800" dirty="0"/>
              </a:p>
              <a:p>
                <a:pPr marL="0" indent="0" algn="ctr">
                  <a:buNone/>
                </a:pPr>
                <a:r>
                  <a:rPr lang="en-US" sz="1800" dirty="0"/>
                  <a:t> </a:t>
                </a:r>
                <a:r>
                  <a:rPr lang="en-US" sz="1800" dirty="0">
                    <a:solidFill>
                      <a:srgbClr val="0070C0"/>
                    </a:solidFill>
                  </a:rPr>
                  <a:t>That is, at least one equality is not satisfied</a:t>
                </a:r>
                <a:endParaRPr lang="en-US" sz="1800" i="1"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where </a:t>
                </a:r>
                <a14:m>
                  <m:oMath xmlns:m="http://schemas.openxmlformats.org/officeDocument/2006/math">
                    <m:sSub>
                      <m:sSub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i="1">
                            <a:latin typeface="Cambria Math" panose="02040503050406030204"/>
                            <a:ea typeface="Times New Roman" panose="02020603050405020304" pitchFamily="18" charset="0"/>
                            <a:cs typeface="Times New Roman" panose="02020603050405020304" pitchFamily="18" charset="0"/>
                          </a:rPr>
                          <m:t>𝜇</m:t>
                        </m:r>
                      </m:e>
                      <m:sub>
                        <m:r>
                          <a:rPr lang="en-US" sz="1800" i="1">
                            <a:latin typeface="Cambria Math" panose="02040503050406030204"/>
                            <a:ea typeface="Times New Roman" panose="02020603050405020304" pitchFamily="18" charset="0"/>
                            <a:cs typeface="Times New Roman" panose="02020603050405020304" pitchFamily="18" charset="0"/>
                          </a:rPr>
                          <m:t>𝑖</m:t>
                        </m:r>
                      </m:sub>
                    </m:sSub>
                  </m:oMath>
                </a14:m>
                <a:r>
                  <a:rPr lang="en-US" sz="1800" i="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is the population mean for a level </a:t>
                </a:r>
                <a14:m>
                  <m:oMath xmlns:m="http://schemas.openxmlformats.org/officeDocument/2006/math">
                    <m:r>
                      <a:rPr lang="en-US" sz="1800" i="1" dirty="0" smtClean="0">
                        <a:latin typeface="Cambria Math" panose="02040503050406030204"/>
                        <a:ea typeface="Times New Roman" panose="02020603050405020304" pitchFamily="18" charset="0"/>
                        <a:cs typeface="Times New Roman" panose="02020603050405020304" pitchFamily="18" charset="0"/>
                      </a:rPr>
                      <m:t>𝑖</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96195" y="1700808"/>
                <a:ext cx="8136898" cy="4389120"/>
              </a:xfrm>
              <a:blipFill rotWithShape="0">
                <a:blip r:embed="rId2"/>
                <a:stretch>
                  <a:fillRect l="-1798" t="-1806" r="-1723"/>
                </a:stretch>
              </a:blipFill>
            </p:spPr>
            <p:txBody>
              <a:bodyPr/>
              <a:lstStyle/>
              <a:p>
                <a:r>
                  <a:rPr lang="en-IN">
                    <a:noFill/>
                  </a:rPr>
                  <a:t> </a:t>
                </a:r>
              </a:p>
            </p:txBody>
          </p:sp>
        </mc:Fallback>
      </mc:AlternateContent>
      <p:sp>
        <p:nvSpPr>
          <p:cNvPr id="4" name="Title 1"/>
          <p:cNvSpPr txBox="1"/>
          <p:nvPr/>
        </p:nvSpPr>
        <p:spPr>
          <a:xfrm>
            <a:off x="719510" y="332656"/>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One-way ANOVA</a:t>
            </a:r>
            <a:endParaRPr lang="en-IN" sz="4000" dirty="0">
              <a:solidFill>
                <a:srgbClr val="6C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03493" y="1628800"/>
                <a:ext cx="8229600" cy="4389120"/>
              </a:xfrm>
            </p:spPr>
            <p:txBody>
              <a:bodyPr>
                <a:noAutofit/>
              </a:bodyPr>
              <a:lstStyle/>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When applying one-way analysis of variance, there are three key assumptions that should be satisfied as follows. </a:t>
                </a:r>
              </a:p>
              <a:p>
                <a:pPr algn="just"/>
                <a:endParaRPr lang="en-US" sz="1800" dirty="0">
                  <a:latin typeface="Times New Roman" panose="02020603050405020304" pitchFamily="18" charset="0"/>
                  <a:ea typeface="Times New Roman" panose="02020603050405020304" pitchFamily="18" charset="0"/>
                  <a:cs typeface="Times New Roman" panose="02020603050405020304" pitchFamily="18" charset="0"/>
                </a:endParaRPr>
              </a:p>
              <a:p>
                <a:pPr marL="622935" lvl="1" indent="-257175" algn="just">
                  <a:buClr>
                    <a:schemeClr val="tx1">
                      <a:lumMod val="75000"/>
                      <a:lumOff val="25000"/>
                    </a:schemeClr>
                  </a:buClr>
                  <a:buFont typeface="+mj-lt"/>
                  <a:buAutoNum type="arabicPeriod"/>
                </a:pPr>
                <a:r>
                  <a:rPr lang="en-US" dirty="0">
                    <a:latin typeface="Times New Roman" panose="02020603050405020304" pitchFamily="18" charset="0"/>
                    <a:ea typeface="Times New Roman" panose="02020603050405020304" pitchFamily="18" charset="0"/>
                    <a:cs typeface="Times New Roman" panose="02020603050405020304" pitchFamily="18" charset="0"/>
                  </a:rPr>
                  <a:t>The observations are obtained independently and randomly from the populations defined by the factor levels. </a:t>
                </a:r>
              </a:p>
              <a:p>
                <a:pPr marL="622935" lvl="1" indent="-257175" algn="just">
                  <a:buClr>
                    <a:schemeClr val="tx1">
                      <a:lumMod val="75000"/>
                      <a:lumOff val="25000"/>
                    </a:schemeClr>
                  </a:buClr>
                  <a:buFont typeface="+mj-lt"/>
                  <a:buAutoNum type="arabicPeriod"/>
                </a:pPr>
                <a:r>
                  <a:rPr lang="en-US" dirty="0">
                    <a:latin typeface="Times New Roman" panose="02020603050405020304" pitchFamily="18" charset="0"/>
                    <a:ea typeface="Times New Roman" panose="02020603050405020304" pitchFamily="18" charset="0"/>
                    <a:cs typeface="Times New Roman" panose="02020603050405020304" pitchFamily="18" charset="0"/>
                  </a:rPr>
                  <a:t>The population at each factor level is (approximately) normally distributed. </a:t>
                </a:r>
              </a:p>
              <a:p>
                <a:pPr marL="622935" lvl="1" indent="-257175" algn="just">
                  <a:buClr>
                    <a:schemeClr val="tx1">
                      <a:lumMod val="75000"/>
                      <a:lumOff val="25000"/>
                    </a:schemeClr>
                  </a:buClr>
                  <a:buFont typeface="+mj-lt"/>
                  <a:buAutoNum type="arabicPeriod"/>
                </a:pPr>
                <a:r>
                  <a:rPr lang="en-US" dirty="0">
                    <a:solidFill>
                      <a:srgbClr val="0070C0"/>
                    </a:solidFill>
                    <a:latin typeface="Times New Roman" panose="02020603050405020304" pitchFamily="18" charset="0"/>
                    <a:ea typeface="Times New Roman" panose="02020603050405020304" pitchFamily="18" charset="0"/>
                    <a:cs typeface="Times New Roman" panose="02020603050405020304" pitchFamily="18" charset="0"/>
                  </a:rPr>
                  <a:t>These normal populations </a:t>
                </a:r>
                <a:r>
                  <a:rPr lang="en-US" dirty="0">
                    <a:solidFill>
                      <a:srgbClr val="C00000"/>
                    </a:solidFill>
                    <a:latin typeface="Times New Roman" panose="02020603050405020304" pitchFamily="18" charset="0"/>
                    <a:ea typeface="Times New Roman" panose="02020603050405020304" pitchFamily="18" charset="0"/>
                    <a:cs typeface="Times New Roman" panose="02020603050405020304" pitchFamily="18" charset="0"/>
                  </a:rPr>
                  <a:t>have a common variance, </a:t>
                </a:r>
                <a14:m>
                  <m:oMath xmlns:m="http://schemas.openxmlformats.org/officeDocument/2006/math">
                    <m:sSup>
                      <m:sSupPr>
                        <m:ctrlPr>
                          <a:rPr lang="en-US" i="1" smtClean="0">
                            <a:solidFill>
                              <a:srgbClr val="C00000"/>
                            </a:solidFill>
                            <a:latin typeface="Cambria Math" panose="02040503050406030204" pitchFamily="18" charset="0"/>
                            <a:ea typeface="Times New Roman" panose="02020603050405020304" pitchFamily="18" charset="0"/>
                            <a:cs typeface="Times New Roman" panose="02020603050405020304" pitchFamily="18" charset="0"/>
                          </a:rPr>
                        </m:ctrlPr>
                      </m:sSupPr>
                      <m:e>
                        <m:r>
                          <a:rPr lang="en-US" i="1" smtClean="0">
                            <a:solidFill>
                              <a:srgbClr val="C00000"/>
                            </a:solidFill>
                            <a:latin typeface="Cambria Math" panose="02040503050406030204"/>
                            <a:ea typeface="Times New Roman" panose="02020603050405020304" pitchFamily="18" charset="0"/>
                            <a:cs typeface="Times New Roman" panose="02020603050405020304" pitchFamily="18" charset="0"/>
                          </a:rPr>
                          <m:t>𝜎</m:t>
                        </m:r>
                      </m:e>
                      <m:sup>
                        <m:r>
                          <a:rPr lang="en-US" b="0" i="1" smtClean="0">
                            <a:solidFill>
                              <a:srgbClr val="C00000"/>
                            </a:solidFill>
                            <a:latin typeface="Cambria Math" panose="02040503050406030204"/>
                            <a:ea typeface="Times New Roman" panose="02020603050405020304" pitchFamily="18" charset="0"/>
                            <a:cs typeface="Times New Roman" panose="02020603050405020304" pitchFamily="18" charset="0"/>
                          </a:rPr>
                          <m:t>2</m:t>
                        </m:r>
                      </m:sup>
                    </m:sSup>
                  </m:oMath>
                </a14:m>
                <a:r>
                  <a:rPr lang="en-US" dirty="0">
                    <a:latin typeface="Times New Roman" panose="02020603050405020304" pitchFamily="18" charset="0"/>
                    <a:ea typeface="Times New Roman" panose="02020603050405020304" pitchFamily="18" charset="0"/>
                    <a:cs typeface="Times New Roman" panose="02020603050405020304" pitchFamily="18" charset="0"/>
                  </a:rPr>
                  <a:t>. </a:t>
                </a:r>
              </a:p>
              <a:p>
                <a:pPr marL="622935" lvl="1" indent="-257175" algn="just">
                  <a:buClr>
                    <a:schemeClr val="tx1">
                      <a:lumMod val="75000"/>
                      <a:lumOff val="25000"/>
                    </a:schemeClr>
                  </a:buClr>
                  <a:buFont typeface="+mj-lt"/>
                  <a:buAutoNum type="arabicPeriod"/>
                </a:pPr>
                <a:endParaRPr lang="en-US"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Thus, for factor level </a:t>
                </a:r>
                <a14:m>
                  <m:oMath xmlns:m="http://schemas.openxmlformats.org/officeDocument/2006/math">
                    <m:r>
                      <a:rPr lang="en-US" sz="1800" i="1" dirty="0" smtClean="0">
                        <a:latin typeface="Cambria Math" panose="02040503050406030204"/>
                        <a:ea typeface="Times New Roman" panose="02020603050405020304" pitchFamily="18" charset="0"/>
                        <a:cs typeface="Times New Roman" panose="02020603050405020304" pitchFamily="18" charset="0"/>
                      </a:rPr>
                      <m:t>𝑖</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 the population is assumed to have a distribution which is </a:t>
                </a:r>
                <a14:m>
                  <m:oMath xmlns:m="http://schemas.openxmlformats.org/officeDocument/2006/math">
                    <m:r>
                      <a:rPr lang="en-US" sz="1800" b="0" i="1" smtClean="0">
                        <a:latin typeface="Cambria Math" panose="02040503050406030204"/>
                        <a:ea typeface="Times New Roman" panose="02020603050405020304" pitchFamily="18" charset="0"/>
                        <a:cs typeface="Times New Roman" panose="02020603050405020304" pitchFamily="18" charset="0"/>
                      </a:rPr>
                      <m:t>𝑁</m:t>
                    </m:r>
                    <m:r>
                      <a:rPr lang="en-US" sz="1800" b="0" i="1" smtClean="0">
                        <a:latin typeface="Cambria Math" panose="02040503050406030204"/>
                        <a:ea typeface="Times New Roman" panose="02020603050405020304" pitchFamily="18" charset="0"/>
                        <a:cs typeface="Times New Roman" panose="02020603050405020304" pitchFamily="18" charset="0"/>
                      </a:rPr>
                      <m:t>(</m:t>
                    </m:r>
                    <m:sSub>
                      <m:sSubPr>
                        <m:ctrlPr>
                          <a:rPr lang="en-US" sz="1800" b="0" i="1" smtClean="0">
                            <a:latin typeface="Cambria Math" panose="02040503050406030204" pitchFamily="18" charset="0"/>
                            <a:ea typeface="Times New Roman" panose="02020603050405020304" pitchFamily="18" charset="0"/>
                            <a:cs typeface="Times New Roman" panose="02020603050405020304" pitchFamily="18" charset="0"/>
                          </a:rPr>
                        </m:ctrlPr>
                      </m:sSubPr>
                      <m:e>
                        <m:r>
                          <a:rPr lang="en-US" sz="1800" b="0" i="1" smtClean="0">
                            <a:latin typeface="Cambria Math" panose="02040503050406030204"/>
                            <a:ea typeface="Times New Roman" panose="02020603050405020304" pitchFamily="18" charset="0"/>
                            <a:cs typeface="Times New Roman" panose="02020603050405020304" pitchFamily="18" charset="0"/>
                          </a:rPr>
                          <m:t>𝜇</m:t>
                        </m:r>
                      </m:e>
                      <m:sub>
                        <m:r>
                          <a:rPr lang="en-US" sz="1800" b="0" i="1" smtClean="0">
                            <a:latin typeface="Cambria Math" panose="02040503050406030204"/>
                            <a:ea typeface="Times New Roman" panose="02020603050405020304" pitchFamily="18" charset="0"/>
                            <a:cs typeface="Times New Roman" panose="02020603050405020304" pitchFamily="18" charset="0"/>
                          </a:rPr>
                          <m:t>𝑖</m:t>
                        </m:r>
                      </m:sub>
                    </m:sSub>
                    <m:r>
                      <a:rPr lang="en-US" sz="1800" b="0" i="1" smtClean="0">
                        <a:latin typeface="Cambria Math" panose="02040503050406030204"/>
                        <a:ea typeface="Times New Roman" panose="02020603050405020304" pitchFamily="18" charset="0"/>
                        <a:cs typeface="Times New Roman" panose="02020603050405020304" pitchFamily="18" charset="0"/>
                      </a:rPr>
                      <m:t>,</m:t>
                    </m:r>
                    <m:sSup>
                      <m:sSupPr>
                        <m:ctrlPr>
                          <a:rPr lang="en-US" sz="1800" b="0" i="1" smtClean="0">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b="0" i="1" smtClean="0">
                            <a:latin typeface="Cambria Math" panose="02040503050406030204"/>
                            <a:ea typeface="Times New Roman" panose="02020603050405020304" pitchFamily="18" charset="0"/>
                            <a:cs typeface="Times New Roman" panose="02020603050405020304" pitchFamily="18" charset="0"/>
                          </a:rPr>
                          <m:t>𝜎</m:t>
                        </m:r>
                      </m:e>
                      <m:sup>
                        <m:r>
                          <a:rPr lang="en-US" sz="1800" b="0" i="1" smtClean="0">
                            <a:latin typeface="Cambria Math" panose="02040503050406030204"/>
                            <a:ea typeface="Times New Roman" panose="02020603050405020304" pitchFamily="18" charset="0"/>
                            <a:cs typeface="Times New Roman" panose="02020603050405020304" pitchFamily="18" charset="0"/>
                          </a:rPr>
                          <m:t>2</m:t>
                        </m:r>
                      </m:sup>
                    </m:sSup>
                    <m:r>
                      <a:rPr lang="en-US" sz="1800" b="0" i="1" smtClean="0">
                        <a:latin typeface="Cambria Math" panose="02040503050406030204"/>
                        <a:ea typeface="Times New Roman" panose="02020603050405020304" pitchFamily="18" charset="0"/>
                        <a:cs typeface="Times New Roman" panose="02020603050405020304" pitchFamily="18" charset="0"/>
                      </a:rPr>
                      <m:t>)</m:t>
                    </m:r>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03493" y="1628800"/>
                <a:ext cx="8229600" cy="4389120"/>
              </a:xfrm>
              <a:blipFill rotWithShape="0">
                <a:blip r:embed="rId2"/>
                <a:stretch>
                  <a:fillRect l="-1778" t="-1806" r="-1704"/>
                </a:stretch>
              </a:blipFill>
            </p:spPr>
            <p:txBody>
              <a:bodyPr/>
              <a:lstStyle/>
              <a:p>
                <a:r>
                  <a:rPr lang="en-IN">
                    <a:noFill/>
                  </a:rPr>
                  <a:t> </a:t>
                </a:r>
              </a:p>
            </p:txBody>
          </p:sp>
        </mc:Fallback>
      </mc:AlternateContent>
      <p:sp>
        <p:nvSpPr>
          <p:cNvPr id="4" name="Title 1"/>
          <p:cNvSpPr txBox="1"/>
          <p:nvPr/>
        </p:nvSpPr>
        <p:spPr>
          <a:xfrm>
            <a:off x="503493" y="260648"/>
            <a:ext cx="8229600" cy="1143000"/>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Assumptions</a:t>
            </a:r>
            <a:endParaRPr lang="en-IN" sz="4000" dirty="0">
              <a:solidFill>
                <a:srgbClr val="6C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65" y="1628800"/>
                <a:ext cx="7991856" cy="4248472"/>
              </a:xfrm>
            </p:spPr>
            <p:txBody>
              <a:bodyPr>
                <a:noAutofit/>
              </a:bodyPr>
              <a:lstStyle/>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If the null hypothesis is true, that is, each of the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µ</a:t>
                </a:r>
                <a:r>
                  <a:rPr lang="en-US" sz="2000" i="1" baseline="-25000" dirty="0" err="1">
                    <a:latin typeface="Times New Roman" panose="02020603050405020304" pitchFamily="18" charset="0"/>
                    <a:ea typeface="Times New Roman" panose="02020603050405020304" pitchFamily="18" charset="0"/>
                    <a:cs typeface="Times New Roman" panose="02020603050405020304" pitchFamily="18" charset="0"/>
                  </a:rPr>
                  <a:t>i</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has the same value, say,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µ,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then the distribution of each of the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sample means, </a:t>
                </a:r>
                <a14:m>
                  <m:oMath xmlns:m="http://schemas.openxmlformats.org/officeDocument/2006/math">
                    <m:acc>
                      <m:accPr>
                        <m:chr m:val="̅"/>
                        <m:ctrlPr>
                          <a:rPr lang="en-IN" sz="2000" i="1">
                            <a:latin typeface="Cambria Math" panose="02040503050406030204" pitchFamily="18" charset="0"/>
                            <a:cs typeface="Times New Roman" panose="02020603050405020304" pitchFamily="18" charset="0"/>
                          </a:rPr>
                        </m:ctrlPr>
                      </m:accPr>
                      <m:e>
                        <m:sSub>
                          <m:sSubPr>
                            <m:ctrlPr>
                              <a:rPr lang="en-IN" sz="2000" i="1">
                                <a:latin typeface="Cambria Math" panose="02040503050406030204" pitchFamily="18" charset="0"/>
                                <a:cs typeface="Times New Roman" panose="02020603050405020304" pitchFamily="18" charset="0"/>
                              </a:rPr>
                            </m:ctrlPr>
                          </m:sSubPr>
                          <m:e>
                            <m:r>
                              <a:rPr lang="en-US" sz="2000" i="1">
                                <a:latin typeface="Cambria Math" panose="02040503050406030204" pitchFamily="18" charset="0"/>
                                <a:cs typeface="Times New Roman" panose="02020603050405020304" pitchFamily="18" charset="0"/>
                              </a:rPr>
                              <m:t>𝑦</m:t>
                            </m:r>
                          </m:e>
                          <m:sub>
                            <m:r>
                              <a:rPr lang="en-US" sz="2000" i="1">
                                <a:latin typeface="Cambria Math" panose="02040503050406030204" pitchFamily="18" charset="0"/>
                                <a:cs typeface="Times New Roman" panose="02020603050405020304" pitchFamily="18" charset="0"/>
                              </a:rPr>
                              <m:t>𝑖</m:t>
                            </m:r>
                            <m:r>
                              <a:rPr lang="en-US" sz="2000" i="1">
                                <a:latin typeface="Cambria Math" panose="02040503050406030204" pitchFamily="18" charset="0"/>
                                <a:cs typeface="Times New Roman" panose="02020603050405020304" pitchFamily="18" charset="0"/>
                              </a:rPr>
                              <m:t>.</m:t>
                            </m:r>
                          </m:sub>
                        </m:sSub>
                      </m:e>
                    </m:acc>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will have mean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µ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and variance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a:ea typeface="Times New Roman" panose="02020603050405020304" pitchFamily="18" charset="0"/>
                            <a:cs typeface="Times New Roman" panose="02020603050405020304" pitchFamily="18" charset="0"/>
                          </a:rPr>
                          <m:t>𝜎</m:t>
                        </m:r>
                      </m:e>
                      <m:sup>
                        <m:r>
                          <a:rPr lang="en-US" sz="2000" i="1">
                            <a:latin typeface="Cambria Math" panose="02040503050406030204"/>
                            <a:ea typeface="Times New Roman" panose="02020603050405020304" pitchFamily="18" charset="0"/>
                            <a:cs typeface="Times New Roman" panose="02020603050405020304" pitchFamily="18" charset="0"/>
                          </a:rPr>
                          <m:t>2</m:t>
                        </m:r>
                      </m:sup>
                    </m:s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 </a:t>
                </a:r>
              </a:p>
              <a:p>
                <a:pPr lvl="2" algn="just"/>
                <a:endParaRPr lang="en-US" sz="15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It then follows that, if we calculate a variance using the sample means as observations,</a:t>
                </a:r>
              </a:p>
              <a:p>
                <a:pPr marL="0" indent="0" algn="just">
                  <a:buNone/>
                </a:pPr>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Sup>
                      <m:sSubSupPr>
                        <m:ctrlPr>
                          <a:rPr lang="en-IN" sz="2000" i="1">
                            <a:latin typeface="Cambria Math" panose="02040503050406030204" pitchFamily="18" charset="0"/>
                          </a:rPr>
                        </m:ctrlPr>
                      </m:sSubSupPr>
                      <m:e>
                        <m:acc>
                          <m:accPr>
                            <m:chr m:val="̂"/>
                            <m:ctrlPr>
                              <a:rPr lang="en-IN" sz="2000" i="1">
                                <a:latin typeface="Cambria Math" panose="02040503050406030204" pitchFamily="18" charset="0"/>
                              </a:rPr>
                            </m:ctrlPr>
                          </m:accPr>
                          <m:e>
                            <m:r>
                              <a:rPr lang="en-US" sz="2000" i="1">
                                <a:latin typeface="Cambria Math" panose="02040503050406030204"/>
                              </a:rPr>
                              <m:t>𝜎</m:t>
                            </m:r>
                          </m:e>
                        </m:acc>
                      </m:e>
                      <m:sub>
                        <m:r>
                          <a:rPr lang="en-US" sz="2000" b="0" i="1" smtClean="0">
                            <a:latin typeface="Cambria Math" panose="02040503050406030204"/>
                          </a:rPr>
                          <m:t>𝐵</m:t>
                        </m:r>
                      </m:sub>
                      <m:sup>
                        <m:r>
                          <a:rPr lang="en-US" sz="2000" i="1">
                            <a:latin typeface="Cambria Math" panose="02040503050406030204"/>
                          </a:rPr>
                          <m:t>2</m:t>
                        </m:r>
                      </m:sup>
                    </m:sSubSup>
                    <m:r>
                      <a:rPr lang="en-US" sz="2000" i="1">
                        <a:latin typeface="Cambria Math" panose="02040503050406030204"/>
                      </a:rPr>
                      <m:t>= </m:t>
                    </m:r>
                    <m:nary>
                      <m:naryPr>
                        <m:chr m:val="∑"/>
                        <m:limLoc m:val="undOvr"/>
                        <m:subHide m:val="on"/>
                        <m:supHide m:val="on"/>
                        <m:ctrlPr>
                          <a:rPr lang="en-IN" sz="2000" i="1">
                            <a:latin typeface="Cambria Math" panose="02040503050406030204" pitchFamily="18" charset="0"/>
                          </a:rPr>
                        </m:ctrlPr>
                      </m:naryPr>
                      <m:sub/>
                      <m:sup/>
                      <m:e>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acc>
                                  <m:accPr>
                                    <m:chr m:val="̅"/>
                                    <m:ctrlPr>
                                      <a:rPr lang="en-IN" sz="2000" i="1">
                                        <a:latin typeface="Cambria Math" panose="02040503050406030204" pitchFamily="18" charset="0"/>
                                      </a:rPr>
                                    </m:ctrlPr>
                                  </m:accPr>
                                  <m:e>
                                    <m:r>
                                      <a:rPr lang="en-US" sz="2000" i="1">
                                        <a:latin typeface="Cambria Math" panose="02040503050406030204"/>
                                      </a:rPr>
                                      <m:t>𝑦</m:t>
                                    </m:r>
                                  </m:e>
                                </m:acc>
                              </m:e>
                              <m:sub>
                                <m:r>
                                  <a:rPr lang="en-US" sz="2000" i="1">
                                    <a:latin typeface="Cambria Math" panose="02040503050406030204"/>
                                  </a:rPr>
                                  <m:t>𝑖</m:t>
                                </m:r>
                                <m:r>
                                  <a:rPr lang="en-US" sz="2000" i="1">
                                    <a:latin typeface="Cambria Math" panose="02040503050406030204"/>
                                  </a:rPr>
                                  <m:t>.</m:t>
                                </m:r>
                              </m:sub>
                            </m:sSub>
                            <m:r>
                              <a:rPr lang="en-US" sz="2000" i="1">
                                <a:latin typeface="Cambria Math" panose="02040503050406030204"/>
                              </a:rPr>
                              <m:t>−</m:t>
                            </m:r>
                            <m:sSub>
                              <m:sSubPr>
                                <m:ctrlPr>
                                  <a:rPr lang="en-IN" sz="2000" i="1">
                                    <a:latin typeface="Cambria Math" panose="02040503050406030204" pitchFamily="18" charset="0"/>
                                  </a:rPr>
                                </m:ctrlPr>
                              </m:sSubPr>
                              <m:e>
                                <m:acc>
                                  <m:accPr>
                                    <m:chr m:val="̅"/>
                                    <m:ctrlPr>
                                      <a:rPr lang="en-IN" sz="2000" i="1">
                                        <a:latin typeface="Cambria Math" panose="02040503050406030204" pitchFamily="18" charset="0"/>
                                      </a:rPr>
                                    </m:ctrlPr>
                                  </m:accPr>
                                  <m:e>
                                    <m:r>
                                      <a:rPr lang="en-US" sz="2000" i="1">
                                        <a:latin typeface="Cambria Math" panose="02040503050406030204"/>
                                      </a:rPr>
                                      <m:t>𝑦</m:t>
                                    </m:r>
                                  </m:e>
                                </m:acc>
                              </m:e>
                              <m:sub>
                                <m:r>
                                  <a:rPr lang="en-US" sz="2000" i="1">
                                    <a:latin typeface="Cambria Math" panose="02040503050406030204"/>
                                  </a:rPr>
                                  <m:t>..</m:t>
                                </m:r>
                              </m:sub>
                            </m:sSub>
                          </m:e>
                        </m:d>
                        <m:r>
                          <a:rPr lang="en-US" sz="2000" b="0" i="1" baseline="30000" smtClean="0">
                            <a:latin typeface="Cambria Math" panose="02040503050406030204"/>
                          </a:rPr>
                          <m:t>2</m:t>
                        </m:r>
                        <m:r>
                          <a:rPr lang="en-US" sz="2000" i="1">
                            <a:latin typeface="Cambria Math" panose="02040503050406030204"/>
                          </a:rPr>
                          <m:t>/(</m:t>
                        </m:r>
                        <m:r>
                          <a:rPr lang="en-US" sz="2000" i="1">
                            <a:latin typeface="Cambria Math" panose="02040503050406030204"/>
                          </a:rPr>
                          <m:t>𝑘</m:t>
                        </m:r>
                        <m:r>
                          <a:rPr lang="en-US" sz="2000" i="1">
                            <a:latin typeface="Cambria Math" panose="02040503050406030204"/>
                          </a:rPr>
                          <m:t>−1)</m:t>
                        </m:r>
                      </m:e>
                    </m:nary>
                  </m:oMath>
                </a14:m>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Then the quantity is an estimate of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a:ea typeface="Times New Roman" panose="02020603050405020304" pitchFamily="18" charset="0"/>
                            <a:cs typeface="Times New Roman" panose="02020603050405020304" pitchFamily="18" charset="0"/>
                          </a:rPr>
                          <m:t>𝜎</m:t>
                        </m:r>
                      </m:e>
                      <m:sup>
                        <m:r>
                          <a:rPr lang="en-US" sz="2000" i="1">
                            <a:latin typeface="Cambria Math" panose="02040503050406030204"/>
                            <a:ea typeface="Times New Roman" panose="02020603050405020304" pitchFamily="18" charset="0"/>
                            <a:cs typeface="Times New Roman" panose="02020603050405020304" pitchFamily="18" charset="0"/>
                          </a:rPr>
                          <m:t>2</m:t>
                        </m:r>
                      </m:sup>
                    </m:s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n</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 </a:t>
                </a:r>
              </a:p>
              <a:p>
                <a:pPr lvl="7" algn="just"/>
                <a:endParaRPr lang="en-US" sz="10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Hence,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n</a:t>
                </a:r>
                <a14:m>
                  <m:oMath xmlns:m="http://schemas.openxmlformats.org/officeDocument/2006/math">
                    <m:sSubSup>
                      <m:sSub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accPr>
                          <m:e>
                            <m:r>
                              <a:rPr lang="en-US" sz="2000" i="1">
                                <a:latin typeface="Cambria Math" panose="02040503050406030204"/>
                                <a:ea typeface="Times New Roman" panose="02020603050405020304" pitchFamily="18" charset="0"/>
                                <a:cs typeface="Times New Roman" panose="02020603050405020304" pitchFamily="18" charset="0"/>
                              </a:rPr>
                              <m:t>𝜎</m:t>
                            </m:r>
                          </m:e>
                        </m:acc>
                      </m:e>
                      <m:sub>
                        <m:r>
                          <a:rPr lang="en-US" sz="2000" b="0" i="1" smtClean="0">
                            <a:latin typeface="Cambria Math" panose="02040503050406030204"/>
                            <a:ea typeface="Times New Roman" panose="02020603050405020304" pitchFamily="18" charset="0"/>
                            <a:cs typeface="Times New Roman" panose="02020603050405020304" pitchFamily="18" charset="0"/>
                          </a:rPr>
                          <m:t>𝐵</m:t>
                        </m:r>
                      </m:sub>
                      <m:sup>
                        <m:r>
                          <a:rPr lang="en-US" sz="2000" i="1">
                            <a:latin typeface="Cambria Math" panose="02040503050406030204"/>
                            <a:ea typeface="Times New Roman" panose="02020603050405020304" pitchFamily="18" charset="0"/>
                            <a:cs typeface="Times New Roman" panose="02020603050405020304" pitchFamily="18" charset="0"/>
                          </a:rPr>
                          <m:t>2</m:t>
                        </m:r>
                      </m:sup>
                    </m:sSub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is an estimate of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a:ea typeface="Times New Roman" panose="02020603050405020304" pitchFamily="18" charset="0"/>
                            <a:cs typeface="Times New Roman" panose="02020603050405020304" pitchFamily="18" charset="0"/>
                          </a:rPr>
                          <m:t>𝜎</m:t>
                        </m:r>
                      </m:e>
                      <m:sup>
                        <m:r>
                          <a:rPr lang="en-US" sz="2000" i="1">
                            <a:latin typeface="Cambria Math" panose="02040503050406030204"/>
                            <a:ea typeface="Times New Roman" panose="02020603050405020304" pitchFamily="18" charset="0"/>
                            <a:cs typeface="Times New Roman" panose="02020603050405020304" pitchFamily="18" charset="0"/>
                          </a:rPr>
                          <m:t>2</m:t>
                        </m:r>
                      </m:sup>
                    </m:s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t>
                </a:r>
              </a:p>
              <a:p>
                <a:pPr lvl="1"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This estimate has </a:t>
                </a:r>
                <a:r>
                  <a:rPr lang="en-US" sz="1800" i="1" dirty="0">
                    <a:latin typeface="Times New Roman" panose="02020603050405020304" pitchFamily="18" charset="0"/>
                    <a:ea typeface="Times New Roman" panose="02020603050405020304" pitchFamily="18" charset="0"/>
                    <a:cs typeface="Times New Roman" panose="02020603050405020304" pitchFamily="18" charset="0"/>
                  </a:rPr>
                  <a:t>k</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-1 degree of freedom and  is independent of the pooled estimate of </a:t>
                </a:r>
                <a14:m>
                  <m:oMath xmlns:m="http://schemas.openxmlformats.org/officeDocument/2006/math">
                    <m:sSup>
                      <m:sSupPr>
                        <m:ctrlPr>
                          <a:rPr lang="en-US" sz="18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1800" i="1">
                            <a:latin typeface="Cambria Math" panose="02040503050406030204"/>
                            <a:ea typeface="Times New Roman" panose="02020603050405020304" pitchFamily="18" charset="0"/>
                            <a:cs typeface="Times New Roman" panose="02020603050405020304" pitchFamily="18" charset="0"/>
                          </a:rPr>
                          <m:t>𝜎</m:t>
                        </m:r>
                      </m:e>
                      <m:sup>
                        <m:r>
                          <a:rPr lang="en-US" sz="1800" i="1">
                            <a:latin typeface="Cambria Math" panose="02040503050406030204"/>
                            <a:ea typeface="Times New Roman" panose="02020603050405020304" pitchFamily="18" charset="0"/>
                            <a:cs typeface="Times New Roman" panose="02020603050405020304" pitchFamily="18" charset="0"/>
                          </a:rPr>
                          <m:t>2</m:t>
                        </m:r>
                      </m:sup>
                    </m:sSup>
                  </m:oMath>
                </a14:m>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22365" y="1628800"/>
                <a:ext cx="7991856" cy="4248472"/>
              </a:xfrm>
              <a:blipFill rotWithShape="1">
                <a:blip r:embed="rId2"/>
                <a:stretch>
                  <a:fillRect l="-1" t="-1" r="6" b="8"/>
                </a:stretch>
              </a:blipFill>
            </p:spPr>
            <p:txBody>
              <a:bodyPr/>
              <a:lstStyle/>
              <a:p>
                <a:r>
                  <a:rPr lang="en-US" altLang="en-US">
                    <a:noFill/>
                  </a:rPr>
                  <a:t> </a:t>
                </a:r>
              </a:p>
            </p:txBody>
          </p:sp>
        </mc:Fallback>
      </mc:AlternateContent>
      <p:sp>
        <p:nvSpPr>
          <p:cNvPr id="4" name="Title 1"/>
          <p:cNvSpPr txBox="1"/>
          <p:nvPr/>
        </p:nvSpPr>
        <p:spPr>
          <a:xfrm>
            <a:off x="791518" y="548680"/>
            <a:ext cx="8229600" cy="864096"/>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Heuristic Justification of ANOVA</a:t>
            </a:r>
            <a:endParaRPr lang="en-IN" sz="4000" dirty="0">
              <a:solidFill>
                <a:srgbClr val="6C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2365" y="1700808"/>
                <a:ext cx="7991856" cy="4248472"/>
              </a:xfrm>
            </p:spPr>
            <p:txBody>
              <a:bodyPr>
                <a:noAutofit/>
              </a:bodyPr>
              <a:lstStyle/>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Out of several sampling distributions, the F-distribution describes the ratio of two independent estimates of a common variance. </a:t>
                </a:r>
              </a:p>
              <a:p>
                <a:pPr lvl="3" algn="just"/>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The parameters of the distribution are the degrees of freedom of the numerator and denominator variances, respectively.</a:t>
                </a:r>
              </a:p>
              <a:p>
                <a:pPr lvl="3" algn="just"/>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If the null hypothesis of equal mean is true, then we can compute the two estimates of </a:t>
                </a:r>
                <a14:m>
                  <m:oMath xmlns:m="http://schemas.openxmlformats.org/officeDocument/2006/math">
                    <m:sSup>
                      <m:sSup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pPr>
                      <m:e>
                        <m:r>
                          <a:rPr lang="en-US" sz="2000" i="1">
                            <a:latin typeface="Cambria Math" panose="02040503050406030204"/>
                            <a:ea typeface="Times New Roman" panose="02020603050405020304" pitchFamily="18" charset="0"/>
                            <a:cs typeface="Times New Roman" panose="02020603050405020304" pitchFamily="18" charset="0"/>
                          </a:rPr>
                          <m:t>𝜎</m:t>
                        </m:r>
                      </m:e>
                      <m:sup>
                        <m:r>
                          <a:rPr lang="en-US" sz="2000" i="1">
                            <a:latin typeface="Cambria Math" panose="02040503050406030204"/>
                            <a:ea typeface="Times New Roman" panose="02020603050405020304" pitchFamily="18" charset="0"/>
                            <a:cs typeface="Times New Roman" panose="02020603050405020304" pitchFamily="18" charset="0"/>
                          </a:rPr>
                          <m:t>2</m:t>
                        </m:r>
                      </m:sup>
                    </m:s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namely</a:t>
                </a:r>
              </a:p>
              <a:p>
                <a:pPr marL="0" indent="0" algn="just">
                  <a:buNone/>
                </a:pPr>
                <a:r>
                  <a:rPr lang="en-IN" sz="2000" dirty="0"/>
                  <a:t>	</a:t>
                </a:r>
                <a14:m>
                  <m:oMath xmlns:m="http://schemas.openxmlformats.org/officeDocument/2006/math">
                    <m:sSubSup>
                      <m:sSubSupPr>
                        <m:ctrlPr>
                          <a:rPr lang="en-IN" sz="2000" i="1">
                            <a:latin typeface="Cambria Math" panose="02040503050406030204" pitchFamily="18" charset="0"/>
                          </a:rPr>
                        </m:ctrlPr>
                      </m:sSubSupPr>
                      <m:e>
                        <m:acc>
                          <m:accPr>
                            <m:chr m:val="̂"/>
                            <m:ctrlPr>
                              <a:rPr lang="en-IN" sz="2000" i="1">
                                <a:latin typeface="Cambria Math" panose="02040503050406030204" pitchFamily="18" charset="0"/>
                              </a:rPr>
                            </m:ctrlPr>
                          </m:accPr>
                          <m:e>
                            <m:r>
                              <a:rPr lang="en-US" sz="2000" i="1">
                                <a:latin typeface="Cambria Math" panose="02040503050406030204"/>
                              </a:rPr>
                              <m:t>𝜎</m:t>
                            </m:r>
                          </m:e>
                        </m:acc>
                      </m:e>
                      <m:sub>
                        <m:r>
                          <a:rPr lang="en-US" sz="2000" b="0" i="1" smtClean="0">
                            <a:latin typeface="Cambria Math" panose="02040503050406030204"/>
                          </a:rPr>
                          <m:t>𝐵</m:t>
                        </m:r>
                      </m:sub>
                      <m:sup>
                        <m:r>
                          <a:rPr lang="en-US" sz="2000" i="1">
                            <a:latin typeface="Cambria Math" panose="02040503050406030204"/>
                          </a:rPr>
                          <m:t>2</m:t>
                        </m:r>
                      </m:sup>
                    </m:sSubSup>
                    <m:r>
                      <a:rPr lang="en-US" sz="2000" i="1">
                        <a:latin typeface="Cambria Math" panose="02040503050406030204"/>
                      </a:rPr>
                      <m:t>= </m:t>
                    </m:r>
                    <m:nary>
                      <m:naryPr>
                        <m:chr m:val="∑"/>
                        <m:limLoc m:val="undOvr"/>
                        <m:subHide m:val="on"/>
                        <m:supHide m:val="on"/>
                        <m:ctrlPr>
                          <a:rPr lang="en-IN" sz="2000" i="1">
                            <a:latin typeface="Cambria Math" panose="02040503050406030204" pitchFamily="18" charset="0"/>
                          </a:rPr>
                        </m:ctrlPr>
                      </m:naryPr>
                      <m:sub/>
                      <m:sup/>
                      <m:e>
                        <m:d>
                          <m:dPr>
                            <m:ctrlPr>
                              <a:rPr lang="en-IN" sz="2000" i="1">
                                <a:latin typeface="Cambria Math" panose="02040503050406030204" pitchFamily="18" charset="0"/>
                              </a:rPr>
                            </m:ctrlPr>
                          </m:dPr>
                          <m:e>
                            <m:sSub>
                              <m:sSubPr>
                                <m:ctrlPr>
                                  <a:rPr lang="en-IN" sz="2000" i="1">
                                    <a:latin typeface="Cambria Math" panose="02040503050406030204" pitchFamily="18" charset="0"/>
                                  </a:rPr>
                                </m:ctrlPr>
                              </m:sSubPr>
                              <m:e>
                                <m:acc>
                                  <m:accPr>
                                    <m:chr m:val="̅"/>
                                    <m:ctrlPr>
                                      <a:rPr lang="en-IN" sz="2000" i="1">
                                        <a:latin typeface="Cambria Math" panose="02040503050406030204" pitchFamily="18" charset="0"/>
                                      </a:rPr>
                                    </m:ctrlPr>
                                  </m:accPr>
                                  <m:e>
                                    <m:r>
                                      <a:rPr lang="en-US" sz="2000" i="1">
                                        <a:latin typeface="Cambria Math" panose="02040503050406030204"/>
                                      </a:rPr>
                                      <m:t>𝑦</m:t>
                                    </m:r>
                                  </m:e>
                                </m:acc>
                              </m:e>
                              <m:sub>
                                <m:r>
                                  <a:rPr lang="en-US" sz="2000" i="1">
                                    <a:latin typeface="Cambria Math" panose="02040503050406030204"/>
                                  </a:rPr>
                                  <m:t>𝑖</m:t>
                                </m:r>
                                <m:r>
                                  <a:rPr lang="en-US" sz="2000" i="1">
                                    <a:latin typeface="Cambria Math" panose="02040503050406030204"/>
                                  </a:rPr>
                                  <m:t>.</m:t>
                                </m:r>
                              </m:sub>
                            </m:sSub>
                            <m:r>
                              <a:rPr lang="en-US" sz="2000" i="1">
                                <a:latin typeface="Cambria Math" panose="02040503050406030204"/>
                              </a:rPr>
                              <m:t>−</m:t>
                            </m:r>
                            <m:sSub>
                              <m:sSubPr>
                                <m:ctrlPr>
                                  <a:rPr lang="en-IN" sz="2000" i="1">
                                    <a:latin typeface="Cambria Math" panose="02040503050406030204" pitchFamily="18" charset="0"/>
                                  </a:rPr>
                                </m:ctrlPr>
                              </m:sSubPr>
                              <m:e>
                                <m:acc>
                                  <m:accPr>
                                    <m:chr m:val="̅"/>
                                    <m:ctrlPr>
                                      <a:rPr lang="en-IN" sz="2000" i="1">
                                        <a:latin typeface="Cambria Math" panose="02040503050406030204" pitchFamily="18" charset="0"/>
                                      </a:rPr>
                                    </m:ctrlPr>
                                  </m:accPr>
                                  <m:e>
                                    <m:r>
                                      <a:rPr lang="en-US" sz="2000" i="1">
                                        <a:latin typeface="Cambria Math" panose="02040503050406030204"/>
                                      </a:rPr>
                                      <m:t>𝑦</m:t>
                                    </m:r>
                                  </m:e>
                                </m:acc>
                              </m:e>
                              <m:sub>
                                <m:r>
                                  <a:rPr lang="en-US" sz="2000" i="1">
                                    <a:latin typeface="Cambria Math" panose="02040503050406030204"/>
                                  </a:rPr>
                                  <m:t>..</m:t>
                                </m:r>
                              </m:sub>
                            </m:sSub>
                          </m:e>
                        </m:d>
                        <m:r>
                          <a:rPr lang="en-US" sz="2000" b="0" i="1" baseline="30000" smtClean="0">
                            <a:latin typeface="Cambria Math" panose="02040503050406030204"/>
                          </a:rPr>
                          <m:t>2</m:t>
                        </m:r>
                        <m:r>
                          <a:rPr lang="en-US" sz="2000" i="1">
                            <a:latin typeface="Cambria Math" panose="02040503050406030204"/>
                          </a:rPr>
                          <m:t>/(</m:t>
                        </m:r>
                        <m:r>
                          <a:rPr lang="en-US" sz="2000" i="1">
                            <a:latin typeface="Cambria Math" panose="02040503050406030204"/>
                          </a:rPr>
                          <m:t>𝑘</m:t>
                        </m:r>
                        <m:r>
                          <a:rPr lang="en-US" sz="2000" i="1">
                            <a:latin typeface="Cambria Math" panose="02040503050406030204"/>
                          </a:rPr>
                          <m:t>−1)</m:t>
                        </m:r>
                      </m:e>
                    </m:nary>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and </a:t>
                </a:r>
                <a14:m>
                  <m:oMath xmlns:m="http://schemas.openxmlformats.org/officeDocument/2006/math">
                    <m:sSubSup>
                      <m:sSubSupPr>
                        <m:ctrlPr>
                          <a:rPr lang="en-IN" sz="2000" i="1">
                            <a:latin typeface="Cambria Math" panose="02040503050406030204" pitchFamily="18" charset="0"/>
                          </a:rPr>
                        </m:ctrlPr>
                      </m:sSubSupPr>
                      <m:e>
                        <m:r>
                          <a:rPr lang="en-IN" sz="2000" i="1">
                            <a:latin typeface="Cambria Math" panose="02040503050406030204"/>
                          </a:rPr>
                          <m:t>𝑠</m:t>
                        </m:r>
                      </m:e>
                      <m:sub>
                        <m:r>
                          <a:rPr lang="en-IN" sz="2000" i="1">
                            <a:latin typeface="Cambria Math" panose="02040503050406030204"/>
                          </a:rPr>
                          <m:t>𝑝</m:t>
                        </m:r>
                      </m:sub>
                      <m:sup>
                        <m:r>
                          <a:rPr lang="en-IN" sz="2000" i="1">
                            <a:latin typeface="Cambria Math" panose="02040503050406030204"/>
                          </a:rPr>
                          <m:t>2</m:t>
                        </m:r>
                      </m:sup>
                    </m:sSubSup>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the pooled variance.</a:t>
                </a: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Therefore, the ratio </a:t>
                </a:r>
                <a14:m>
                  <m:oMath xmlns:m="http://schemas.openxmlformats.org/officeDocument/2006/math">
                    <m:f>
                      <m:fPr>
                        <m:ctrlPr>
                          <a:rPr lang="en-IN" sz="2000" i="1">
                            <a:latin typeface="Cambria Math" panose="02040503050406030204" pitchFamily="18" charset="0"/>
                          </a:rPr>
                        </m:ctrlPr>
                      </m:fPr>
                      <m:num>
                        <m:r>
                          <a:rPr lang="en-IN" sz="2000" b="0" i="1" smtClean="0">
                            <a:latin typeface="Cambria Math" panose="02040503050406030204" pitchFamily="18" charset="0"/>
                          </a:rPr>
                          <m:t>𝑛</m:t>
                        </m:r>
                        <m:sSubSup>
                          <m:sSubSupPr>
                            <m:ctrlPr>
                              <a:rPr lang="en-IN" sz="2000" i="1">
                                <a:latin typeface="Cambria Math" panose="02040503050406030204" pitchFamily="18" charset="0"/>
                              </a:rPr>
                            </m:ctrlPr>
                          </m:sSubSupPr>
                          <m:e>
                            <m:acc>
                              <m:accPr>
                                <m:chr m:val="̂"/>
                                <m:ctrlPr>
                                  <a:rPr lang="en-IN" sz="2000" i="1">
                                    <a:latin typeface="Cambria Math" panose="02040503050406030204" pitchFamily="18" charset="0"/>
                                  </a:rPr>
                                </m:ctrlPr>
                              </m:accPr>
                              <m:e>
                                <m:r>
                                  <a:rPr lang="en-US" sz="2000" i="1">
                                    <a:latin typeface="Cambria Math" panose="02040503050406030204"/>
                                  </a:rPr>
                                  <m:t>𝜎</m:t>
                                </m:r>
                              </m:e>
                            </m:acc>
                          </m:e>
                          <m:sub>
                            <m:r>
                              <a:rPr lang="en-US" sz="2000" i="1">
                                <a:latin typeface="Cambria Math" panose="02040503050406030204"/>
                              </a:rPr>
                              <m:t>𝐵</m:t>
                            </m:r>
                          </m:sub>
                          <m:sup>
                            <m:r>
                              <a:rPr lang="en-US" sz="2000" i="1">
                                <a:latin typeface="Cambria Math" panose="02040503050406030204"/>
                              </a:rPr>
                              <m:t>2</m:t>
                            </m:r>
                          </m:sup>
                        </m:sSubSup>
                      </m:num>
                      <m:den>
                        <m:sSubSup>
                          <m:sSubSupPr>
                            <m:ctrlPr>
                              <a:rPr lang="en-IN" sz="2000" i="1">
                                <a:latin typeface="Cambria Math" panose="02040503050406030204" pitchFamily="18" charset="0"/>
                              </a:rPr>
                            </m:ctrlPr>
                          </m:sSubSupPr>
                          <m:e>
                            <m:r>
                              <a:rPr lang="en-IN" sz="2000" i="1">
                                <a:latin typeface="Cambria Math" panose="02040503050406030204"/>
                              </a:rPr>
                              <m:t>𝑠</m:t>
                            </m:r>
                          </m:e>
                          <m:sub>
                            <m:r>
                              <a:rPr lang="en-IN" sz="2000" i="1">
                                <a:latin typeface="Cambria Math" panose="02040503050406030204"/>
                              </a:rPr>
                              <m:t>𝑝</m:t>
                            </m:r>
                          </m:sub>
                          <m:sup>
                            <m:r>
                              <a:rPr lang="en-IN" sz="2000" i="1">
                                <a:latin typeface="Cambria Math" panose="02040503050406030204"/>
                              </a:rPr>
                              <m:t>2</m:t>
                            </m:r>
                          </m:sup>
                        </m:sSubSup>
                      </m:den>
                    </m:f>
                    <m:r>
                      <a:rPr lang="en-US" sz="2000" b="0" i="0" smtClean="0">
                        <a:latin typeface="Cambria Math" panose="02040503050406030204"/>
                      </a:rPr>
                      <m:t> </m:t>
                    </m:r>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has the F-distribution with degrees of freedom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-1) and </a:t>
                </a:r>
                <a14:m>
                  <m:oMath xmlns:m="http://schemas.openxmlformats.org/officeDocument/2006/math">
                    <m:r>
                      <a:rPr lang="en-US" sz="2000" i="1" smtClean="0">
                        <a:latin typeface="Cambria Math" panose="02040503050406030204"/>
                        <a:cs typeface="Times New Roman" panose="02020603050405020304" pitchFamily="18" charset="0"/>
                      </a:rPr>
                      <m:t>𝑛</m:t>
                    </m:r>
                    <m:r>
                      <a:rPr lang="en-US" sz="2000" b="0" i="1" smtClean="0">
                        <a:latin typeface="Cambria Math" panose="02040503050406030204"/>
                        <a:cs typeface="Times New Roman" panose="02020603050405020304" pitchFamily="18" charset="0"/>
                      </a:rPr>
                      <m:t>−</m:t>
                    </m:r>
                    <m:r>
                      <a:rPr lang="en-US" sz="2000" b="0" i="1" smtClean="0">
                        <a:latin typeface="Cambria Math" panose="02040503050406030204"/>
                        <a:cs typeface="Times New Roman" panose="02020603050405020304" pitchFamily="18" charset="0"/>
                      </a:rPr>
                      <m:t>𝑘</m:t>
                    </m:r>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a:t>
                </a:r>
              </a:p>
              <a:p>
                <a:pPr algn="just"/>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622365" y="1700808"/>
                <a:ext cx="7991856" cy="4248472"/>
              </a:xfrm>
              <a:blipFill rotWithShape="1">
                <a:blip r:embed="rId2"/>
                <a:stretch>
                  <a:fillRect l="-1" t="-7" r="6" b="14"/>
                </a:stretch>
              </a:blipFill>
            </p:spPr>
            <p:txBody>
              <a:bodyPr/>
              <a:lstStyle/>
              <a:p>
                <a:r>
                  <a:rPr lang="en-US" altLang="en-US">
                    <a:noFill/>
                  </a:rPr>
                  <a:t> </a:t>
                </a:r>
              </a:p>
            </p:txBody>
          </p:sp>
        </mc:Fallback>
      </mc:AlternateContent>
      <p:sp>
        <p:nvSpPr>
          <p:cNvPr id="4" name="Title 1"/>
          <p:cNvSpPr txBox="1"/>
          <p:nvPr/>
        </p:nvSpPr>
        <p:spPr>
          <a:xfrm>
            <a:off x="791518" y="620688"/>
            <a:ext cx="8229600" cy="864096"/>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Heuristic Justification of ANOVA</a:t>
            </a:r>
            <a:endParaRPr lang="en-IN" sz="4000" dirty="0">
              <a:solidFill>
                <a:srgbClr val="6C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41237" y="1412776"/>
                <a:ext cx="7991856" cy="4104456"/>
              </a:xfrm>
            </p:spPr>
            <p:txBody>
              <a:bodyPr>
                <a:noAutofit/>
              </a:bodyPr>
              <a:lstStyle/>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Thus, the procedure for testing the hypothesis. </a:t>
                </a:r>
              </a:p>
              <a:p>
                <a:pPr lvl="5" algn="just"/>
                <a:endParaRPr lang="en-US" sz="12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14:m>
                  <m:oMath xmlns:m="http://schemas.openxmlformats.org/officeDocument/2006/math">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b="0" i="1" smtClean="0">
                            <a:latin typeface="Cambria Math" panose="02040503050406030204"/>
                            <a:ea typeface="Times New Roman" panose="02020603050405020304" pitchFamily="18" charset="0"/>
                            <a:cs typeface="Times New Roman" panose="02020603050405020304" pitchFamily="18" charset="0"/>
                          </a:rPr>
                          <m:t>                                 </m:t>
                        </m:r>
                        <m:r>
                          <a:rPr lang="en-US" sz="2000" i="1">
                            <a:latin typeface="Cambria Math" panose="02040503050406030204"/>
                            <a:ea typeface="Times New Roman" panose="02020603050405020304" pitchFamily="18" charset="0"/>
                            <a:cs typeface="Times New Roman" panose="02020603050405020304" pitchFamily="18" charset="0"/>
                          </a:rPr>
                          <m:t>𝐻</m:t>
                        </m:r>
                      </m:e>
                      <m:sub>
                        <m:r>
                          <a:rPr lang="en-US" sz="2000" i="1">
                            <a:latin typeface="Cambria Math" panose="02040503050406030204"/>
                            <a:ea typeface="Times New Roman" panose="02020603050405020304" pitchFamily="18" charset="0"/>
                            <a:cs typeface="Times New Roman" panose="02020603050405020304" pitchFamily="18" charset="0"/>
                          </a:rPr>
                          <m:t>0</m:t>
                        </m:r>
                      </m:sub>
                    </m:sSub>
                    <m:r>
                      <a:rPr lang="en-US" sz="2000" i="1">
                        <a:latin typeface="Cambria Math" panose="02040503050406030204"/>
                        <a:ea typeface="Times New Roman" panose="02020603050405020304" pitchFamily="18" charset="0"/>
                        <a:cs typeface="Times New Roman" panose="02020603050405020304" pitchFamily="18" charset="0"/>
                      </a:rPr>
                      <m:t>: </m:t>
                    </m:r>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a:ea typeface="Times New Roman" panose="02020603050405020304" pitchFamily="18" charset="0"/>
                            <a:cs typeface="Times New Roman" panose="02020603050405020304" pitchFamily="18" charset="0"/>
                          </a:rPr>
                          <m:t>𝜇</m:t>
                        </m:r>
                      </m:e>
                      <m:sub>
                        <m:r>
                          <a:rPr lang="en-US" sz="2000" i="1">
                            <a:latin typeface="Cambria Math" panose="02040503050406030204"/>
                            <a:ea typeface="Times New Roman" panose="02020603050405020304" pitchFamily="18" charset="0"/>
                            <a:cs typeface="Times New Roman" panose="02020603050405020304" pitchFamily="18" charset="0"/>
                          </a:rPr>
                          <m:t>𝑖</m:t>
                        </m:r>
                      </m:sub>
                    </m:sSub>
                    <m:r>
                      <a:rPr lang="en-US" sz="2000" i="1">
                        <a:latin typeface="Cambria Math" panose="02040503050406030204"/>
                        <a:ea typeface="Times New Roman" panose="02020603050405020304" pitchFamily="18" charset="0"/>
                        <a:cs typeface="Times New Roman" panose="02020603050405020304" pitchFamily="18" charset="0"/>
                      </a:rPr>
                      <m:t>=</m:t>
                    </m:r>
                    <m:r>
                      <a:rPr lang="en-US" sz="2000" i="1">
                        <a:latin typeface="Cambria Math" panose="02040503050406030204"/>
                        <a:ea typeface="Times New Roman" panose="02020603050405020304" pitchFamily="18" charset="0"/>
                        <a:cs typeface="Times New Roman" panose="02020603050405020304" pitchFamily="18" charset="0"/>
                      </a:rPr>
                      <m:t>𝜇</m:t>
                    </m:r>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all   </a:t>
                </a:r>
                <a14:m>
                  <m:oMath xmlns:m="http://schemas.openxmlformats.org/officeDocument/2006/math">
                    <m:r>
                      <a:rPr lang="en-US" sz="2000" i="1" dirty="0">
                        <a:latin typeface="Cambria Math" panose="02040503050406030204"/>
                        <a:ea typeface="Times New Roman" panose="02020603050405020304" pitchFamily="18" charset="0"/>
                        <a:cs typeface="Times New Roman" panose="02020603050405020304" pitchFamily="18" charset="0"/>
                      </a:rPr>
                      <m:t>𝑖</m:t>
                    </m:r>
                    <m:r>
                      <a:rPr lang="en-US" sz="2000" i="1" dirty="0">
                        <a:latin typeface="Cambria Math" panose="02040503050406030204"/>
                        <a:ea typeface="Times New Roman" panose="02020603050405020304" pitchFamily="18" charset="0"/>
                        <a:cs typeface="Times New Roman" panose="02020603050405020304" pitchFamily="18" charset="0"/>
                      </a:rPr>
                      <m:t>=1, 2, …, </m:t>
                    </m:r>
                    <m:r>
                      <a:rPr lang="en-US" sz="2000" b="0" i="1" dirty="0" smtClean="0">
                        <a:latin typeface="Cambria Math" panose="02040503050406030204"/>
                        <a:ea typeface="Times New Roman" panose="02020603050405020304" pitchFamily="18" charset="0"/>
                        <a:cs typeface="Times New Roman" panose="02020603050405020304" pitchFamily="18" charset="0"/>
                      </a:rPr>
                      <m:t>𝑘</m:t>
                    </m:r>
                    <m:r>
                      <a:rPr lang="en-US" sz="2000" i="1" dirty="0">
                        <a:latin typeface="Cambria Math" panose="02040503050406030204"/>
                        <a:ea typeface="Times New Roman" panose="02020603050405020304" pitchFamily="18" charset="0"/>
                        <a:cs typeface="Times New Roman" panose="02020603050405020304" pitchFamily="18" charset="0"/>
                      </a:rPr>
                      <m:t> </m:t>
                    </m:r>
                  </m:oMath>
                </a14:m>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Times New Roman" panose="02020603050405020304" pitchFamily="18" charset="0"/>
                              <a:cs typeface="Times New Roman" panose="02020603050405020304" pitchFamily="18" charset="0"/>
                            </a:rPr>
                          </m:ctrlPr>
                        </m:sSubPr>
                        <m:e>
                          <m:r>
                            <a:rPr lang="en-US" sz="2000" i="1">
                              <a:latin typeface="Cambria Math" panose="02040503050406030204"/>
                              <a:ea typeface="Times New Roman" panose="02020603050405020304" pitchFamily="18" charset="0"/>
                              <a:cs typeface="Times New Roman" panose="02020603050405020304" pitchFamily="18" charset="0"/>
                            </a:rPr>
                            <m:t>𝐻</m:t>
                          </m:r>
                        </m:e>
                        <m:sub>
                          <m:r>
                            <a:rPr lang="en-US" sz="2000" i="1">
                              <a:latin typeface="Cambria Math" panose="02040503050406030204"/>
                              <a:ea typeface="Times New Roman" panose="02020603050405020304" pitchFamily="18" charset="0"/>
                              <a:cs typeface="Times New Roman" panose="02020603050405020304" pitchFamily="18" charset="0"/>
                            </a:rPr>
                            <m:t>1</m:t>
                          </m:r>
                        </m:sub>
                      </m:sSub>
                      <m:r>
                        <a:rPr lang="en-US" sz="2000" i="1">
                          <a:latin typeface="Cambria Math" panose="02040503050406030204"/>
                          <a:ea typeface="Times New Roman" panose="02020603050405020304" pitchFamily="18" charset="0"/>
                          <a:cs typeface="Times New Roman" panose="02020603050405020304" pitchFamily="18" charset="0"/>
                        </a:rPr>
                        <m:t>:</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at</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least</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one</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equality</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is</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not</m:t>
                      </m:r>
                      <m:r>
                        <a:rPr lang="en-US" sz="2000" b="0" i="0" smtClean="0">
                          <a:latin typeface="Cambria Math" panose="02040503050406030204"/>
                          <a:ea typeface="Times New Roman" panose="02020603050405020304" pitchFamily="18" charset="0"/>
                          <a:cs typeface="Times New Roman" panose="02020603050405020304" pitchFamily="18" charset="0"/>
                        </a:rPr>
                        <m:t> </m:t>
                      </m:r>
                      <m:r>
                        <m:rPr>
                          <m:sty m:val="p"/>
                        </m:rPr>
                        <a:rPr lang="en-US" sz="2000" b="0" i="0" smtClean="0">
                          <a:latin typeface="Cambria Math" panose="02040503050406030204"/>
                          <a:ea typeface="Times New Roman" panose="02020603050405020304" pitchFamily="18" charset="0"/>
                          <a:cs typeface="Times New Roman" panose="02020603050405020304" pitchFamily="18" charset="0"/>
                        </a:rPr>
                        <m:t>satisfied</m:t>
                      </m:r>
                    </m:oMath>
                  </m:oMathPara>
                </a14:m>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3" algn="just"/>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2000" dirty="0">
                    <a:latin typeface="Times New Roman" panose="02020603050405020304" pitchFamily="18" charset="0"/>
                    <a:ea typeface="Times New Roman" panose="02020603050405020304" pitchFamily="18" charset="0"/>
                    <a:cs typeface="Times New Roman" panose="02020603050405020304" pitchFamily="18" charset="0"/>
                  </a:rPr>
                  <a:t>We are to reject H</a:t>
                </a:r>
                <a:r>
                  <a:rPr lang="en-US" sz="2000" baseline="-25000" dirty="0">
                    <a:latin typeface="Times New Roman" panose="02020603050405020304" pitchFamily="18" charset="0"/>
                    <a:ea typeface="Times New Roman" panose="02020603050405020304" pitchFamily="18" charset="0"/>
                    <a:cs typeface="Times New Roman" panose="02020603050405020304" pitchFamily="18" charset="0"/>
                  </a:rPr>
                  <a:t>0</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if the calculated value of F = </a:t>
                </a:r>
                <a14:m>
                  <m:oMath xmlns:m="http://schemas.openxmlformats.org/officeDocument/2006/math">
                    <m:f>
                      <m:fPr>
                        <m:ctrlPr>
                          <a:rPr lang="en-IN" sz="2000" i="1">
                            <a:latin typeface="Cambria Math" panose="02040503050406030204" pitchFamily="18" charset="0"/>
                          </a:rPr>
                        </m:ctrlPr>
                      </m:fPr>
                      <m:num>
                        <m:r>
                          <a:rPr lang="en-IN" sz="2000" i="1">
                            <a:latin typeface="Cambria Math" panose="02040503050406030204" pitchFamily="18" charset="0"/>
                          </a:rPr>
                          <m:t>𝑛</m:t>
                        </m:r>
                        <m:sSubSup>
                          <m:sSubSupPr>
                            <m:ctrlPr>
                              <a:rPr lang="en-IN" sz="2000" i="1">
                                <a:latin typeface="Cambria Math" panose="02040503050406030204" pitchFamily="18" charset="0"/>
                              </a:rPr>
                            </m:ctrlPr>
                          </m:sSubSupPr>
                          <m:e>
                            <m:acc>
                              <m:accPr>
                                <m:chr m:val="̂"/>
                                <m:ctrlPr>
                                  <a:rPr lang="en-IN" sz="2000" i="1">
                                    <a:latin typeface="Cambria Math" panose="02040503050406030204" pitchFamily="18" charset="0"/>
                                  </a:rPr>
                                </m:ctrlPr>
                              </m:accPr>
                              <m:e>
                                <m:r>
                                  <a:rPr lang="en-US" sz="2000" i="1">
                                    <a:latin typeface="Cambria Math" panose="02040503050406030204"/>
                                  </a:rPr>
                                  <m:t>𝜎</m:t>
                                </m:r>
                              </m:e>
                            </m:acc>
                          </m:e>
                          <m:sub>
                            <m:r>
                              <a:rPr lang="en-US" sz="2000" i="1">
                                <a:latin typeface="Cambria Math" panose="02040503050406030204"/>
                              </a:rPr>
                              <m:t>𝐵</m:t>
                            </m:r>
                          </m:sub>
                          <m:sup>
                            <m:r>
                              <a:rPr lang="en-US" sz="2000" i="1">
                                <a:latin typeface="Cambria Math" panose="02040503050406030204"/>
                              </a:rPr>
                              <m:t>2</m:t>
                            </m:r>
                          </m:sup>
                        </m:sSubSup>
                      </m:num>
                      <m:den>
                        <m:sSubSup>
                          <m:sSubSupPr>
                            <m:ctrlPr>
                              <a:rPr lang="en-IN" sz="2000" i="1">
                                <a:latin typeface="Cambria Math" panose="02040503050406030204" pitchFamily="18" charset="0"/>
                              </a:rPr>
                            </m:ctrlPr>
                          </m:sSubSupPr>
                          <m:e>
                            <m:r>
                              <a:rPr lang="en-IN" sz="2000" i="1">
                                <a:latin typeface="Cambria Math" panose="02040503050406030204"/>
                              </a:rPr>
                              <m:t>𝑠</m:t>
                            </m:r>
                          </m:e>
                          <m:sub>
                            <m:r>
                              <a:rPr lang="en-IN" sz="2000" i="1">
                                <a:latin typeface="Cambria Math" panose="02040503050406030204"/>
                              </a:rPr>
                              <m:t>𝑝</m:t>
                            </m:r>
                          </m:sub>
                          <m:sup>
                            <m:r>
                              <a:rPr lang="en-IN" sz="2000" i="1">
                                <a:latin typeface="Cambria Math" panose="02040503050406030204"/>
                              </a:rPr>
                              <m:t>2</m:t>
                            </m:r>
                          </m:sup>
                        </m:sSubSup>
                      </m:den>
                    </m:f>
                    <m:r>
                      <a:rPr lang="en-US" sz="2000" b="0" i="0" smtClean="0">
                        <a:latin typeface="Cambria Math" panose="02040503050406030204"/>
                      </a:rPr>
                      <m:t> </m:t>
                    </m:r>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exceeds </a:t>
                </a:r>
                <a:r>
                  <a:rPr lang="el-GR" sz="2000" dirty="0">
                    <a:latin typeface="Times New Roman" panose="02020603050405020304" pitchFamily="18" charset="0"/>
                    <a:ea typeface="Times New Roman" panose="02020603050405020304" pitchFamily="18" charset="0"/>
                    <a:cs typeface="Times New Roman" panose="02020603050405020304" pitchFamily="18" charset="0"/>
                  </a:rPr>
                  <a:t>α</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 (confidence level) of the F-distributions with (</a:t>
                </a:r>
                <a:r>
                  <a:rPr lang="en-US" sz="2000" i="1" dirty="0">
                    <a:latin typeface="Times New Roman" panose="02020603050405020304" pitchFamily="18" charset="0"/>
                    <a:ea typeface="Times New Roman" panose="02020603050405020304" pitchFamily="18" charset="0"/>
                    <a:cs typeface="Times New Roman" panose="02020603050405020304" pitchFamily="18" charset="0"/>
                  </a:rPr>
                  <a:t>k</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-1) and </a:t>
                </a:r>
                <a14:m>
                  <m:oMath xmlns:m="http://schemas.openxmlformats.org/officeDocument/2006/math">
                    <m:r>
                      <a:rPr lang="en-US" sz="2000" i="1">
                        <a:latin typeface="Cambria Math" panose="02040503050406030204"/>
                        <a:cs typeface="Times New Roman" panose="02020603050405020304" pitchFamily="18" charset="0"/>
                      </a:rPr>
                      <m:t>𝑛</m:t>
                    </m:r>
                    <m:r>
                      <a:rPr lang="en-US" sz="2000" i="1">
                        <a:latin typeface="Cambria Math" panose="02040503050406030204"/>
                        <a:cs typeface="Times New Roman" panose="02020603050405020304" pitchFamily="18" charset="0"/>
                      </a:rPr>
                      <m:t>−</m:t>
                    </m:r>
                    <m:r>
                      <a:rPr lang="en-US" sz="2000" i="1">
                        <a:latin typeface="Cambria Math" panose="02040503050406030204"/>
                        <a:cs typeface="Times New Roman" panose="02020603050405020304" pitchFamily="18" charset="0"/>
                      </a:rPr>
                      <m:t>𝑘</m:t>
                    </m:r>
                  </m:oMath>
                </a14:m>
                <a:r>
                  <a:rPr lang="en-US" sz="2000" dirty="0">
                    <a:latin typeface="Times New Roman" panose="02020603050405020304" pitchFamily="18" charset="0"/>
                    <a:ea typeface="Times New Roman" panose="02020603050405020304" pitchFamily="18" charset="0"/>
                    <a:cs typeface="Times New Roman" panose="02020603050405020304" pitchFamily="18" charset="0"/>
                  </a:rPr>
                  <a:t> degrees of freedom.</a:t>
                </a:r>
              </a:p>
              <a:p>
                <a:pPr algn="just"/>
                <a:endParaRPr lang="en-US" sz="2000" dirty="0">
                  <a:latin typeface="Times New Roman" panose="02020603050405020304" pitchFamily="18" charset="0"/>
                  <a:ea typeface="Times New Roman" panose="02020603050405020304" pitchFamily="18" charset="0"/>
                  <a:cs typeface="Times New Roman" panose="02020603050405020304" pitchFamily="18" charset="0"/>
                </a:endParaRPr>
              </a:p>
              <a:p>
                <a:pPr lvl="3" algn="just"/>
                <a:endParaRPr lang="en-US" sz="1400" dirty="0">
                  <a:latin typeface="Times New Roman" panose="02020603050405020304" pitchFamily="18" charset="0"/>
                  <a:ea typeface="Times New Roman" panose="02020603050405020304" pitchFamily="18" charset="0"/>
                  <a:cs typeface="Times New Roman" panose="02020603050405020304" pitchFamily="18" charset="0"/>
                </a:endParaRP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741237" y="1412776"/>
                <a:ext cx="7991856" cy="4104456"/>
              </a:xfrm>
              <a:blipFill rotWithShape="1">
                <a:blip r:embed="rId2"/>
                <a:stretch>
                  <a:fillRect l="-2" t="-13" r="7" b="9"/>
                </a:stretch>
              </a:blipFill>
            </p:spPr>
            <p:txBody>
              <a:bodyPr/>
              <a:lstStyle/>
              <a:p>
                <a:r>
                  <a:rPr lang="en-US" altLang="en-US">
                    <a:noFill/>
                  </a:rPr>
                  <a:t> </a:t>
                </a:r>
              </a:p>
            </p:txBody>
          </p:sp>
        </mc:Fallback>
      </mc:AlternateContent>
      <p:sp>
        <p:nvSpPr>
          <p:cNvPr id="4" name="Title 1"/>
          <p:cNvSpPr txBox="1"/>
          <p:nvPr/>
        </p:nvSpPr>
        <p:spPr>
          <a:xfrm>
            <a:off x="863526" y="548720"/>
            <a:ext cx="8229600" cy="864096"/>
          </a:xfrm>
          <a:prstGeom prst="rect">
            <a:avLst/>
          </a:prstGeom>
        </p:spPr>
        <p:txBody>
          <a:bodyPr vert="horz" lIns="0" rIns="0" bIns="0" anchor="b">
            <a:norm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4000" dirty="0">
                <a:solidFill>
                  <a:srgbClr val="A50021"/>
                </a:solidFill>
                <a:latin typeface="Times New Roman" panose="02020603050405020304" pitchFamily="18" charset="0"/>
                <a:cs typeface="Times New Roman" panose="02020603050405020304" pitchFamily="18" charset="0"/>
              </a:rPr>
              <a:t>Heuristic Justification of ANOVA</a:t>
            </a:r>
            <a:endParaRPr lang="en-IN" sz="4000" dirty="0">
              <a:solidFill>
                <a:srgbClr val="6C000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264" y="704088"/>
            <a:ext cx="8229600" cy="636680"/>
          </a:xfrm>
        </p:spPr>
        <p:txBody>
          <a:bodyPr>
            <a:noAutofit/>
          </a:bodyPr>
          <a:lstStyle/>
          <a:p>
            <a:r>
              <a:rPr lang="en-US" sz="4000" dirty="0">
                <a:solidFill>
                  <a:srgbClr val="960000"/>
                </a:solidFill>
                <a:latin typeface="Times New Roman" panose="02020603050405020304" pitchFamily="18" charset="0"/>
                <a:cs typeface="Times New Roman" panose="02020603050405020304" pitchFamily="18" charset="0"/>
              </a:rPr>
              <a:t>One-way ANOVA</a:t>
            </a:r>
            <a:endParaRPr lang="en-IN" sz="4000" dirty="0">
              <a:solidFill>
                <a:srgbClr val="96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Rectangle 5"/>
              <p:cNvSpPr/>
              <p:nvPr/>
            </p:nvSpPr>
            <p:spPr>
              <a:xfrm>
                <a:off x="571844" y="4077072"/>
                <a:ext cx="8532440" cy="2242185"/>
              </a:xfrm>
              <a:prstGeom prst="rect">
                <a:avLst/>
              </a:prstGeom>
            </p:spPr>
            <p:txBody>
              <a:bodyPr wrap="square">
                <a:spAutoFit/>
              </a:bodyPr>
              <a:lstStyle/>
              <a:p>
                <a:pPr lvl="0" algn="just">
                  <a:lnSpc>
                    <a:spcPct val="107000"/>
                  </a:lnSpc>
                  <a:spcAft>
                    <a:spcPts val="0"/>
                  </a:spcAft>
                </a:pPr>
                <a:r>
                  <a:rPr lang="en-IN" dirty="0">
                    <a:latin typeface="Times New Roman" panose="02020603050405020304" pitchFamily="18" charset="0"/>
                    <a:ea typeface="Calibri" panose="020F0502020204030204" charset="0"/>
                    <a:cs typeface="Times New Roman" panose="02020603050405020304" pitchFamily="18" charset="0"/>
                  </a:rPr>
                  <a:t>An entry in the table (e.g., </a:t>
                </a:r>
                <a14:m>
                  <m:oMath xmlns:m="http://schemas.openxmlformats.org/officeDocument/2006/math">
                    <m:r>
                      <m:rPr>
                        <m:lit/>
                      </m:rPr>
                      <a:rPr lang="en-US" b="0" i="0" dirty="0" smtClean="0">
                        <a:latin typeface="Cambria Math" panose="02040503050406030204" pitchFamily="18" charset="0"/>
                        <a:ea typeface="Calibri" panose="020F0502020204030204" charset="0"/>
                        <a:cs typeface="Times New Roman" panose="02020603050405020304" pitchFamily="18" charset="0"/>
                      </a:rPr>
                      <m:t> </m:t>
                    </m:r>
                    <m:sSub>
                      <m:sSubPr>
                        <m:ctrlPr>
                          <a:rPr lang="en-US" b="0" i="1" dirty="0" smtClean="0">
                            <a:latin typeface="Cambria Math" panose="02040503050406030204" pitchFamily="18" charset="0"/>
                            <a:ea typeface="Calibri" panose="020F0502020204030204" charset="0"/>
                            <a:cs typeface="Times New Roman" panose="02020603050405020304" pitchFamily="18" charset="0"/>
                          </a:rPr>
                        </m:ctrlPr>
                      </m:sSubPr>
                      <m:e>
                        <m:r>
                          <a:rPr lang="en-IN" i="1" dirty="0" smtClean="0">
                            <a:latin typeface="Cambria Math" panose="02040503050406030204" pitchFamily="18" charset="0"/>
                            <a:ea typeface="Calibri" panose="020F0502020204030204" charset="0"/>
                            <a:cs typeface="Times New Roman" panose="02020603050405020304" pitchFamily="18" charset="0"/>
                          </a:rPr>
                          <m:t>𝑦</m:t>
                        </m:r>
                      </m:e>
                      <m:sub>
                        <m:r>
                          <a:rPr lang="en-US" b="0" i="1" dirty="0" smtClean="0">
                            <a:latin typeface="Cambria Math" panose="02040503050406030204" pitchFamily="18" charset="0"/>
                            <a:ea typeface="Calibri" panose="020F0502020204030204" charset="0"/>
                            <a:cs typeface="Times New Roman" panose="02020603050405020304" pitchFamily="18" charset="0"/>
                          </a:rPr>
                          <m:t>𝑖𝑗</m:t>
                        </m:r>
                      </m:sub>
                    </m:sSub>
                  </m:oMath>
                </a14:m>
                <a:r>
                  <a:rPr lang="en-IN" dirty="0">
                    <a:latin typeface="Times New Roman" panose="02020603050405020304" pitchFamily="18" charset="0"/>
                    <a:ea typeface="Calibri" panose="020F0502020204030204" charset="0"/>
                    <a:cs typeface="Times New Roman" panose="02020603050405020304" pitchFamily="18" charset="0"/>
                  </a:rPr>
                  <a:t>) represents the </a:t>
                </a:r>
                <a14:m>
                  <m:oMath xmlns:m="http://schemas.openxmlformats.org/officeDocument/2006/math">
                    <m:sSup>
                      <m:sSupPr>
                        <m:ctrlPr>
                          <a:rPr lang="en-US" b="0" i="1" dirty="0" smtClean="0">
                            <a:latin typeface="Cambria Math" panose="02040503050406030204" pitchFamily="18" charset="0"/>
                            <a:ea typeface="Calibri" panose="020F0502020204030204" charset="0"/>
                            <a:cs typeface="Times New Roman" panose="02020603050405020304" pitchFamily="18" charset="0"/>
                          </a:rPr>
                        </m:ctrlPr>
                      </m:sSupPr>
                      <m:e>
                        <m:r>
                          <a:rPr lang="en-IN" i="1" dirty="0" smtClean="0">
                            <a:latin typeface="Cambria Math" panose="02040503050406030204" pitchFamily="18" charset="0"/>
                            <a:ea typeface="Calibri" panose="020F0502020204030204" charset="0"/>
                            <a:cs typeface="Times New Roman" panose="02020603050405020304" pitchFamily="18" charset="0"/>
                          </a:rPr>
                          <m:t>𝑗</m:t>
                        </m:r>
                      </m:e>
                      <m:sup>
                        <m:r>
                          <a:rPr lang="en-IN" i="1" dirty="0" smtClean="0">
                            <a:latin typeface="Cambria Math" panose="02040503050406030204" pitchFamily="18" charset="0"/>
                            <a:ea typeface="Calibri" panose="020F0502020204030204" charset="0"/>
                            <a:cs typeface="Times New Roman" panose="02020603050405020304" pitchFamily="18" charset="0"/>
                          </a:rPr>
                          <m:t>𝑡h</m:t>
                        </m:r>
                      </m:sup>
                    </m:sSup>
                  </m:oMath>
                </a14:m>
                <a:r>
                  <a:rPr lang="en-IN" dirty="0">
                    <a:latin typeface="Times New Roman" panose="02020603050405020304" pitchFamily="18" charset="0"/>
                    <a:ea typeface="Calibri" panose="020F0502020204030204" charset="0"/>
                    <a:cs typeface="Times New Roman" panose="02020603050405020304" pitchFamily="18" charset="0"/>
                  </a:rPr>
                  <a:t> observation taken under the factor at level </a:t>
                </a:r>
                <a14:m>
                  <m:oMath xmlns:m="http://schemas.openxmlformats.org/officeDocument/2006/math">
                    <m:r>
                      <a:rPr lang="en-IN" i="1" dirty="0" smtClean="0">
                        <a:latin typeface="Cambria Math" panose="02040503050406030204" pitchFamily="18" charset="0"/>
                        <a:ea typeface="Calibri" panose="020F0502020204030204" charset="0"/>
                        <a:cs typeface="Times New Roman" panose="02020603050405020304" pitchFamily="18" charset="0"/>
                      </a:rPr>
                      <m:t>𝑖</m:t>
                    </m:r>
                  </m:oMath>
                </a14:m>
                <a:r>
                  <a:rPr lang="en-IN" dirty="0">
                    <a:latin typeface="Times New Roman" panose="02020603050405020304" pitchFamily="18" charset="0"/>
                    <a:ea typeface="Calibri" panose="020F0502020204030204" charset="0"/>
                    <a:cs typeface="Times New Roman" panose="02020603050405020304" pitchFamily="18" charset="0"/>
                  </a:rPr>
                  <a:t>.</a:t>
                </a:r>
              </a:p>
              <a:p>
                <a:pPr marL="342900" lvl="0" indent="-342900" algn="just">
                  <a:lnSpc>
                    <a:spcPct val="107000"/>
                  </a:lnSpc>
                  <a:spcAft>
                    <a:spcPts val="0"/>
                  </a:spcAft>
                  <a:buFont typeface="Symbol" panose="05050102010706020507" pitchFamily="18" charset="2"/>
                  <a:buChar char=""/>
                </a:pPr>
                <a:r>
                  <a:rPr lang="en-IN" dirty="0">
                    <a:latin typeface="Times New Roman" panose="02020603050405020304" pitchFamily="18" charset="0"/>
                    <a:ea typeface="Calibri" panose="020F0502020204030204" charset="0"/>
                    <a:cs typeface="Times New Roman" panose="02020603050405020304" pitchFamily="18" charset="0"/>
                  </a:rPr>
                  <a:t>There will be, in general, </a:t>
                </a:r>
                <a14:m>
                  <m:oMath xmlns:m="http://schemas.openxmlformats.org/officeDocument/2006/math">
                    <m:r>
                      <a:rPr lang="en-IN" i="1" dirty="0" smtClean="0">
                        <a:latin typeface="Cambria Math" panose="02040503050406030204" pitchFamily="18" charset="0"/>
                        <a:ea typeface="Calibri" panose="020F0502020204030204" charset="0"/>
                        <a:cs typeface="Times New Roman" panose="02020603050405020304" pitchFamily="18" charset="0"/>
                      </a:rPr>
                      <m:t>𝑛</m:t>
                    </m:r>
                    <m:r>
                      <a:rPr lang="en-IN" i="1" dirty="0" smtClean="0">
                        <a:latin typeface="Cambria Math" panose="02040503050406030204" pitchFamily="18" charset="0"/>
                        <a:ea typeface="Calibri" panose="020F0502020204030204" charset="0"/>
                        <a:cs typeface="Times New Roman" panose="02020603050405020304" pitchFamily="18" charset="0"/>
                      </a:rPr>
                      <m:t> </m:t>
                    </m:r>
                  </m:oMath>
                </a14:m>
                <a:r>
                  <a:rPr lang="en-IN" dirty="0">
                    <a:latin typeface="Times New Roman" panose="02020603050405020304" pitchFamily="18" charset="0"/>
                    <a:ea typeface="Calibri" panose="020F0502020204030204" charset="0"/>
                    <a:cs typeface="Times New Roman" panose="02020603050405020304" pitchFamily="18" charset="0"/>
                  </a:rPr>
                  <a:t>observations under the</a:t>
                </a:r>
                <a14:m>
                  <m:oMath xmlns:m="http://schemas.openxmlformats.org/officeDocument/2006/math">
                    <m:sSup>
                      <m:sSupPr>
                        <m:ctrlPr>
                          <a:rPr lang="en-US" i="1" dirty="0">
                            <a:latin typeface="Cambria Math" panose="02040503050406030204" pitchFamily="18" charset="0"/>
                            <a:ea typeface="Calibri" panose="020F0502020204030204" charset="0"/>
                            <a:cs typeface="Times New Roman" panose="02020603050405020304" pitchFamily="18" charset="0"/>
                          </a:rPr>
                        </m:ctrlPr>
                      </m:sSupPr>
                      <m:e>
                        <m:r>
                          <a:rPr lang="en-US" b="0" i="1" dirty="0" smtClean="0">
                            <a:latin typeface="Cambria Math" panose="02040503050406030204" pitchFamily="18" charset="0"/>
                            <a:ea typeface="Calibri" panose="020F0502020204030204" charset="0"/>
                            <a:cs typeface="Times New Roman" panose="02020603050405020304" pitchFamily="18" charset="0"/>
                          </a:rPr>
                          <m:t> </m:t>
                        </m:r>
                        <m:r>
                          <a:rPr lang="en-IN" i="1" dirty="0">
                            <a:latin typeface="Cambria Math" panose="02040503050406030204" pitchFamily="18" charset="0"/>
                            <a:ea typeface="Calibri" panose="020F0502020204030204" charset="0"/>
                            <a:cs typeface="Times New Roman" panose="02020603050405020304" pitchFamily="18" charset="0"/>
                          </a:rPr>
                          <m:t>𝑖</m:t>
                        </m:r>
                      </m:e>
                      <m:sup>
                        <m:r>
                          <a:rPr lang="en-IN" i="1" dirty="0">
                            <a:latin typeface="Cambria Math" panose="02040503050406030204" pitchFamily="18" charset="0"/>
                            <a:ea typeface="Calibri" panose="020F0502020204030204" charset="0"/>
                            <a:cs typeface="Times New Roman" panose="02020603050405020304" pitchFamily="18" charset="0"/>
                          </a:rPr>
                          <m:t>𝑡h</m:t>
                        </m:r>
                      </m:sup>
                    </m:sSup>
                    <m:r>
                      <a:rPr lang="en-US" b="0" i="0" dirty="0" smtClean="0">
                        <a:latin typeface="Cambria Math" panose="02040503050406030204"/>
                        <a:ea typeface="Calibri" panose="020F0502020204030204" charset="0"/>
                        <a:cs typeface="Times New Roman" panose="02020603050405020304" pitchFamily="18" charset="0"/>
                      </a:rPr>
                      <m:t> </m:t>
                    </m:r>
                    <m:r>
                      <m:rPr>
                        <m:sty m:val="p"/>
                      </m:rPr>
                      <a:rPr lang="en-US" b="0" i="0" dirty="0" smtClean="0">
                        <a:latin typeface="Cambria Math" panose="02040503050406030204"/>
                        <a:ea typeface="Calibri" panose="020F0502020204030204" charset="0"/>
                        <a:cs typeface="Times New Roman" panose="02020603050405020304" pitchFamily="18" charset="0"/>
                      </a:rPr>
                      <m:t>level</m:t>
                    </m:r>
                  </m:oMath>
                </a14:m>
                <a:r>
                  <a:rPr lang="en-IN" dirty="0">
                    <a:latin typeface="Times New Roman" panose="02020603050405020304" pitchFamily="18" charset="0"/>
                    <a:ea typeface="Calibri" panose="020F0502020204030204" charset="0"/>
                    <a:cs typeface="Times New Roman" panose="02020603050405020304" pitchFamily="18" charset="0"/>
                  </a:rPr>
                  <a:t>.</a:t>
                </a:r>
              </a:p>
              <a:p>
                <a:pPr marL="342900" lvl="0" indent="-342900" algn="just">
                  <a:lnSpc>
                    <a:spcPct val="107000"/>
                  </a:lnSpc>
                  <a:spcAft>
                    <a:spcPts val="0"/>
                  </a:spcAft>
                  <a:buFont typeface="Symbol" panose="05050102010706020507" pitchFamily="18" charset="2"/>
                  <a:buChar char=""/>
                </a:pPr>
                <a14:m>
                  <m:oMath xmlns:m="http://schemas.openxmlformats.org/officeDocument/2006/math">
                    <m:sSub>
                      <m:sSubPr>
                        <m:ctrlPr>
                          <a:rPr lang="en-IN" i="1" dirty="0" smtClean="0">
                            <a:latin typeface="Cambria Math" panose="02040503050406030204" pitchFamily="18" charset="0"/>
                            <a:ea typeface="Calibri" panose="020F0502020204030204" charset="0"/>
                            <a:cs typeface="Times New Roman" panose="02020603050405020304" pitchFamily="18" charset="0"/>
                          </a:rPr>
                        </m:ctrlPr>
                      </m:sSubPr>
                      <m:e>
                        <m:r>
                          <a:rPr lang="en-IN" i="1" dirty="0" smtClean="0">
                            <a:latin typeface="Cambria Math" panose="02040503050406030204" pitchFamily="18" charset="0"/>
                            <a:ea typeface="Calibri" panose="020F0502020204030204" charset="0"/>
                            <a:cs typeface="Times New Roman" panose="02020603050405020304" pitchFamily="18" charset="0"/>
                          </a:rPr>
                          <m:t>𝑦</m:t>
                        </m:r>
                      </m:e>
                      <m:sub>
                        <m:r>
                          <a:rPr lang="en-IN" i="1" dirty="0" smtClean="0">
                            <a:latin typeface="Cambria Math" panose="02040503050406030204" pitchFamily="18" charset="0"/>
                            <a:ea typeface="Calibri" panose="020F0502020204030204" charset="0"/>
                            <a:cs typeface="Times New Roman" panose="02020603050405020304" pitchFamily="18" charset="0"/>
                          </a:rPr>
                          <m:t>𝑖</m:t>
                        </m:r>
                        <m:r>
                          <a:rPr lang="en-US" b="0" i="1" dirty="0" smtClean="0">
                            <a:latin typeface="Cambria Math" panose="02040503050406030204" pitchFamily="18" charset="0"/>
                            <a:ea typeface="Calibri" panose="020F0502020204030204" charset="0"/>
                            <a:cs typeface="Times New Roman" panose="02020603050405020304" pitchFamily="18" charset="0"/>
                          </a:rPr>
                          <m:t>.</m:t>
                        </m:r>
                      </m:sub>
                    </m:sSub>
                  </m:oMath>
                </a14:m>
                <a:r>
                  <a:rPr lang="en-IN" dirty="0">
                    <a:latin typeface="Times New Roman" panose="02020603050405020304" pitchFamily="18" charset="0"/>
                    <a:ea typeface="Calibri" panose="020F0502020204030204" charset="0"/>
                    <a:cs typeface="Times New Roman" panose="02020603050405020304" pitchFamily="18" charset="0"/>
                  </a:rPr>
                  <a:t> represents the total of the observations under the </a:t>
                </a:r>
                <a14:m>
                  <m:oMath xmlns:m="http://schemas.openxmlformats.org/officeDocument/2006/math">
                    <m:sSup>
                      <m:sSupPr>
                        <m:ctrlPr>
                          <a:rPr lang="en-US" b="0" i="1" dirty="0" smtClean="0">
                            <a:latin typeface="Cambria Math" panose="02040503050406030204" pitchFamily="18" charset="0"/>
                            <a:ea typeface="Calibri" panose="020F0502020204030204" charset="0"/>
                            <a:cs typeface="Times New Roman" panose="02020603050405020304" pitchFamily="18" charset="0"/>
                          </a:rPr>
                        </m:ctrlPr>
                      </m:sSupPr>
                      <m:e>
                        <m:r>
                          <a:rPr lang="en-IN" i="1" dirty="0" smtClean="0">
                            <a:latin typeface="Cambria Math" panose="02040503050406030204" pitchFamily="18" charset="0"/>
                            <a:ea typeface="Calibri" panose="020F0502020204030204" charset="0"/>
                            <a:cs typeface="Times New Roman" panose="02020603050405020304" pitchFamily="18" charset="0"/>
                          </a:rPr>
                          <m:t>𝑖</m:t>
                        </m:r>
                      </m:e>
                      <m:sup>
                        <m:r>
                          <a:rPr lang="en-IN" i="1" dirty="0" smtClean="0">
                            <a:latin typeface="Cambria Math" panose="02040503050406030204" pitchFamily="18" charset="0"/>
                            <a:ea typeface="Calibri" panose="020F0502020204030204" charset="0"/>
                            <a:cs typeface="Times New Roman" panose="02020603050405020304" pitchFamily="18" charset="0"/>
                          </a:rPr>
                          <m:t>𝑡h</m:t>
                        </m:r>
                      </m:sup>
                    </m:sSup>
                  </m:oMath>
                </a14:m>
                <a:r>
                  <a:rPr lang="en-IN" dirty="0">
                    <a:latin typeface="Times New Roman" panose="02020603050405020304" pitchFamily="18" charset="0"/>
                    <a:ea typeface="Calibri" panose="020F0502020204030204" charset="0"/>
                    <a:cs typeface="Times New Roman" panose="02020603050405020304" pitchFamily="18" charset="0"/>
                  </a:rPr>
                  <a:t> level. </a:t>
                </a:r>
              </a:p>
              <a:p>
                <a:pPr marL="342900" indent="-342900" algn="just">
                  <a:lnSpc>
                    <a:spcPct val="107000"/>
                  </a:lnSpc>
                  <a:buFont typeface="Symbol" panose="05050102010706020507" pitchFamily="18" charset="2"/>
                  <a:buChar char=""/>
                </a:pPr>
                <a14:m>
                  <m:oMath xmlns:m="http://schemas.openxmlformats.org/officeDocument/2006/math">
                    <m:acc>
                      <m:accPr>
                        <m:chr m:val="̅"/>
                        <m:ctrlPr>
                          <a:rPr lang="en-IN" i="1" smtClean="0">
                            <a:latin typeface="Cambria Math" panose="02040503050406030204" pitchFamily="18" charset="0"/>
                            <a:cs typeface="Times New Roman" panose="02020603050405020304" pitchFamily="18" charset="0"/>
                          </a:rPr>
                        </m:ctrlPr>
                      </m:accPr>
                      <m:e>
                        <m:sSub>
                          <m:sSubPr>
                            <m:ctrlPr>
                              <a:rPr lang="en-IN"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𝑖</m:t>
                            </m:r>
                            <m:r>
                              <a:rPr lang="en-US" i="1">
                                <a:latin typeface="Cambria Math" panose="02040503050406030204" pitchFamily="18" charset="0"/>
                                <a:cs typeface="Times New Roman" panose="02020603050405020304" pitchFamily="18" charset="0"/>
                              </a:rPr>
                              <m:t>.</m:t>
                            </m:r>
                          </m:sub>
                        </m:sSub>
                      </m:e>
                    </m:acc>
                  </m:oMath>
                </a14:m>
                <a:r>
                  <a:rPr lang="en-IN" dirty="0">
                    <a:latin typeface="Times New Roman" panose="02020603050405020304" pitchFamily="18" charset="0"/>
                    <a:ea typeface="Calibri" panose="020F0502020204030204" charset="0"/>
                    <a:cs typeface="Times New Roman" panose="02020603050405020304" pitchFamily="18" charset="0"/>
                  </a:rPr>
                  <a:t> represent the average of the observation under the </a:t>
                </a:r>
                <a14:m>
                  <m:oMath xmlns:m="http://schemas.openxmlformats.org/officeDocument/2006/math">
                    <m:sSup>
                      <m:sSupPr>
                        <m:ctrlPr>
                          <a:rPr lang="en-US" i="1" dirty="0">
                            <a:latin typeface="Cambria Math" panose="02040503050406030204" pitchFamily="18" charset="0"/>
                            <a:ea typeface="Calibri" panose="020F0502020204030204" charset="0"/>
                            <a:cs typeface="Times New Roman" panose="02020603050405020304" pitchFamily="18" charset="0"/>
                          </a:rPr>
                        </m:ctrlPr>
                      </m:sSupPr>
                      <m:e>
                        <m:r>
                          <a:rPr lang="en-IN" i="1" dirty="0">
                            <a:latin typeface="Cambria Math" panose="02040503050406030204" pitchFamily="18" charset="0"/>
                            <a:ea typeface="Calibri" panose="020F0502020204030204" charset="0"/>
                            <a:cs typeface="Times New Roman" panose="02020603050405020304" pitchFamily="18" charset="0"/>
                          </a:rPr>
                          <m:t>𝑖</m:t>
                        </m:r>
                      </m:e>
                      <m:sup>
                        <m:r>
                          <a:rPr lang="en-IN" i="1" dirty="0">
                            <a:latin typeface="Cambria Math" panose="02040503050406030204" pitchFamily="18" charset="0"/>
                            <a:ea typeface="Calibri" panose="020F0502020204030204" charset="0"/>
                            <a:cs typeface="Times New Roman" panose="02020603050405020304" pitchFamily="18" charset="0"/>
                          </a:rPr>
                          <m:t>𝑡h</m:t>
                        </m:r>
                      </m:sup>
                    </m:sSup>
                  </m:oMath>
                </a14:m>
                <a:r>
                  <a:rPr lang="en-IN" dirty="0">
                    <a:latin typeface="Times New Roman" panose="02020603050405020304" pitchFamily="18" charset="0"/>
                    <a:ea typeface="Calibri" panose="020F0502020204030204" charset="0"/>
                    <a:cs typeface="Times New Roman" panose="02020603050405020304" pitchFamily="18" charset="0"/>
                  </a:rPr>
                  <a:t> level. </a:t>
                </a:r>
              </a:p>
              <a:p>
                <a:pPr marL="342900" lvl="0" indent="-342900" algn="just">
                  <a:lnSpc>
                    <a:spcPct val="107000"/>
                  </a:lnSpc>
                  <a:spcAft>
                    <a:spcPts val="0"/>
                  </a:spcAft>
                  <a:buFont typeface="Symbol" panose="05050102010706020507" pitchFamily="18" charset="2"/>
                  <a:buChar char=""/>
                </a:pPr>
                <a14:m>
                  <m:oMath xmlns:m="http://schemas.openxmlformats.org/officeDocument/2006/math">
                    <m:sSub>
                      <m:sSubPr>
                        <m:ctrlPr>
                          <a:rPr lang="en-IN" i="1" dirty="0">
                            <a:latin typeface="Cambria Math" panose="02040503050406030204" pitchFamily="18" charset="0"/>
                            <a:ea typeface="Calibri" panose="020F0502020204030204" charset="0"/>
                            <a:cs typeface="Times New Roman" panose="02020603050405020304" pitchFamily="18" charset="0"/>
                          </a:rPr>
                        </m:ctrlPr>
                      </m:sSubPr>
                      <m:e>
                        <m:r>
                          <a:rPr lang="en-IN" i="1" dirty="0">
                            <a:latin typeface="Cambria Math" panose="02040503050406030204" pitchFamily="18" charset="0"/>
                            <a:ea typeface="Calibri" panose="020F0502020204030204" charset="0"/>
                            <a:cs typeface="Times New Roman" panose="02020603050405020304" pitchFamily="18" charset="0"/>
                          </a:rPr>
                          <m:t>𝑦</m:t>
                        </m:r>
                      </m:e>
                      <m:sub>
                        <m:r>
                          <a:rPr lang="en-US" i="1" dirty="0">
                            <a:latin typeface="Cambria Math" panose="02040503050406030204" pitchFamily="18" charset="0"/>
                            <a:ea typeface="Calibri" panose="020F0502020204030204" charset="0"/>
                            <a:cs typeface="Times New Roman" panose="02020603050405020304" pitchFamily="18" charset="0"/>
                          </a:rPr>
                          <m:t>.</m:t>
                        </m:r>
                        <m:r>
                          <a:rPr lang="en-US" b="0" i="1" dirty="0" smtClean="0">
                            <a:latin typeface="Cambria Math" panose="02040503050406030204" pitchFamily="18" charset="0"/>
                            <a:ea typeface="Calibri" panose="020F0502020204030204" charset="0"/>
                            <a:cs typeface="Times New Roman" panose="02020603050405020304" pitchFamily="18" charset="0"/>
                          </a:rPr>
                          <m:t>.</m:t>
                        </m:r>
                      </m:sub>
                    </m:sSub>
                  </m:oMath>
                </a14:m>
                <a:r>
                  <a:rPr lang="en-IN" dirty="0">
                    <a:latin typeface="Times New Roman" panose="02020603050405020304" pitchFamily="18" charset="0"/>
                    <a:ea typeface="Calibri" panose="020F0502020204030204" charset="0"/>
                    <a:cs typeface="Times New Roman" panose="02020603050405020304" pitchFamily="18" charset="0"/>
                  </a:rPr>
                  <a:t> represent the grand total of all the observation under the </a:t>
                </a:r>
                <a14:m>
                  <m:oMath xmlns:m="http://schemas.openxmlformats.org/officeDocument/2006/math">
                    <m:r>
                      <m:rPr>
                        <m:sty m:val="p"/>
                      </m:rPr>
                      <a:rPr lang="en-US" b="0" i="0" dirty="0" smtClean="0">
                        <a:latin typeface="Cambria Math" panose="02040503050406030204"/>
                        <a:ea typeface="Calibri" panose="020F0502020204030204" charset="0"/>
                        <a:cs typeface="Times New Roman" panose="02020603050405020304" pitchFamily="18" charset="0"/>
                      </a:rPr>
                      <m:t>factor</m:t>
                    </m:r>
                  </m:oMath>
                </a14:m>
                <a:r>
                  <a:rPr lang="en-IN" dirty="0">
                    <a:latin typeface="Times New Roman" panose="02020603050405020304" pitchFamily="18" charset="0"/>
                    <a:ea typeface="Calibri" panose="020F0502020204030204" charset="0"/>
                    <a:cs typeface="Times New Roman" panose="02020603050405020304" pitchFamily="18" charset="0"/>
                  </a:rPr>
                  <a:t>. </a:t>
                </a:r>
              </a:p>
              <a:p>
                <a:pPr marL="342900" indent="-342900" algn="just">
                  <a:lnSpc>
                    <a:spcPct val="107000"/>
                  </a:lnSpc>
                  <a:buFont typeface="Symbol" panose="05050102010706020507" pitchFamily="18" charset="2"/>
                  <a:buChar char=""/>
                </a:pPr>
                <a14:m>
                  <m:oMath xmlns:m="http://schemas.openxmlformats.org/officeDocument/2006/math">
                    <m:acc>
                      <m:accPr>
                        <m:chr m:val="̅"/>
                        <m:ctrlPr>
                          <a:rPr lang="en-IN" i="1">
                            <a:latin typeface="Cambria Math" panose="02040503050406030204" pitchFamily="18" charset="0"/>
                            <a:cs typeface="Times New Roman" panose="02020603050405020304" pitchFamily="18" charset="0"/>
                          </a:rPr>
                        </m:ctrlPr>
                      </m:accPr>
                      <m:e>
                        <m:sSub>
                          <m:sSubPr>
                            <m:ctrlPr>
                              <a:rPr lang="en-IN"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m:t>
                            </m:r>
                          </m:sub>
                        </m:sSub>
                      </m:e>
                    </m:acc>
                  </m:oMath>
                </a14:m>
                <a:r>
                  <a:rPr lang="en-IN" dirty="0">
                    <a:latin typeface="Times New Roman" panose="02020603050405020304" pitchFamily="18" charset="0"/>
                    <a:ea typeface="Calibri" panose="020F0502020204030204" charset="0"/>
                    <a:cs typeface="Times New Roman" panose="02020603050405020304" pitchFamily="18" charset="0"/>
                  </a:rPr>
                  <a:t> represent the average grand total of all the observation under the factor. </a:t>
                </a:r>
              </a:p>
            </p:txBody>
          </p:sp>
        </mc:Choice>
        <mc:Fallback xmlns="">
          <p:sp>
            <p:nvSpPr>
              <p:cNvPr id="6" name="Rectangle 5"/>
              <p:cNvSpPr>
                <a:spLocks noRot="1" noChangeAspect="1" noMove="1" noResize="1" noEditPoints="1" noAdjustHandles="1" noChangeArrowheads="1" noChangeShapeType="1" noTextEdit="1"/>
              </p:cNvSpPr>
              <p:nvPr/>
            </p:nvSpPr>
            <p:spPr>
              <a:xfrm>
                <a:off x="571844" y="4077072"/>
                <a:ext cx="8532440" cy="2242185"/>
              </a:xfrm>
              <a:prstGeom prst="rect">
                <a:avLst/>
              </a:prstGeom>
              <a:blipFill rotWithShape="1">
                <a:blip r:embed="rId2"/>
                <a:stretch>
                  <a:fillRect l="-4" t="-17" r="3" b="1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graphicFrame>
            <p:nvGraphicFramePr>
              <p:cNvPr id="3" name="Table 2"/>
              <p:cNvGraphicFramePr>
                <a:graphicFrameLocks noGrp="1"/>
              </p:cNvGraphicFramePr>
              <p:nvPr/>
            </p:nvGraphicFramePr>
            <p:xfrm>
              <a:off x="1151558" y="1494800"/>
              <a:ext cx="7025640" cy="2428240"/>
            </p:xfrm>
            <a:graphic>
              <a:graphicData uri="http://schemas.openxmlformats.org/drawingml/2006/table">
                <a:tbl>
                  <a:tblPr firstRow="1" bandRow="1">
                    <a:tableStyleId>{5C22544A-7EE6-4342-B048-85BDC9FD1C3A}</a:tableStyleId>
                  </a:tblPr>
                  <a:tblGrid>
                    <a:gridCol w="848995">
                      <a:extLst>
                        <a:ext uri="{9D8B030D-6E8A-4147-A177-3AD203B41FA5}">
                          <a16:colId xmlns:a16="http://schemas.microsoft.com/office/drawing/2014/main" xmlns="" val="20000"/>
                        </a:ext>
                      </a:extLst>
                    </a:gridCol>
                    <a:gridCol w="935990">
                      <a:extLst>
                        <a:ext uri="{9D8B030D-6E8A-4147-A177-3AD203B41FA5}">
                          <a16:colId xmlns:a16="http://schemas.microsoft.com/office/drawing/2014/main" xmlns="" val="20001"/>
                        </a:ext>
                      </a:extLst>
                    </a:gridCol>
                    <a:gridCol w="951230">
                      <a:extLst>
                        <a:ext uri="{9D8B030D-6E8A-4147-A177-3AD203B41FA5}">
                          <a16:colId xmlns:a16="http://schemas.microsoft.com/office/drawing/2014/main" xmlns="" val="20002"/>
                        </a:ext>
                      </a:extLst>
                    </a:gridCol>
                    <a:gridCol w="1439545">
                      <a:extLst>
                        <a:ext uri="{9D8B030D-6E8A-4147-A177-3AD203B41FA5}">
                          <a16:colId xmlns:a16="http://schemas.microsoft.com/office/drawing/2014/main" xmlns="" val="20003"/>
                        </a:ext>
                      </a:extLst>
                    </a:gridCol>
                    <a:gridCol w="720090">
                      <a:extLst>
                        <a:ext uri="{9D8B030D-6E8A-4147-A177-3AD203B41FA5}">
                          <a16:colId xmlns:a16="http://schemas.microsoft.com/office/drawing/2014/main" xmlns="" val="20004"/>
                        </a:ext>
                      </a:extLst>
                    </a:gridCol>
                    <a:gridCol w="1008380">
                      <a:extLst>
                        <a:ext uri="{9D8B030D-6E8A-4147-A177-3AD203B41FA5}">
                          <a16:colId xmlns:a16="http://schemas.microsoft.com/office/drawing/2014/main" xmlns="" val="20005"/>
                        </a:ext>
                      </a:extLst>
                    </a:gridCol>
                    <a:gridCol w="1121410">
                      <a:extLst>
                        <a:ext uri="{9D8B030D-6E8A-4147-A177-3AD203B41FA5}">
                          <a16:colId xmlns:a16="http://schemas.microsoft.com/office/drawing/2014/main" xmlns="" val="20006"/>
                        </a:ext>
                      </a:extLst>
                    </a:gridCol>
                  </a:tblGrid>
                  <a:tr h="370840">
                    <a:tc>
                      <a:txBody>
                        <a:bodyPr/>
                        <a:lstStyle/>
                        <a:p>
                          <a:pPr algn="ctr"/>
                          <a:r>
                            <a:rPr lang="en-US" sz="1600" baseline="0" dirty="0"/>
                            <a:t> Level</a:t>
                          </a:r>
                          <a:endParaRPr lang="en-IN" sz="1600" dirty="0"/>
                        </a:p>
                      </a:txBody>
                      <a:tcPr/>
                    </a:tc>
                    <a:tc gridSpan="4">
                      <a:txBody>
                        <a:bodyPr/>
                        <a:lstStyle/>
                        <a:p>
                          <a:pPr algn="ctr"/>
                          <a:r>
                            <a:rPr lang="en-US" sz="1600" dirty="0"/>
                            <a:t>Observations</a:t>
                          </a:r>
                          <a:endParaRPr lang="en-IN" sz="160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US" sz="1600" dirty="0"/>
                            <a:t>Total</a:t>
                          </a:r>
                          <a:endParaRPr lang="en-IN" sz="1600" dirty="0"/>
                        </a:p>
                      </a:txBody>
                      <a:tcPr/>
                    </a:tc>
                    <a:tc>
                      <a:txBody>
                        <a:bodyPr/>
                        <a:lstStyle/>
                        <a:p>
                          <a:pPr algn="ctr"/>
                          <a:r>
                            <a:rPr lang="en-US" sz="1600" dirty="0"/>
                            <a:t>Average</a:t>
                          </a:r>
                          <a:endParaRPr lang="en-IN" sz="1600" dirty="0"/>
                        </a:p>
                      </a:txBody>
                      <a:tcPr/>
                    </a:tc>
                    <a:extLst>
                      <a:ext uri="{0D108BD9-81ED-4DB2-BD59-A6C34878D82A}">
                        <a16:rowId xmlns:a16="http://schemas.microsoft.com/office/drawing/2014/main" xmlns="" val="10000"/>
                      </a:ext>
                    </a:extLst>
                  </a:tr>
                  <a:tr h="370840">
                    <a:tc>
                      <a:txBody>
                        <a:bodyPr/>
                        <a:lstStyle/>
                        <a:p>
                          <a:pPr algn="ctr"/>
                          <a:r>
                            <a:rPr lang="en-US" sz="1400" b="1" dirty="0"/>
                            <a:t>1</a:t>
                          </a:r>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𝟏𝟏</m:t>
                                    </m:r>
                                  </m:sub>
                                </m:sSub>
                              </m:oMath>
                            </m:oMathPara>
                          </a14:m>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𝟏𝟐</m:t>
                                    </m:r>
                                  </m:sub>
                                </m:sSub>
                              </m:oMath>
                            </m:oMathPara>
                          </a14:m>
                          <a:endParaRPr lang="en-IN" sz="1400" b="1" dirty="0"/>
                        </a:p>
                      </a:txBody>
                      <a:tcPr/>
                    </a:tc>
                    <a:tc>
                      <a:txBody>
                        <a:bodyPr/>
                        <a:lstStyle/>
                        <a:p>
                          <a:pPr algn="ctr"/>
                          <a:r>
                            <a:rPr lang="en-US" sz="1400" b="1" dirty="0"/>
                            <a:t>………</a:t>
                          </a:r>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𝟏</m:t>
                                    </m:r>
                                    <m:r>
                                      <a:rPr lang="en-US" sz="1400" b="1" i="1" smtClean="0">
                                        <a:latin typeface="Cambria Math" panose="02040503050406030204" pitchFamily="18" charset="0"/>
                                      </a:rPr>
                                      <m:t>𝒏</m:t>
                                    </m:r>
                                  </m:sub>
                                </m:sSub>
                              </m:oMath>
                            </m:oMathPara>
                          </a14:m>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𝟏</m:t>
                                    </m:r>
                                    <m:r>
                                      <a:rPr lang="en-US" sz="1400" b="1" i="1" smtClean="0">
                                        <a:latin typeface="Cambria Math" panose="02040503050406030204" pitchFamily="18" charset="0"/>
                                      </a:rPr>
                                      <m:t>.</m:t>
                                    </m:r>
                                  </m:sub>
                                </m:sSub>
                              </m:oMath>
                            </m:oMathPara>
                          </a14:m>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acc>
                                  <m:accPr>
                                    <m:chr m:val="̅"/>
                                    <m:ctrlPr>
                                      <a:rPr lang="en-IN" sz="1400" b="1" i="1" smtClean="0">
                                        <a:latin typeface="Cambria Math" panose="02040503050406030204" pitchFamily="18" charset="0"/>
                                        <a:cs typeface="Times New Roman" panose="02020603050405020304" pitchFamily="18" charset="0"/>
                                      </a:rPr>
                                    </m:ctrlPr>
                                  </m:accPr>
                                  <m:e>
                                    <m:sSub>
                                      <m:sSubPr>
                                        <m:ctrlPr>
                                          <a:rPr lang="en-IN" sz="1400" b="1" i="1">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cs typeface="Times New Roman" panose="02020603050405020304" pitchFamily="18" charset="0"/>
                                          </a:rPr>
                                          <m:t>𝒚</m:t>
                                        </m:r>
                                      </m:e>
                                      <m:sub>
                                        <m:r>
                                          <a:rPr lang="en-US" sz="1400" b="1" i="1" smtClean="0">
                                            <a:latin typeface="Cambria Math" panose="02040503050406030204" pitchFamily="18" charset="0"/>
                                            <a:cs typeface="Times New Roman" panose="02020603050405020304" pitchFamily="18" charset="0"/>
                                          </a:rPr>
                                          <m:t>𝟏</m:t>
                                        </m:r>
                                        <m:r>
                                          <a:rPr lang="en-US" sz="1400" b="1" i="1">
                                            <a:latin typeface="Cambria Math" panose="02040503050406030204" pitchFamily="18" charset="0"/>
                                            <a:cs typeface="Times New Roman" panose="02020603050405020304" pitchFamily="18" charset="0"/>
                                          </a:rPr>
                                          <m:t>.</m:t>
                                        </m:r>
                                      </m:sub>
                                    </m:sSub>
                                  </m:e>
                                </m:acc>
                              </m:oMath>
                            </m:oMathPara>
                          </a14:m>
                          <a:endParaRPr lang="en-IN" sz="1400" b="1" dirty="0"/>
                        </a:p>
                      </a:txBody>
                      <a:tcPr/>
                    </a:tc>
                    <a:extLst>
                      <a:ext uri="{0D108BD9-81ED-4DB2-BD59-A6C34878D82A}">
                        <a16:rowId xmlns:a16="http://schemas.microsoft.com/office/drawing/2014/main" xmlns="" val="10001"/>
                      </a:ext>
                    </a:extLst>
                  </a:tr>
                  <a:tr h="370840">
                    <a:tc>
                      <a:txBody>
                        <a:bodyPr/>
                        <a:lstStyle/>
                        <a:p>
                          <a:pPr algn="ctr"/>
                          <a:r>
                            <a:rPr lang="en-US" sz="1400" b="1" dirty="0"/>
                            <a:t>2</a:t>
                          </a:r>
                        </a:p>
                        <a:p>
                          <a:pPr marL="0" algn="ctr"/>
                          <a:r>
                            <a:rPr lang="en-US" sz="1400" b="1" dirty="0"/>
                            <a:t>.</a:t>
                          </a:r>
                        </a:p>
                        <a:p>
                          <a:pPr marL="0" algn="ctr"/>
                          <a:r>
                            <a:rPr lang="en-US" sz="1400" b="1" dirty="0"/>
                            <a:t>.</a:t>
                          </a:r>
                        </a:p>
                        <a:p>
                          <a:pPr marL="0" algn="ctr"/>
                          <a:r>
                            <a:rPr lang="en-US" sz="1400" b="1" dirty="0"/>
                            <a:t>.</a:t>
                          </a:r>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𝟐𝟏</m:t>
                                    </m:r>
                                  </m:sub>
                                </m:sSub>
                              </m:oMath>
                            </m:oMathPara>
                          </a14:m>
                          <a:endParaRPr lang="en-IN" sz="1400" b="1" dirty="0"/>
                        </a:p>
                        <a:p>
                          <a:pPr algn="ctr"/>
                          <a:r>
                            <a:rPr lang="en-US" sz="1400" b="1" dirty="0"/>
                            <a:t>.</a:t>
                          </a:r>
                        </a:p>
                        <a:p>
                          <a:pPr algn="ctr"/>
                          <a:r>
                            <a:rPr lang="en-US" sz="1400" b="1" dirty="0"/>
                            <a:t>.</a:t>
                          </a:r>
                        </a:p>
                        <a:p>
                          <a:pPr algn="ctr"/>
                          <a:r>
                            <a:rPr lang="en-US" sz="1400" b="1" dirty="0"/>
                            <a:t>.</a:t>
                          </a:r>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𝟐𝟐</m:t>
                                    </m:r>
                                  </m:sub>
                                </m:sSub>
                              </m:oMath>
                            </m:oMathPara>
                          </a14:m>
                          <a:endParaRPr lang="en-IN" sz="1400" b="1" dirty="0"/>
                        </a:p>
                        <a:p>
                          <a:pPr algn="ctr"/>
                          <a:r>
                            <a:rPr lang="en-US" sz="1400" b="1" dirty="0"/>
                            <a:t>.</a:t>
                          </a:r>
                        </a:p>
                        <a:p>
                          <a:pPr algn="ctr"/>
                          <a:r>
                            <a:rPr lang="en-US" sz="1400" b="1" dirty="0"/>
                            <a:t>.</a:t>
                          </a:r>
                        </a:p>
                        <a:p>
                          <a:pPr algn="ctr"/>
                          <a:r>
                            <a:rPr lang="en-US" sz="1400" b="1" dirty="0"/>
                            <a:t>.</a:t>
                          </a:r>
                          <a:endParaRPr lang="en-IN" sz="1400" b="1" dirty="0"/>
                        </a:p>
                      </a:txBody>
                      <a:tcPr/>
                    </a:tc>
                    <a:tc>
                      <a:txBody>
                        <a:bodyPr/>
                        <a:lstStyle/>
                        <a:p>
                          <a:pPr algn="ctr"/>
                          <a:r>
                            <a:rPr lang="en-IN" sz="1400" b="1" dirty="0"/>
                            <a:t>………</a:t>
                          </a:r>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𝟐</m:t>
                                    </m:r>
                                    <m:r>
                                      <a:rPr lang="en-US" sz="1400" b="1" i="1" smtClean="0">
                                        <a:latin typeface="Cambria Math" panose="02040503050406030204" pitchFamily="18" charset="0"/>
                                      </a:rPr>
                                      <m:t>𝒏</m:t>
                                    </m:r>
                                  </m:sub>
                                </m:sSub>
                              </m:oMath>
                            </m:oMathPara>
                          </a14:m>
                          <a:endParaRPr lang="en-IN" sz="1400" b="1" dirty="0"/>
                        </a:p>
                        <a:p>
                          <a:pPr algn="ctr"/>
                          <a:r>
                            <a:rPr lang="en-US" sz="1400" b="1" dirty="0"/>
                            <a:t>.</a:t>
                          </a:r>
                        </a:p>
                        <a:p>
                          <a:pPr algn="ctr"/>
                          <a:r>
                            <a:rPr lang="en-US" sz="1400" b="1" dirty="0"/>
                            <a:t>.</a:t>
                          </a:r>
                        </a:p>
                        <a:p>
                          <a:pPr algn="ctr"/>
                          <a:r>
                            <a:rPr lang="en-US" sz="1400" b="1" dirty="0"/>
                            <a:t>.</a:t>
                          </a:r>
                          <a:endParaRPr lang="en-IN" sz="1400" b="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pitchFamily="18" charset="0"/>
                                      </a:rPr>
                                      <m:t>𝟐</m:t>
                                    </m:r>
                                    <m:r>
                                      <a:rPr lang="en-US" sz="1400" b="1" i="1" smtClean="0">
                                        <a:latin typeface="Cambria Math" panose="02040503050406030204" pitchFamily="18" charset="0"/>
                                      </a:rPr>
                                      <m:t>.</m:t>
                                    </m:r>
                                  </m:sub>
                                </m:sSub>
                              </m:oMath>
                            </m:oMathPara>
                          </a14:m>
                          <a:endParaRPr lang="en-IN" sz="1400" b="1" dirty="0"/>
                        </a:p>
                        <a:p>
                          <a:pPr algn="ctr"/>
                          <a:r>
                            <a:rPr lang="en-US" sz="1400" b="1" dirty="0"/>
                            <a:t>.</a:t>
                          </a:r>
                        </a:p>
                        <a:p>
                          <a:pPr algn="ctr"/>
                          <a:r>
                            <a:rPr lang="en-US" sz="1400" b="1" dirty="0"/>
                            <a:t>.</a:t>
                          </a:r>
                        </a:p>
                        <a:p>
                          <a:pPr algn="ctr"/>
                          <a:r>
                            <a:rPr lang="en-US" sz="1400" b="1" dirty="0"/>
                            <a:t>.</a:t>
                          </a:r>
                          <a:endParaRPr lang="en-IN"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acc>
                                  <m:accPr>
                                    <m:chr m:val="̅"/>
                                    <m:ctrlPr>
                                      <a:rPr lang="en-IN" sz="1400" b="1" i="1" smtClean="0">
                                        <a:latin typeface="Cambria Math" panose="02040503050406030204" pitchFamily="18" charset="0"/>
                                        <a:cs typeface="Times New Roman" panose="02020603050405020304" pitchFamily="18" charset="0"/>
                                      </a:rPr>
                                    </m:ctrlPr>
                                  </m:accPr>
                                  <m:e>
                                    <m:sSub>
                                      <m:sSubPr>
                                        <m:ctrlPr>
                                          <a:rPr lang="en-IN" sz="1400" b="1" i="1">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cs typeface="Times New Roman" panose="02020603050405020304" pitchFamily="18" charset="0"/>
                                          </a:rPr>
                                          <m:t>𝒚</m:t>
                                        </m:r>
                                      </m:e>
                                      <m:sub>
                                        <m:r>
                                          <a:rPr lang="en-US" sz="1400" b="1" i="1" smtClean="0">
                                            <a:latin typeface="Cambria Math" panose="02040503050406030204" pitchFamily="18" charset="0"/>
                                            <a:cs typeface="Times New Roman" panose="02020603050405020304" pitchFamily="18" charset="0"/>
                                          </a:rPr>
                                          <m:t>𝟐</m:t>
                                        </m:r>
                                        <m:r>
                                          <a:rPr lang="en-US" sz="1400" b="1" i="1">
                                            <a:latin typeface="Cambria Math" panose="02040503050406030204" pitchFamily="18" charset="0"/>
                                            <a:cs typeface="Times New Roman" panose="02020603050405020304" pitchFamily="18" charset="0"/>
                                          </a:rPr>
                                          <m:t>.</m:t>
                                        </m:r>
                                      </m:sub>
                                    </m:sSub>
                                  </m:e>
                                </m:acc>
                              </m:oMath>
                            </m:oMathPara>
                          </a14:m>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txBody>
                      <a:tcPr/>
                    </a:tc>
                    <a:extLst>
                      <a:ext uri="{0D108BD9-81ED-4DB2-BD59-A6C34878D82A}">
                        <a16:rowId xmlns:a16="http://schemas.microsoft.com/office/drawing/2014/main" xmlns="" val="10002"/>
                      </a:ext>
                    </a:extLst>
                  </a:tr>
                  <a:tr h="370840">
                    <a:tc>
                      <a:txBody>
                        <a:bodyPr/>
                        <a:lstStyle/>
                        <a:p>
                          <a:pPr algn="ctr"/>
                          <a:r>
                            <a:rPr lang="en-US" sz="1400" b="1" i="1" dirty="0"/>
                            <a:t>k</a:t>
                          </a:r>
                          <a:endParaRPr lang="en-IN" sz="1400" b="1" i="1"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a:rPr>
                                      <m:t>𝒌</m:t>
                                    </m:r>
                                    <m:r>
                                      <a:rPr lang="en-US" sz="1400" b="1" i="1" smtClean="0">
                                        <a:latin typeface="Cambria Math" panose="02040503050406030204" pitchFamily="18" charset="0"/>
                                      </a:rPr>
                                      <m:t>𝟏</m:t>
                                    </m:r>
                                  </m:sub>
                                </m:sSub>
                              </m:oMath>
                            </m:oMathPara>
                          </a14:m>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a:rPr>
                                      <m:t>𝒌</m:t>
                                    </m:r>
                                    <m:r>
                                      <a:rPr lang="en-US" sz="1400" b="1" i="1" smtClean="0">
                                        <a:latin typeface="Cambria Math" panose="02040503050406030204" pitchFamily="18" charset="0"/>
                                      </a:rPr>
                                      <m:t>𝟐</m:t>
                                    </m:r>
                                  </m:sub>
                                </m:sSub>
                              </m:oMath>
                            </m:oMathPara>
                          </a14:m>
                          <a:endParaRPr lang="en-IN" sz="1400" b="1" dirty="0"/>
                        </a:p>
                      </a:txBody>
                      <a:tcPr/>
                    </a:tc>
                    <a:tc>
                      <a:txBody>
                        <a:bodyPr/>
                        <a:lstStyle/>
                        <a:p>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a:rPr>
                                      <m:t>𝒌</m:t>
                                    </m:r>
                                    <m:r>
                                      <a:rPr lang="en-US" sz="1400" b="1" i="1" smtClean="0">
                                        <a:latin typeface="Cambria Math" panose="02040503050406030204" pitchFamily="18" charset="0"/>
                                      </a:rPr>
                                      <m:t>𝒏</m:t>
                                    </m:r>
                                  </m:sub>
                                </m:sSub>
                              </m:oMath>
                            </m:oMathPara>
                          </a14:m>
                          <a:endParaRPr lang="en-IN" sz="1400" b="1"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b="1" i="1" smtClean="0">
                                        <a:latin typeface="Cambria Math" panose="02040503050406030204" pitchFamily="18" charset="0"/>
                                      </a:rPr>
                                    </m:ctrlPr>
                                  </m:sSubPr>
                                  <m:e>
                                    <m:r>
                                      <a:rPr lang="en-US" sz="1400" b="1" i="1" smtClean="0">
                                        <a:latin typeface="Cambria Math" panose="02040503050406030204" pitchFamily="18" charset="0"/>
                                      </a:rPr>
                                      <m:t>𝒚</m:t>
                                    </m:r>
                                  </m:e>
                                  <m:sub>
                                    <m:r>
                                      <a:rPr lang="en-US" sz="1400" b="1" i="1" smtClean="0">
                                        <a:latin typeface="Cambria Math" panose="02040503050406030204"/>
                                      </a:rPr>
                                      <m:t>𝒌</m:t>
                                    </m:r>
                                    <m:r>
                                      <a:rPr lang="en-US" sz="1400" b="1" i="1" smtClean="0">
                                        <a:latin typeface="Cambria Math" panose="02040503050406030204" pitchFamily="18" charset="0"/>
                                      </a:rPr>
                                      <m:t>.</m:t>
                                    </m:r>
                                  </m:sub>
                                </m:sSub>
                              </m:oMath>
                            </m:oMathPara>
                          </a14:m>
                          <a:endParaRPr lang="en-IN" sz="14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acc>
                                  <m:accPr>
                                    <m:chr m:val="̅"/>
                                    <m:ctrlPr>
                                      <a:rPr lang="en-IN" sz="1400" b="1" i="1" smtClean="0">
                                        <a:latin typeface="Cambria Math" panose="02040503050406030204" pitchFamily="18" charset="0"/>
                                        <a:cs typeface="Times New Roman" panose="02020603050405020304" pitchFamily="18" charset="0"/>
                                      </a:rPr>
                                    </m:ctrlPr>
                                  </m:accPr>
                                  <m:e>
                                    <m:sSub>
                                      <m:sSubPr>
                                        <m:ctrlPr>
                                          <a:rPr lang="en-IN" sz="1400" b="1" i="1">
                                            <a:latin typeface="Cambria Math" panose="02040503050406030204" pitchFamily="18" charset="0"/>
                                            <a:cs typeface="Times New Roman" panose="02020603050405020304" pitchFamily="18" charset="0"/>
                                          </a:rPr>
                                        </m:ctrlPr>
                                      </m:sSubPr>
                                      <m:e>
                                        <m:r>
                                          <a:rPr lang="en-US" sz="1400" b="1" i="1">
                                            <a:latin typeface="Cambria Math" panose="02040503050406030204" pitchFamily="18" charset="0"/>
                                            <a:cs typeface="Times New Roman" panose="02020603050405020304" pitchFamily="18" charset="0"/>
                                          </a:rPr>
                                          <m:t>𝒚</m:t>
                                        </m:r>
                                      </m:e>
                                      <m:sub>
                                        <m:r>
                                          <a:rPr lang="en-US" sz="1400" b="1" i="1" smtClean="0">
                                            <a:latin typeface="Cambria Math" panose="02040503050406030204"/>
                                            <a:cs typeface="Times New Roman" panose="02020603050405020304" pitchFamily="18" charset="0"/>
                                          </a:rPr>
                                          <m:t>𝒌</m:t>
                                        </m:r>
                                        <m:r>
                                          <a:rPr lang="en-US" sz="1400" b="1" i="1">
                                            <a:latin typeface="Cambria Math" panose="02040503050406030204" pitchFamily="18" charset="0"/>
                                            <a:cs typeface="Times New Roman" panose="02020603050405020304" pitchFamily="18" charset="0"/>
                                          </a:rPr>
                                          <m:t>.</m:t>
                                        </m:r>
                                      </m:sub>
                                    </m:sSub>
                                  </m:e>
                                </m:acc>
                              </m:oMath>
                            </m:oMathPara>
                          </a14:m>
                          <a:endParaRPr lang="en-IN" sz="1400" b="1" dirty="0"/>
                        </a:p>
                      </a:txBody>
                      <a:tcPr/>
                    </a:tc>
                    <a:extLst>
                      <a:ext uri="{0D108BD9-81ED-4DB2-BD59-A6C34878D82A}">
                        <a16:rowId xmlns:a16="http://schemas.microsoft.com/office/drawing/2014/main" xmlns="" val="10003"/>
                      </a:ext>
                    </a:extLst>
                  </a:tr>
                  <a:tr h="370840">
                    <a:tc>
                      <a:txBody>
                        <a:bodyPr/>
                        <a:lstStyle/>
                        <a:p>
                          <a:endParaRPr lang="en-IN" sz="1400" dirty="0"/>
                        </a:p>
                      </a:txBody>
                      <a:tcPr/>
                    </a:tc>
                    <a:tc>
                      <a:txBody>
                        <a:bodyPr/>
                        <a:lstStyle/>
                        <a:p>
                          <a:endParaRPr lang="en-IN" sz="1400" dirty="0"/>
                        </a:p>
                      </a:txBody>
                      <a:tcPr/>
                    </a:tc>
                    <a:tc>
                      <a:txBody>
                        <a:bodyPr/>
                        <a:lstStyle/>
                        <a:p>
                          <a:endParaRPr lang="en-IN" sz="1400"/>
                        </a:p>
                      </a:txBody>
                      <a:tcPr/>
                    </a:tc>
                    <a:tc>
                      <a:txBody>
                        <a:bodyPr/>
                        <a:lstStyle/>
                        <a:p>
                          <a:endParaRPr lang="en-IN" sz="1400"/>
                        </a:p>
                      </a:txBody>
                      <a:tcPr/>
                    </a:tc>
                    <a:tc>
                      <a:txBody>
                        <a:bodyPr/>
                        <a:lstStyle/>
                        <a:p>
                          <a:endParaRPr lang="en-IN" sz="1400"/>
                        </a:p>
                      </a:txBody>
                      <a:tcPr/>
                    </a:tc>
                    <a:tc>
                      <a:txBody>
                        <a:bodyPr/>
                        <a:lstStyle/>
                        <a:p>
                          <a:pPr/>
                          <a14:m>
                            <m:oMathPara xmlns:m="http://schemas.openxmlformats.org/officeDocument/2006/math">
                              <m:oMathParaPr>
                                <m:jc m:val="centerGroup"/>
                              </m:oMathParaPr>
                              <m:oMath xmlns:m="http://schemas.openxmlformats.org/officeDocument/2006/math">
                                <m:sSub>
                                  <m:sSubPr>
                                    <m:ctrlPr>
                                      <a:rPr lang="en-IN" sz="1400" i="1" smtClean="0">
                                        <a:latin typeface="Cambria Math" panose="02040503050406030204" pitchFamily="18" charset="0"/>
                                      </a:rPr>
                                    </m:ctrlPr>
                                  </m:sSubPr>
                                  <m:e>
                                    <m:r>
                                      <a:rPr lang="en-US" sz="1400" b="0" i="1" smtClean="0">
                                        <a:latin typeface="Cambria Math" panose="02040503050406030204" pitchFamily="18" charset="0"/>
                                      </a:rPr>
                                      <m:t>𝑦</m:t>
                                    </m:r>
                                  </m:e>
                                  <m:sub>
                                    <m:r>
                                      <a:rPr lang="en-US" sz="1400" b="0" i="1" smtClean="0">
                                        <a:latin typeface="Cambria Math" panose="02040503050406030204" pitchFamily="18" charset="0"/>
                                      </a:rPr>
                                      <m:t>..</m:t>
                                    </m:r>
                                  </m:sub>
                                </m:sSub>
                              </m:oMath>
                            </m:oMathPara>
                          </a14:m>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14:m>
                            <m:oMathPara xmlns:m="http://schemas.openxmlformats.org/officeDocument/2006/math">
                              <m:oMathParaPr>
                                <m:jc m:val="centerGroup"/>
                              </m:oMathParaPr>
                              <m:oMath xmlns:m="http://schemas.openxmlformats.org/officeDocument/2006/math">
                                <m:acc>
                                  <m:accPr>
                                    <m:chr m:val="̅"/>
                                    <m:ctrlPr>
                                      <a:rPr lang="en-IN" sz="1400" i="1" smtClean="0">
                                        <a:latin typeface="Cambria Math" panose="02040503050406030204" pitchFamily="18" charset="0"/>
                                        <a:cs typeface="Times New Roman" panose="02020603050405020304" pitchFamily="18" charset="0"/>
                                      </a:rPr>
                                    </m:ctrlPr>
                                  </m:accPr>
                                  <m:e>
                                    <m:sSub>
                                      <m:sSubPr>
                                        <m:ctrlPr>
                                          <a:rPr lang="en-IN" sz="1400" i="1">
                                            <a:latin typeface="Cambria Math" panose="02040503050406030204" pitchFamily="18" charset="0"/>
                                            <a:cs typeface="Times New Roman" panose="02020603050405020304" pitchFamily="18" charset="0"/>
                                          </a:rPr>
                                        </m:ctrlPr>
                                      </m:sSubPr>
                                      <m:e>
                                        <m:r>
                                          <a:rPr lang="en-US" sz="1400" i="1">
                                            <a:latin typeface="Cambria Math" panose="02040503050406030204" pitchFamily="18" charset="0"/>
                                            <a:cs typeface="Times New Roman" panose="02020603050405020304" pitchFamily="18" charset="0"/>
                                          </a:rPr>
                                          <m:t>𝑦</m:t>
                                        </m:r>
                                      </m:e>
                                      <m:sub>
                                        <m:r>
                                          <a:rPr lang="en-US" sz="1400" b="0" i="1" smtClean="0">
                                            <a:latin typeface="Cambria Math" panose="02040503050406030204" pitchFamily="18" charset="0"/>
                                            <a:cs typeface="Times New Roman" panose="02020603050405020304" pitchFamily="18" charset="0"/>
                                          </a:rPr>
                                          <m:t>.</m:t>
                                        </m:r>
                                        <m:r>
                                          <a:rPr lang="en-US" sz="1400" i="1">
                                            <a:latin typeface="Cambria Math" panose="02040503050406030204" pitchFamily="18" charset="0"/>
                                            <a:cs typeface="Times New Roman" panose="02020603050405020304" pitchFamily="18" charset="0"/>
                                          </a:rPr>
                                          <m:t>.</m:t>
                                        </m:r>
                                      </m:sub>
                                    </m:sSub>
                                  </m:e>
                                </m:acc>
                              </m:oMath>
                            </m:oMathPara>
                          </a14:m>
                          <a:endParaRPr lang="en-IN" sz="1400" dirty="0"/>
                        </a:p>
                      </a:txBody>
                      <a:tcPr/>
                    </a:tc>
                    <a:extLst>
                      <a:ext uri="{0D108BD9-81ED-4DB2-BD59-A6C34878D82A}">
                        <a16:rowId xmlns:a16="http://schemas.microsoft.com/office/drawing/2014/main" xmlns="" val="10004"/>
                      </a:ext>
                    </a:extLst>
                  </a:tr>
                </a:tbl>
              </a:graphicData>
            </a:graphic>
          </p:graphicFrame>
        </mc:Choice>
        <mc:Fallback xmlns="">
          <p:graphicFrame>
            <p:nvGraphicFramePr>
              <p:cNvPr id="3" name="Table 2"/>
              <p:cNvGraphicFramePr>
                <a:graphicFrameLocks noGrp="1"/>
              </p:cNvGraphicFramePr>
              <p:nvPr/>
            </p:nvGraphicFramePr>
            <p:xfrm>
              <a:off x="1151558" y="1494800"/>
              <a:ext cx="7025640" cy="2428240"/>
            </p:xfrm>
            <a:graphic>
              <a:graphicData uri="http://schemas.openxmlformats.org/drawingml/2006/table">
                <a:tbl>
                  <a:tblPr firstRow="1" bandRow="1">
                    <a:tableStyleId>{5C22544A-7EE6-4342-B048-85BDC9FD1C3A}</a:tableStyleId>
                  </a:tblPr>
                  <a:tblGrid>
                    <a:gridCol w="848995"/>
                    <a:gridCol w="935990"/>
                    <a:gridCol w="951230"/>
                    <a:gridCol w="1439545"/>
                    <a:gridCol w="720090"/>
                    <a:gridCol w="1008380"/>
                    <a:gridCol w="1121410"/>
                  </a:tblGrid>
                  <a:tr h="370840">
                    <a:tc>
                      <a:txBody>
                        <a:bodyPr/>
                        <a:lstStyle/>
                        <a:p>
                          <a:pPr algn="ctr"/>
                          <a:r>
                            <a:rPr lang="en-US" sz="1600" baseline="0" dirty="0"/>
                            <a:t> Level</a:t>
                          </a:r>
                          <a:endParaRPr lang="en-IN" sz="1600" dirty="0"/>
                        </a:p>
                      </a:txBody>
                      <a:tcPr/>
                    </a:tc>
                    <a:tc gridSpan="4">
                      <a:txBody>
                        <a:bodyPr/>
                        <a:lstStyle/>
                        <a:p>
                          <a:pPr algn="ctr"/>
                          <a:r>
                            <a:rPr lang="en-US" sz="1600" dirty="0"/>
                            <a:t>Observations</a:t>
                          </a:r>
                          <a:endParaRPr lang="en-IN" sz="1600" dirty="0"/>
                        </a:p>
                      </a:txBody>
                      <a:tcPr/>
                    </a:tc>
                    <a:tc hMerge="1">
                      <a:tcPr/>
                    </a:tc>
                    <a:tc hMerge="1">
                      <a:tcPr/>
                    </a:tc>
                    <a:tc hMerge="1">
                      <a:tcPr/>
                    </a:tc>
                    <a:tc>
                      <a:txBody>
                        <a:bodyPr/>
                        <a:lstStyle/>
                        <a:p>
                          <a:pPr algn="ctr"/>
                          <a:r>
                            <a:rPr lang="en-US" sz="1600" dirty="0"/>
                            <a:t>Total</a:t>
                          </a:r>
                          <a:endParaRPr lang="en-IN" sz="1600" dirty="0"/>
                        </a:p>
                      </a:txBody>
                      <a:tcPr/>
                    </a:tc>
                    <a:tc>
                      <a:txBody>
                        <a:bodyPr/>
                        <a:lstStyle/>
                        <a:p>
                          <a:pPr algn="ctr"/>
                          <a:r>
                            <a:rPr lang="en-US" sz="1600" dirty="0"/>
                            <a:t>Average</a:t>
                          </a:r>
                          <a:endParaRPr lang="en-IN" sz="1600" dirty="0"/>
                        </a:p>
                      </a:txBody>
                      <a:tcPr/>
                    </a:tc>
                  </a:tr>
                  <a:tr h="370840">
                    <a:tc>
                      <a:txBody>
                        <a:bodyPr/>
                        <a:lstStyle/>
                        <a:p>
                          <a:pPr algn="ctr"/>
                          <a:r>
                            <a:rPr lang="en-US" sz="1400" b="1" dirty="0"/>
                            <a:t>1</a:t>
                          </a:r>
                          <a:endParaRPr lang="en-IN" sz="1400" b="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pPr algn="ctr"/>
                          <a:r>
                            <a:rPr lang="en-US" sz="1400" b="1" dirty="0"/>
                            <a:t>………</a:t>
                          </a:r>
                          <a:endParaRPr lang="en-IN" sz="1400" b="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endParaRPr lang="en-US"/>
                        </a:p>
                      </a:txBody>
                      <a:tcPr>
                        <a:blipFill>
                          <a:blip r:embed="rId3"/>
                        </a:blipFill>
                      </a:tcPr>
                    </a:tc>
                  </a:tr>
                  <a:tr h="944880">
                    <a:tc>
                      <a:txBody>
                        <a:bodyPr/>
                        <a:lstStyle/>
                        <a:p>
                          <a:pPr algn="ctr"/>
                          <a:r>
                            <a:rPr lang="en-US" sz="1400" b="1" dirty="0"/>
                            <a:t>2</a:t>
                          </a:r>
                          <a:endParaRPr lang="en-US" sz="1400" b="1" dirty="0"/>
                        </a:p>
                        <a:p>
                          <a:pPr marL="0" algn="ctr"/>
                          <a:r>
                            <a:rPr lang="en-US" sz="1400" b="1" dirty="0"/>
                            <a:t>.</a:t>
                          </a:r>
                          <a:endParaRPr lang="en-US" sz="1400" b="1" dirty="0"/>
                        </a:p>
                        <a:p>
                          <a:pPr marL="0" algn="ctr"/>
                          <a:r>
                            <a:rPr lang="en-US" sz="1400" b="1" dirty="0"/>
                            <a:t>.</a:t>
                          </a:r>
                          <a:endParaRPr lang="en-US" sz="1400" b="1" dirty="0"/>
                        </a:p>
                        <a:p>
                          <a:pPr marL="0" algn="ctr"/>
                          <a:r>
                            <a:rPr lang="en-US" sz="1400" b="1" dirty="0"/>
                            <a:t>.</a:t>
                          </a:r>
                          <a:endParaRPr lang="en-IN" sz="1400" b="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pPr algn="ctr"/>
                          <a:r>
                            <a:rPr lang="en-IN"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p>
                          <a:pPr marL="0" marR="0" indent="0" algn="ctr" defTabSz="914400" rtl="0" eaLnBrk="1" fontAlgn="auto" latinLnBrk="0" hangingPunct="1">
                            <a:lnSpc>
                              <a:spcPct val="100000"/>
                            </a:lnSpc>
                            <a:spcBef>
                              <a:spcPts val="0"/>
                            </a:spcBef>
                            <a:spcAft>
                              <a:spcPts val="0"/>
                            </a:spcAft>
                            <a:buClrTx/>
                            <a:buSzTx/>
                            <a:buFontTx/>
                            <a:buNone/>
                            <a:defRPr/>
                          </a:pPr>
                          <a:r>
                            <a:rPr lang="en-US" sz="1400" b="1" dirty="0"/>
                            <a:t>………</a:t>
                          </a:r>
                          <a:endParaRPr lang="en-IN" sz="1400" b="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endParaRPr lang="en-US"/>
                        </a:p>
                      </a:txBody>
                      <a:tcPr>
                        <a:blipFill>
                          <a:blip r:embed="rId3"/>
                        </a:blipFill>
                      </a:tcPr>
                    </a:tc>
                  </a:tr>
                  <a:tr h="370840">
                    <a:tc>
                      <a:txBody>
                        <a:bodyPr/>
                        <a:lstStyle/>
                        <a:p>
                          <a:pPr algn="ctr"/>
                          <a:r>
                            <a:rPr lang="en-US" sz="1400" b="1" i="1" dirty="0"/>
                            <a:t>k</a:t>
                          </a:r>
                          <a:endParaRPr lang="en-IN" sz="1400" b="1" i="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endParaRPr lang="en-IN" sz="1400" b="1" dirty="0"/>
                        </a:p>
                      </a:txBody>
                      <a:tcPr/>
                    </a:tc>
                    <a:tc>
                      <a:txBody>
                        <a:bodyPr/>
                        <a:lstStyle/>
                        <a:p>
                          <a:endParaRPr lang="en-US"/>
                        </a:p>
                      </a:txBody>
                      <a:tcPr>
                        <a:blipFill>
                          <a:blip r:embed="rId3"/>
                        </a:blipFill>
                      </a:tcPr>
                    </a:tc>
                    <a:tc>
                      <a:txBody>
                        <a:bodyPr/>
                        <a:lstStyle/>
                        <a:p>
                          <a:endParaRPr lang="en-US"/>
                        </a:p>
                      </a:txBody>
                      <a:tcPr>
                        <a:blipFill>
                          <a:blip r:embed="rId3"/>
                        </a:blipFill>
                      </a:tcPr>
                    </a:tc>
                    <a:tc>
                      <a:txBody>
                        <a:bodyPr/>
                        <a:lstStyle/>
                        <a:p>
                          <a:endParaRPr lang="en-US"/>
                        </a:p>
                      </a:txBody>
                      <a:tcPr>
                        <a:blipFill>
                          <a:blip r:embed="rId3"/>
                        </a:blipFill>
                      </a:tcPr>
                    </a:tc>
                  </a:tr>
                  <a:tr h="370840">
                    <a:tc>
                      <a:txBody>
                        <a:bodyPr/>
                        <a:lstStyle/>
                        <a:p>
                          <a:endParaRPr lang="en-IN" sz="1400" dirty="0"/>
                        </a:p>
                      </a:txBody>
                      <a:tcPr/>
                    </a:tc>
                    <a:tc>
                      <a:txBody>
                        <a:bodyPr/>
                        <a:lstStyle/>
                        <a:p>
                          <a:endParaRPr lang="en-IN" sz="1400" dirty="0"/>
                        </a:p>
                      </a:txBody>
                      <a:tcPr/>
                    </a:tc>
                    <a:tc>
                      <a:txBody>
                        <a:bodyPr/>
                        <a:lstStyle/>
                        <a:p>
                          <a:endParaRPr lang="en-IN" sz="1400"/>
                        </a:p>
                      </a:txBody>
                      <a:tcPr/>
                    </a:tc>
                    <a:tc>
                      <a:txBody>
                        <a:bodyPr/>
                        <a:lstStyle/>
                        <a:p>
                          <a:endParaRPr lang="en-IN" sz="1400"/>
                        </a:p>
                      </a:txBody>
                      <a:tcPr/>
                    </a:tc>
                    <a:tc>
                      <a:txBody>
                        <a:bodyPr/>
                        <a:lstStyle/>
                        <a:p>
                          <a:endParaRPr lang="en-IN" sz="1400"/>
                        </a:p>
                      </a:txBody>
                      <a:tcPr/>
                    </a:tc>
                    <a:tc>
                      <a:txBody>
                        <a:bodyPr/>
                        <a:lstStyle/>
                        <a:p>
                          <a:endParaRPr lang="en-US"/>
                        </a:p>
                      </a:txBody>
                      <a:tcPr>
                        <a:blipFill>
                          <a:blip r:embed="rId3"/>
                        </a:blipFill>
                      </a:tcPr>
                    </a:tc>
                    <a:tc>
                      <a:txBody>
                        <a:bodyPr/>
                        <a:lstStyle/>
                        <a:p>
                          <a:endParaRPr lang="en-US"/>
                        </a:p>
                      </a:txBody>
                      <a:tcPr>
                        <a:blipFill>
                          <a:blip r:embed="rId3"/>
                        </a:blipFill>
                      </a:tcPr>
                    </a:tc>
                  </a:tr>
                </a:tbl>
              </a:graphicData>
            </a:graphic>
          </p:graphicFrame>
        </mc:Fallback>
      </mc:AlternateContent>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510" y="692696"/>
            <a:ext cx="8229600" cy="636680"/>
          </a:xfrm>
        </p:spPr>
        <p:txBody>
          <a:bodyPr>
            <a:noAutofit/>
          </a:bodyPr>
          <a:lstStyle/>
          <a:p>
            <a:r>
              <a:rPr lang="en-US" sz="4000" dirty="0">
                <a:solidFill>
                  <a:srgbClr val="960000"/>
                </a:solidFill>
                <a:latin typeface="Times New Roman" panose="02020603050405020304" pitchFamily="18" charset="0"/>
                <a:cs typeface="Times New Roman" panose="02020603050405020304" pitchFamily="18" charset="0"/>
              </a:rPr>
              <a:t>One-way ANOVA</a:t>
            </a:r>
            <a:endParaRPr lang="en-IN" sz="4000" dirty="0">
              <a:solidFill>
                <a:srgbClr val="960000"/>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TextBox 3"/>
              <p:cNvSpPr txBox="1"/>
              <p:nvPr/>
            </p:nvSpPr>
            <p:spPr>
              <a:xfrm>
                <a:off x="490855" y="1557020"/>
                <a:ext cx="8483600" cy="108839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Expressed symbolically,</a:t>
                </a:r>
              </a:p>
              <a:p>
                <a14:m>
                  <m:oMath xmlns:m="http://schemas.openxmlformats.org/officeDocument/2006/math">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m:t>
                        </m:r>
                      </m:sub>
                    </m:sSub>
                    <m:r>
                      <a:rPr lang="en-US" b="0" i="1" smtClean="0">
                        <a:latin typeface="Cambria Math" panose="02040503050406030204" pitchFamily="18" charset="0"/>
                        <a:cs typeface="Times New Roman" panose="02020603050405020304" pitchFamily="18" charset="0"/>
                      </a:rPr>
                      <m:t>=</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r>
                          <a:rPr lang="en-US" b="0" i="1" baseline="-25000" smtClean="0">
                            <a:latin typeface="Cambria Math" panose="02040503050406030204"/>
                            <a:cs typeface="Times New Roman" panose="02020603050405020304" pitchFamily="18" charset="0"/>
                          </a:rPr>
                          <m:t>𝑖</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𝑖𝑗</m:t>
                            </m:r>
                          </m:sub>
                        </m:sSub>
                      </m:e>
                    </m:nary>
                    <m:r>
                      <a:rPr lang="en-US" b="0" i="1" smtClean="0">
                        <a:latin typeface="Cambria Math" panose="02040503050406030204" pitchFamily="18" charset="0"/>
                        <a:cs typeface="Times New Roman" panose="02020603050405020304" pitchFamily="18" charset="0"/>
                      </a:rPr>
                      <m:t>,</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a:rPr>
                              <m:t>𝑦</m:t>
                            </m:r>
                          </m:e>
                        </m:acc>
                      </m:e>
                      <m:sub>
                        <m:r>
                          <a:rPr lang="en-IN" i="1">
                            <a:latin typeface="Cambria Math" panose="02040503050406030204"/>
                          </a:rPr>
                          <m:t>𝑖</m:t>
                        </m:r>
                        <m:r>
                          <a:rPr lang="en-IN" i="1">
                            <a:latin typeface="Cambria Math" panose="02040503050406030204"/>
                          </a:rPr>
                          <m:t>..</m:t>
                        </m:r>
                      </m:sub>
                    </m:sSub>
                    <m:r>
                      <a:rPr lang="en-IN" i="1">
                        <a:latin typeface="Cambria Math" panose="02040503050406030204"/>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a:rPr>
                              <m:t>𝑦</m:t>
                            </m:r>
                          </m:e>
                          <m:sub>
                            <m:r>
                              <a:rPr lang="en-IN" i="1">
                                <a:latin typeface="Cambria Math" panose="02040503050406030204"/>
                              </a:rPr>
                              <m:t>𝑖</m:t>
                            </m:r>
                            <m:r>
                              <a:rPr lang="en-IN" i="1">
                                <a:latin typeface="Cambria Math" panose="02040503050406030204"/>
                              </a:rPr>
                              <m:t>.</m:t>
                            </m:r>
                          </m:sub>
                        </m:sSub>
                      </m:num>
                      <m:den>
                        <m:sSub>
                          <m:sSubPr>
                            <m:ctrlPr>
                              <a:rPr lang="en-IN" i="1">
                                <a:latin typeface="Cambria Math" panose="02040503050406030204" pitchFamily="18" charset="0"/>
                              </a:rPr>
                            </m:ctrlPr>
                          </m:sSubPr>
                          <m:e>
                            <m:r>
                              <a:rPr lang="en-IN" i="1">
                                <a:latin typeface="Cambria Math" panose="02040503050406030204"/>
                              </a:rPr>
                              <m:t>𝑛</m:t>
                            </m:r>
                          </m:e>
                          <m:sub>
                            <m:r>
                              <a:rPr lang="en-IN" i="1">
                                <a:latin typeface="Cambria Math" panose="02040503050406030204"/>
                              </a:rPr>
                              <m:t>𝑖</m:t>
                            </m:r>
                          </m:sub>
                        </m:sSub>
                      </m:den>
                    </m:f>
                  </m:oMath>
                </a14:m>
                <a:r>
                  <a:rPr lang="en-US" altLang="en-IN" dirty="0"/>
                  <a:t> ,</a:t>
                </a:r>
                <a14:m>
                  <m:oMath xmlns:m="http://schemas.openxmlformats.org/officeDocument/2006/math">
                    <m:r>
                      <a:rPr lang="en-US" altLang="en-IN" dirty="0">
                        <a:latin typeface="Cambria Math" panose="02040503050406030204" pitchFamily="18" charset="0"/>
                      </a:rPr>
                      <m:t> </m:t>
                    </m:r>
                    <m:sSub>
                      <m:sSubPr>
                        <m:ctrlPr>
                          <a:rPr lang="en-US"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m:t>
                        </m:r>
                      </m:sub>
                    </m:sSub>
                    <m:r>
                      <a:rPr lang="en-US" b="0" i="1" smtClean="0">
                        <a:latin typeface="Cambria Math" panose="02040503050406030204" pitchFamily="18" charset="0"/>
                        <a:cs typeface="Times New Roman" panose="02020603050405020304" pitchFamily="18" charset="0"/>
                      </a:rPr>
                      <m:t> = </m:t>
                    </m:r>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𝑖</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a:cs typeface="Times New Roman" panose="02020603050405020304" pitchFamily="18" charset="0"/>
                          </a:rPr>
                          <m:t>𝑘</m:t>
                        </m:r>
                      </m:sup>
                      <m:e>
                        <m:nary>
                          <m:naryPr>
                            <m:chr m:val="∑"/>
                            <m:ctrlPr>
                              <a:rPr lang="en-US" b="0" i="1" smtClean="0">
                                <a:latin typeface="Cambria Math" panose="02040503050406030204" pitchFamily="18" charset="0"/>
                                <a:cs typeface="Times New Roman" panose="02020603050405020304" pitchFamily="18" charset="0"/>
                              </a:rPr>
                            </m:ctrlPr>
                          </m:naryPr>
                          <m:sub>
                            <m:r>
                              <m:rPr>
                                <m:brk m:alnAt="23"/>
                              </m:rPr>
                              <a:rPr lang="en-US" b="0" i="1" smtClean="0">
                                <a:latin typeface="Cambria Math" panose="02040503050406030204" pitchFamily="18" charset="0"/>
                                <a:cs typeface="Times New Roman" panose="02020603050405020304" pitchFamily="18" charset="0"/>
                              </a:rPr>
                              <m:t>𝑗</m:t>
                            </m:r>
                            <m:r>
                              <a:rPr lang="en-US" b="0" i="1" smtClean="0">
                                <a:latin typeface="Cambria Math" panose="02040503050406030204" pitchFamily="18" charset="0"/>
                                <a:cs typeface="Times New Roman" panose="02020603050405020304" pitchFamily="18" charset="0"/>
                              </a:rPr>
                              <m:t>=1</m:t>
                            </m:r>
                          </m:sub>
                          <m:sup>
                            <m:r>
                              <a:rPr lang="en-US" b="0" i="1" smtClean="0">
                                <a:latin typeface="Cambria Math" panose="02040503050406030204" pitchFamily="18" charset="0"/>
                                <a:cs typeface="Times New Roman" panose="02020603050405020304" pitchFamily="18" charset="0"/>
                              </a:rPr>
                              <m:t>𝑛</m:t>
                            </m:r>
                            <m:r>
                              <a:rPr lang="en-US" b="0" i="1" baseline="-25000" smtClean="0">
                                <a:latin typeface="Cambria Math" panose="02040503050406030204"/>
                                <a:cs typeface="Times New Roman" panose="02020603050405020304" pitchFamily="18" charset="0"/>
                              </a:rPr>
                              <m:t>𝑖</m:t>
                            </m:r>
                          </m:sup>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𝑖𝑗</m:t>
                                </m:r>
                              </m:sub>
                            </m:sSub>
                          </m:e>
                        </m:nary>
                      </m:e>
                    </m:nary>
                    <m:r>
                      <a:rPr lang="en-US" b="0" i="1" smtClean="0">
                        <a:latin typeface="Cambria Math" panose="02040503050406030204" pitchFamily="18" charset="0"/>
                        <a:cs typeface="Times New Roman" panose="02020603050405020304" pitchFamily="18" charset="0"/>
                      </a:rPr>
                      <m:t>, </m:t>
                    </m:r>
                    <m:acc>
                      <m:accPr>
                        <m:chr m:val="̅"/>
                        <m:ctrlPr>
                          <a:rPr lang="en-US" b="0" i="1" smtClean="0">
                            <a:latin typeface="Cambria Math" panose="02040503050406030204" pitchFamily="18" charset="0"/>
                            <a:cs typeface="Times New Roman" panose="02020603050405020304" pitchFamily="18" charset="0"/>
                          </a:rPr>
                        </m:ctrlPr>
                      </m:accPr>
                      <m:e>
                        <m:sSub>
                          <m:sSubPr>
                            <m:ctrlPr>
                              <a:rPr lang="en-US" b="0" i="1" smtClean="0">
                                <a:latin typeface="Cambria Math" panose="02040503050406030204" pitchFamily="18" charset="0"/>
                                <a:cs typeface="Times New Roman" panose="02020603050405020304" pitchFamily="18" charset="0"/>
                              </a:rPr>
                            </m:ctrlPr>
                          </m:sSubPr>
                          <m:e>
                            <m:r>
                              <a:rPr lang="en-US" b="0" i="1" smtClean="0">
                                <a:latin typeface="Cambria Math" panose="02040503050406030204" pitchFamily="18" charset="0"/>
                                <a:cs typeface="Times New Roman" panose="02020603050405020304" pitchFamily="18" charset="0"/>
                              </a:rPr>
                              <m:t>𝑦</m:t>
                            </m:r>
                          </m:e>
                          <m:sub>
                            <m:r>
                              <a:rPr lang="en-US" b="0" i="1" smtClean="0">
                                <a:latin typeface="Cambria Math" panose="02040503050406030204" pitchFamily="18" charset="0"/>
                                <a:cs typeface="Times New Roman" panose="02020603050405020304" pitchFamily="18" charset="0"/>
                              </a:rPr>
                              <m:t>..</m:t>
                            </m:r>
                          </m:sub>
                        </m:sSub>
                      </m:e>
                    </m:acc>
                    <m:r>
                      <a:rPr lang="en-US" b="0" i="1" smtClean="0">
                        <a:latin typeface="Cambria Math" panose="02040503050406030204" pitchFamily="18" charset="0"/>
                        <a:cs typeface="Times New Roman" panose="02020603050405020304" pitchFamily="18" charset="0"/>
                      </a:rPr>
                      <m:t>=</m:t>
                    </m:r>
                    <m:f>
                      <m:fPr>
                        <m:type m:val="skw"/>
                        <m:ctrlPr>
                          <a:rPr lang="en-US" b="0" i="1" smtClean="0">
                            <a:latin typeface="Cambria Math" panose="02040503050406030204" pitchFamily="18" charset="0"/>
                            <a:cs typeface="Times New Roman" panose="02020603050405020304" pitchFamily="18" charset="0"/>
                          </a:rPr>
                        </m:ctrlPr>
                      </m:fPr>
                      <m:num>
                        <m:sSub>
                          <m:sSubPr>
                            <m:ctrlPr>
                              <a:rPr lang="en-US" i="1">
                                <a:latin typeface="Cambria Math" panose="02040503050406030204" pitchFamily="18" charset="0"/>
                                <a:cs typeface="Times New Roman" panose="02020603050405020304" pitchFamily="18" charset="0"/>
                              </a:rPr>
                            </m:ctrlPr>
                          </m:sSubPr>
                          <m:e>
                            <m:r>
                              <a:rPr lang="en-US" i="1">
                                <a:latin typeface="Cambria Math" panose="02040503050406030204" pitchFamily="18" charset="0"/>
                                <a:cs typeface="Times New Roman" panose="02020603050405020304" pitchFamily="18" charset="0"/>
                              </a:rPr>
                              <m:t>𝑦</m:t>
                            </m:r>
                          </m:e>
                          <m:sub>
                            <m:r>
                              <a:rPr lang="en-US" i="1">
                                <a:latin typeface="Cambria Math" panose="02040503050406030204" pitchFamily="18" charset="0"/>
                                <a:cs typeface="Times New Roman" panose="02020603050405020304" pitchFamily="18" charset="0"/>
                              </a:rPr>
                              <m:t>..</m:t>
                            </m:r>
                          </m:sub>
                        </m:sSub>
                      </m:num>
                      <m:den>
                        <m:r>
                          <a:rPr lang="en-US" b="0" i="1" smtClean="0">
                            <a:latin typeface="Cambria Math" panose="02040503050406030204" pitchFamily="18" charset="0"/>
                            <a:cs typeface="Times New Roman" panose="02020603050405020304" pitchFamily="18" charset="0"/>
                          </a:rPr>
                          <m:t>𝑁</m:t>
                        </m:r>
                      </m:den>
                    </m:f>
                    <m:r>
                      <a:rPr lang="en-US" b="0" i="1" smtClean="0">
                        <a:latin typeface="Cambria Math" panose="02040503050406030204" pitchFamily="18" charset="0"/>
                        <a:cs typeface="Times New Roman" panose="02020603050405020304" pitchFamily="18" charset="0"/>
                      </a:rPr>
                      <m:t>; </m:t>
                    </m:r>
                    <m:r>
                      <a:rPr lang="en-US" b="0" i="1" smtClean="0">
                        <a:latin typeface="Cambria Math" panose="02040503050406030204" pitchFamily="18" charset="0"/>
                        <a:cs typeface="Times New Roman" panose="02020603050405020304" pitchFamily="18" charset="0"/>
                      </a:rPr>
                      <m:t>𝑁</m:t>
                    </m:r>
                    <m:r>
                      <a:rPr lang="en-US" b="0" i="1" smtClean="0">
                        <a:latin typeface="Cambria Math" panose="02040503050406030204" pitchFamily="18" charset="0"/>
                        <a:cs typeface="Times New Roman" panose="02020603050405020304" pitchFamily="18" charset="0"/>
                      </a:rPr>
                      <m:t> = </m:t>
                    </m:r>
                    <m:nary>
                      <m:naryPr>
                        <m:chr m:val="∑"/>
                        <m:limLoc m:val="undOvr"/>
                        <m:ctrlPr>
                          <a:rPr lang="en-US" b="0" i="1" smtClean="0">
                            <a:latin typeface="Cambria Math" panose="02040503050406030204" pitchFamily="18" charset="0"/>
                            <a:cs typeface="Cambria Math" panose="02040503050406030204" pitchFamily="18" charset="0"/>
                          </a:rPr>
                        </m:ctrlPr>
                      </m:naryPr>
                      <m:sub>
                        <m:r>
                          <a:rPr lang="en-US" b="0" i="1" smtClean="0">
                            <a:latin typeface="Cambria Math" panose="02040503050406030204" pitchFamily="18" charset="0"/>
                            <a:cs typeface="Cambria Math" panose="02040503050406030204" pitchFamily="18" charset="0"/>
                          </a:rPr>
                          <m:t>𝑖</m:t>
                        </m:r>
                        <m:r>
                          <a:rPr lang="en-US" b="0" i="1" smtClean="0">
                            <a:latin typeface="Cambria Math" panose="02040503050406030204" pitchFamily="18" charset="0"/>
                            <a:cs typeface="Cambria Math" panose="02040503050406030204" pitchFamily="18" charset="0"/>
                          </a:rPr>
                          <m:t>=1</m:t>
                        </m:r>
                      </m:sub>
                      <m:sup>
                        <m:r>
                          <a:rPr lang="en-US" b="0" i="1" smtClean="0">
                            <a:latin typeface="Cambria Math" panose="02040503050406030204" pitchFamily="18" charset="0"/>
                            <a:cs typeface="Cambria Math" panose="02040503050406030204" pitchFamily="18" charset="0"/>
                          </a:rPr>
                          <m:t>𝑘</m:t>
                        </m:r>
                      </m:sup>
                      <m:e>
                        <m:sSub>
                          <m:sSubPr>
                            <m:ctrlPr>
                              <a:rPr lang="en-US" b="0" i="1" smtClean="0">
                                <a:latin typeface="Cambria Math" panose="02040503050406030204" pitchFamily="18" charset="0"/>
                                <a:cs typeface="Cambria Math" panose="02040503050406030204" pitchFamily="18" charset="0"/>
                              </a:rPr>
                            </m:ctrlPr>
                          </m:sSubPr>
                          <m:e>
                            <m:r>
                              <a:rPr lang="en-US" b="0" i="1" smtClean="0">
                                <a:latin typeface="Cambria Math" panose="02040503050406030204" pitchFamily="18" charset="0"/>
                                <a:cs typeface="Cambria Math" panose="02040503050406030204" pitchFamily="18" charset="0"/>
                              </a:rPr>
                              <m:t>𝑛</m:t>
                            </m:r>
                          </m:e>
                          <m:sub>
                            <m:r>
                              <a:rPr lang="en-US" b="0" i="1" smtClean="0">
                                <a:latin typeface="Cambria Math" panose="02040503050406030204" pitchFamily="18" charset="0"/>
                                <a:cs typeface="Cambria Math" panose="02040503050406030204" pitchFamily="18" charset="0"/>
                              </a:rPr>
                              <m:t>𝑖</m:t>
                            </m:r>
                          </m:sub>
                        </m:sSub>
                      </m:e>
                    </m:nary>
                  </m:oMath>
                </a14:m>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490855" y="1557020"/>
                <a:ext cx="8483600" cy="1088390"/>
              </a:xfrm>
              <a:prstGeom prst="rect">
                <a:avLst/>
              </a:prstGeom>
              <a:blipFill rotWithShape="1">
                <a:blip r:embed="rId2"/>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492760" y="2534920"/>
                <a:ext cx="8380095" cy="77724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correlated sum of squares for each factor level </a:t>
                </a:r>
                <a14:m>
                  <m:oMath xmlns:m="http://schemas.openxmlformats.org/officeDocument/2006/math">
                    <m:sSub>
                      <m:sSubPr>
                        <m:ctrlPr>
                          <a:rPr lang="en-IN" i="1">
                            <a:latin typeface="Cambria Math" panose="02040503050406030204" pitchFamily="18" charset="0"/>
                          </a:rPr>
                        </m:ctrlPr>
                      </m:sSubPr>
                      <m:e>
                        <m:r>
                          <a:rPr lang="en-US" b="0" i="1" smtClean="0">
                            <a:latin typeface="Cambria Math" panose="02040503050406030204"/>
                          </a:rPr>
                          <m:t> </m:t>
                        </m:r>
                        <m:r>
                          <a:rPr lang="en-IN" i="1">
                            <a:latin typeface="Cambria Math" panose="02040503050406030204"/>
                          </a:rPr>
                          <m:t>𝑆𝑆</m:t>
                        </m:r>
                      </m:e>
                      <m:sub>
                        <m:r>
                          <a:rPr lang="en-IN" i="1">
                            <a:latin typeface="Cambria Math" panose="02040503050406030204"/>
                          </a:rPr>
                          <m:t>𝑖</m:t>
                        </m:r>
                      </m:sub>
                    </m:sSub>
                    <m:r>
                      <a:rPr lang="en-IN" i="1">
                        <a:latin typeface="Cambria Math" panose="02040503050406030204"/>
                      </a:rPr>
                      <m:t>=</m:t>
                    </m:r>
                    <m:nary>
                      <m:naryPr>
                        <m:chr m:val="∑"/>
                        <m:limLoc m:val="undOvr"/>
                        <m:ctrlPr>
                          <a:rPr lang="en-IN" i="1">
                            <a:latin typeface="Cambria Math" panose="02040503050406030204" pitchFamily="18" charset="0"/>
                          </a:rPr>
                        </m:ctrlPr>
                      </m:naryPr>
                      <m:sub>
                        <m:r>
                          <a:rPr lang="en-IN" i="1">
                            <a:latin typeface="Cambria Math" panose="02040503050406030204"/>
                          </a:rPr>
                          <m:t>𝑗</m:t>
                        </m:r>
                        <m:r>
                          <a:rPr lang="en-IN" i="1">
                            <a:latin typeface="Cambria Math" panose="02040503050406030204"/>
                          </a:rPr>
                          <m:t>=1</m:t>
                        </m:r>
                      </m:sub>
                      <m:sup>
                        <m:sSub>
                          <m:sSubPr>
                            <m:ctrlPr>
                              <a:rPr lang="en-IN" i="1">
                                <a:latin typeface="Cambria Math" panose="02040503050406030204" pitchFamily="18" charset="0"/>
                              </a:rPr>
                            </m:ctrlPr>
                          </m:sSubPr>
                          <m:e>
                            <m:r>
                              <a:rPr lang="en-IN" i="1">
                                <a:latin typeface="Cambria Math" panose="02040503050406030204"/>
                              </a:rPr>
                              <m:t>𝑛</m:t>
                            </m:r>
                          </m:e>
                          <m:sub>
                            <m:r>
                              <a:rPr lang="en-IN" i="1">
                                <a:latin typeface="Cambria Math" panose="02040503050406030204"/>
                              </a:rPr>
                              <m:t>𝑖</m:t>
                            </m:r>
                          </m:sub>
                        </m:sSub>
                      </m:sup>
                      <m:e>
                        <m:sSup>
                          <m:sSupPr>
                            <m:ctrlPr>
                              <a:rPr lang="en-IN" i="1">
                                <a:latin typeface="Cambria Math" panose="02040503050406030204" pitchFamily="18" charset="0"/>
                              </a:rPr>
                            </m:ctrlPr>
                          </m:sSupPr>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a:rPr>
                                      <m:t>𝑦</m:t>
                                    </m:r>
                                  </m:e>
                                  <m:sub>
                                    <m:r>
                                      <a:rPr lang="en-IN" i="1">
                                        <a:latin typeface="Cambria Math" panose="02040503050406030204"/>
                                      </a:rPr>
                                      <m:t>𝑖𝑗</m:t>
                                    </m:r>
                                  </m:sub>
                                </m:sSub>
                                <m:r>
                                  <a:rPr lang="en-IN" i="1">
                                    <a:latin typeface="Cambria Math" panose="02040503050406030204"/>
                                  </a:rPr>
                                  <m:t>−</m:t>
                                </m:r>
                                <m:sSub>
                                  <m:sSubPr>
                                    <m:ctrlPr>
                                      <a:rPr lang="en-IN" i="1">
                                        <a:latin typeface="Cambria Math" panose="02040503050406030204" pitchFamily="18" charset="0"/>
                                      </a:rPr>
                                    </m:ctrlPr>
                                  </m:sSubPr>
                                  <m:e>
                                    <m:acc>
                                      <m:accPr>
                                        <m:chr m:val="̅"/>
                                        <m:ctrlPr>
                                          <a:rPr lang="en-IN" i="1">
                                            <a:latin typeface="Cambria Math" panose="02040503050406030204" pitchFamily="18" charset="0"/>
                                          </a:rPr>
                                        </m:ctrlPr>
                                      </m:accPr>
                                      <m:e>
                                        <m:r>
                                          <a:rPr lang="en-IN" i="1">
                                            <a:latin typeface="Cambria Math" panose="02040503050406030204"/>
                                          </a:rPr>
                                          <m:t>𝑦</m:t>
                                        </m:r>
                                      </m:e>
                                    </m:acc>
                                  </m:e>
                                  <m:sub>
                                    <m:r>
                                      <a:rPr lang="en-IN" i="1">
                                        <a:latin typeface="Cambria Math" panose="02040503050406030204"/>
                                      </a:rPr>
                                      <m:t>𝑖</m:t>
                                    </m:r>
                                    <m:r>
                                      <a:rPr lang="en-IN" i="1">
                                        <a:latin typeface="Cambria Math" panose="02040503050406030204"/>
                                      </a:rPr>
                                      <m:t>.</m:t>
                                    </m:r>
                                  </m:sub>
                                </m:sSub>
                              </m:e>
                            </m:d>
                          </m:e>
                          <m:sup>
                            <m:r>
                              <a:rPr lang="en-IN" i="1">
                                <a:latin typeface="Cambria Math" panose="02040503050406030204"/>
                              </a:rPr>
                              <m:t>2</m:t>
                            </m:r>
                          </m:sup>
                        </m:sSup>
                      </m:e>
                    </m:nary>
                    <m:r>
                      <a:rPr lang="en-US" altLang="en-IN" i="1">
                        <a:latin typeface="Cambria Math" panose="02040503050406030204"/>
                      </a:rPr>
                      <m:t>; </m:t>
                    </m:r>
                    <m:r>
                      <a:rPr lang="en-US" altLang="en-IN" i="1">
                        <a:latin typeface="Cambria Math" panose="02040503050406030204"/>
                      </a:rPr>
                      <m:t>𝑖</m:t>
                    </m:r>
                    <m:r>
                      <a:rPr lang="en-US" altLang="en-IN" i="1">
                        <a:latin typeface="Cambria Math" panose="02040503050406030204"/>
                      </a:rPr>
                      <m:t> = 1(1)</m:t>
                    </m:r>
                    <m:r>
                      <a:rPr lang="en-US" altLang="en-IN" i="1">
                        <a:latin typeface="Cambria Math" panose="02040503050406030204"/>
                      </a:rPr>
                      <m:t>𝑘</m:t>
                    </m:r>
                    <m:r>
                      <a:rPr lang="en-US" altLang="en-IN" i="1">
                        <a:latin typeface="Cambria Math" panose="02040503050406030204"/>
                      </a:rPr>
                      <m:t>.</m:t>
                    </m:r>
                  </m:oMath>
                </a14:m>
                <a:r>
                  <a:rPr lang="en-US" dirty="0">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492760" y="2534920"/>
                <a:ext cx="8380095" cy="777240"/>
              </a:xfrm>
              <a:prstGeom prst="rect">
                <a:avLst/>
              </a:prstGeom>
              <a:blipFill rotWithShape="1">
                <a:blip r:embed="rId3"/>
                <a:stretch>
                  <a:fillRect/>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Text Box 6"/>
              <p:cNvSpPr txBox="1"/>
              <p:nvPr/>
            </p:nvSpPr>
            <p:spPr>
              <a:xfrm>
                <a:off x="492760" y="3352800"/>
                <a:ext cx="8435340" cy="3068320"/>
              </a:xfrm>
              <a:prstGeom prst="rect">
                <a:avLst/>
              </a:prstGeom>
              <a:noFill/>
            </p:spPr>
            <p:txBody>
              <a:bodyPr wrap="square" rtlCol="0" anchor="t">
                <a:spAutoFit/>
              </a:bodyPr>
              <a:lstStyle/>
              <a:p>
                <a:r>
                  <a:rPr lang="en-US" dirty="0">
                    <a:latin typeface="Times New Roman" panose="02020603050405020304" pitchFamily="18" charset="0"/>
                    <a:cs typeface="Times New Roman" panose="02020603050405020304" pitchFamily="18" charset="0"/>
                    <a:sym typeface="+mn-ea"/>
                  </a:rPr>
                  <a:t>We then calculate a pooled sum of squares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a:rPr>
                          <m:t>𝑆𝑆</m:t>
                        </m:r>
                      </m:e>
                      <m:sub>
                        <m:r>
                          <a:rPr lang="en-IN" i="1">
                            <a:latin typeface="Cambria Math" panose="02040503050406030204"/>
                          </a:rPr>
                          <m:t>𝑝</m:t>
                        </m:r>
                      </m:sub>
                    </m:sSub>
                    <m:r>
                      <a:rPr lang="en-IN" i="1">
                        <a:latin typeface="Cambria Math" panose="02040503050406030204"/>
                      </a:rPr>
                      <m:t>= </m:t>
                    </m:r>
                    <m:nary>
                      <m:naryPr>
                        <m:chr m:val="∑"/>
                        <m:limLoc m:val="undOvr"/>
                        <m:ctrlPr>
                          <a:rPr lang="en-IN" i="1">
                            <a:latin typeface="Cambria Math" panose="02040503050406030204" pitchFamily="18" charset="0"/>
                          </a:rPr>
                        </m:ctrlPr>
                      </m:naryPr>
                      <m:sub>
                        <m:r>
                          <a:rPr lang="en-IN" i="1">
                            <a:latin typeface="Cambria Math" panose="02040503050406030204"/>
                          </a:rPr>
                          <m:t>𝑖</m:t>
                        </m:r>
                        <m:r>
                          <a:rPr lang="en-IN" i="1">
                            <a:latin typeface="Cambria Math" panose="02040503050406030204"/>
                          </a:rPr>
                          <m:t>=1</m:t>
                        </m:r>
                      </m:sub>
                      <m:sup>
                        <m:r>
                          <a:rPr lang="en-US" b="0" i="1" smtClean="0">
                            <a:latin typeface="Cambria Math" panose="02040503050406030204"/>
                          </a:rPr>
                          <m:t>𝑘</m:t>
                        </m:r>
                      </m:sup>
                      <m:e>
                        <m:sSub>
                          <m:sSubPr>
                            <m:ctrlPr>
                              <a:rPr lang="en-IN" i="1">
                                <a:latin typeface="Cambria Math" panose="02040503050406030204" pitchFamily="18" charset="0"/>
                              </a:rPr>
                            </m:ctrlPr>
                          </m:sSubPr>
                          <m:e>
                            <m:r>
                              <a:rPr lang="en-IN" i="1">
                                <a:latin typeface="Cambria Math" panose="02040503050406030204"/>
                              </a:rPr>
                              <m:t>𝑆𝑆</m:t>
                            </m:r>
                          </m:e>
                          <m:sub>
                            <m:r>
                              <a:rPr lang="en-IN" i="1">
                                <a:latin typeface="Cambria Math" panose="02040503050406030204"/>
                              </a:rPr>
                              <m:t>𝑖</m:t>
                            </m:r>
                          </m:sub>
                        </m:sSub>
                      </m:e>
                    </m:nary>
                  </m:oMath>
                </a14:m>
                <a:endParaRPr lang="en-IN" dirty="0"/>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sym typeface="+mn-ea"/>
                  </a:rPr>
                  <a:t>Finally, the pooled sample of variance is </a:t>
                </a:r>
                <a14:m>
                  <m:oMath xmlns:m="http://schemas.openxmlformats.org/officeDocument/2006/math">
                    <m:sSub>
                      <m:sSubPr>
                        <m:ctrlPr>
                          <a:rPr lang="en-IN" i="1">
                            <a:latin typeface="Cambria Math" panose="02040503050406030204" pitchFamily="18" charset="0"/>
                          </a:rPr>
                        </m:ctrlPr>
                      </m:sSubPr>
                      <m:e>
                        <m:r>
                          <a:rPr lang="en-IN" i="1">
                            <a:latin typeface="Cambria Math" panose="02040503050406030204"/>
                          </a:rPr>
                          <m:t>𝑠</m:t>
                        </m:r>
                      </m:e>
                      <m:sub>
                        <m:r>
                          <a:rPr lang="en-IN" i="1">
                            <a:latin typeface="Cambria Math" panose="02040503050406030204"/>
                          </a:rPr>
                          <m:t>𝑝</m:t>
                        </m:r>
                      </m:sub>
                    </m:sSub>
                    <m:r>
                      <a:rPr lang="en-IN" i="1">
                        <a:latin typeface="Cambria Math" panose="02040503050406030204"/>
                      </a:rPr>
                      <m:t>=</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a:rPr>
                              <m:t>𝑆𝑆</m:t>
                            </m:r>
                          </m:e>
                          <m:sub>
                            <m:r>
                              <a:rPr lang="en-IN" i="1">
                                <a:latin typeface="Cambria Math" panose="02040503050406030204"/>
                              </a:rPr>
                              <m:t>𝑝</m:t>
                            </m:r>
                          </m:sub>
                        </m:sSub>
                      </m:num>
                      <m:den>
                        <m:r>
                          <a:rPr lang="en-IN" i="1">
                            <a:latin typeface="Cambria Math" panose="02040503050406030204"/>
                          </a:rPr>
                          <m:t>𝑝𝑜𝑜𝑙𝑒𝑑</m:t>
                        </m:r>
                        <m:r>
                          <a:rPr lang="en-IN" i="1">
                            <a:latin typeface="Cambria Math" panose="02040503050406030204"/>
                          </a:rPr>
                          <m:t> </m:t>
                        </m:r>
                        <m:r>
                          <a:rPr lang="en-IN" i="1">
                            <a:latin typeface="Cambria Math" panose="02040503050406030204"/>
                          </a:rPr>
                          <m:t>𝑑𝑒𝑔𝑟𝑒𝑒</m:t>
                        </m:r>
                        <m:r>
                          <a:rPr lang="en-IN" i="1">
                            <a:latin typeface="Cambria Math" panose="02040503050406030204"/>
                          </a:rPr>
                          <m:t> </m:t>
                        </m:r>
                        <m:r>
                          <a:rPr lang="en-IN" i="1">
                            <a:latin typeface="Cambria Math" panose="02040503050406030204"/>
                          </a:rPr>
                          <m:t>𝑜𝑓</m:t>
                        </m:r>
                        <m:r>
                          <a:rPr lang="en-IN" i="1">
                            <a:latin typeface="Cambria Math" panose="02040503050406030204"/>
                          </a:rPr>
                          <m:t> </m:t>
                        </m:r>
                        <m:r>
                          <a:rPr lang="en-IN" i="1">
                            <a:latin typeface="Cambria Math" panose="02040503050406030204"/>
                          </a:rPr>
                          <m:t>𝑓𝑟𝑒𝑑𝑜𝑚</m:t>
                        </m:r>
                      </m:den>
                    </m:f>
                    <m:r>
                      <a:rPr lang="en-IN" i="1">
                        <a:latin typeface="Cambria Math" panose="02040503050406030204"/>
                      </a:rPr>
                      <m:t>= </m:t>
                    </m:r>
                    <m:f>
                      <m:fPr>
                        <m:ctrlPr>
                          <a:rPr lang="en-IN" i="1">
                            <a:latin typeface="Cambria Math" panose="02040503050406030204" pitchFamily="18" charset="0"/>
                          </a:rPr>
                        </m:ctrlPr>
                      </m:fPr>
                      <m:num>
                        <m:sSub>
                          <m:sSubPr>
                            <m:ctrlPr>
                              <a:rPr lang="en-IN" i="1">
                                <a:latin typeface="Cambria Math" panose="02040503050406030204" pitchFamily="18" charset="0"/>
                              </a:rPr>
                            </m:ctrlPr>
                          </m:sSubPr>
                          <m:e>
                            <m:r>
                              <a:rPr lang="en-IN" i="1">
                                <a:latin typeface="Cambria Math" panose="02040503050406030204"/>
                              </a:rPr>
                              <m:t>𝑆𝑆</m:t>
                            </m:r>
                          </m:e>
                          <m:sub>
                            <m:r>
                              <a:rPr lang="en-IN" i="1">
                                <a:latin typeface="Cambria Math" panose="02040503050406030204"/>
                              </a:rPr>
                              <m:t>𝑝</m:t>
                            </m:r>
                          </m:sub>
                        </m:sSub>
                      </m:num>
                      <m:den>
                        <m:nary>
                          <m:naryPr>
                            <m:chr m:val="∑"/>
                            <m:limLoc m:val="undOvr"/>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a:rPr>
                                  <m:t>𝑛</m:t>
                                </m:r>
                              </m:e>
                              <m:sub>
                                <m:r>
                                  <a:rPr lang="en-IN" i="1">
                                    <a:latin typeface="Cambria Math" panose="02040503050406030204"/>
                                  </a:rPr>
                                  <m:t>𝑖</m:t>
                                </m:r>
                              </m:sub>
                            </m:sSub>
                            <m:r>
                              <a:rPr lang="en-IN" i="1">
                                <a:latin typeface="Cambria Math" panose="02040503050406030204"/>
                              </a:rPr>
                              <m:t>−</m:t>
                            </m:r>
                            <m:r>
                              <a:rPr lang="en-US" b="0" i="1" smtClean="0">
                                <a:latin typeface="Cambria Math" panose="02040503050406030204"/>
                              </a:rPr>
                              <m:t>𝑘</m:t>
                            </m:r>
                          </m:e>
                        </m:nary>
                      </m:den>
                    </m:f>
                  </m:oMath>
                </a14:m>
                <a:endParaRPr lang="en-IN" dirty="0"/>
              </a:p>
              <a:p>
                <a:endParaRPr lang="en-IN" dirty="0"/>
              </a:p>
              <a:p>
                <a:r>
                  <a:rPr lang="en-US" dirty="0">
                    <a:latin typeface="Times New Roman" panose="02020603050405020304" pitchFamily="18" charset="0"/>
                    <a:cs typeface="Times New Roman" panose="02020603050405020304" pitchFamily="18" charset="0"/>
                    <a:sym typeface="+mn-ea"/>
                  </a:rPr>
                  <a:t>Note that if the individual variances are available, the same can be computed as </a:t>
                </a:r>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sym typeface="+mn-ea"/>
                  </a:rPr>
                  <a:t>                                 </a:t>
                </a:r>
                <a14:m>
                  <m:oMath xmlns:m="http://schemas.openxmlformats.org/officeDocument/2006/math">
                    <m:r>
                      <a:rPr lang="en-US" dirty="0">
                        <a:latin typeface="Cambria Math" panose="02040503050406030204" pitchFamily="18" charset="0"/>
                        <a:cs typeface="Times New Roman" panose="02020603050405020304" pitchFamily="18" charset="0"/>
                        <a:sym typeface="+mn-ea"/>
                      </a:rPr>
                      <m:t>                           </m:t>
                    </m:r>
                    <m:sSub>
                      <m:sSubPr>
                        <m:ctrlPr>
                          <a:rPr lang="en-IN" i="1">
                            <a:latin typeface="Cambria Math" panose="02040503050406030204" pitchFamily="18" charset="0"/>
                          </a:rPr>
                        </m:ctrlPr>
                      </m:sSubPr>
                      <m:e>
                        <m:r>
                          <a:rPr lang="en-IN" i="1">
                            <a:latin typeface="Cambria Math" panose="02040503050406030204"/>
                          </a:rPr>
                          <m:t>𝑠</m:t>
                        </m:r>
                      </m:e>
                      <m:sub>
                        <m:r>
                          <a:rPr lang="en-IN" i="1">
                            <a:latin typeface="Cambria Math" panose="02040503050406030204"/>
                          </a:rPr>
                          <m:t>𝑝</m:t>
                        </m:r>
                      </m:sub>
                    </m:sSub>
                    <m:r>
                      <a:rPr lang="en-IN" i="1">
                        <a:latin typeface="Cambria Math" panose="02040503050406030204"/>
                      </a:rPr>
                      <m:t>= </m:t>
                    </m:r>
                    <m:f>
                      <m:fPr>
                        <m:ctrlPr>
                          <a:rPr lang="en-IN" i="1">
                            <a:latin typeface="Cambria Math" panose="02040503050406030204" pitchFamily="18" charset="0"/>
                          </a:rPr>
                        </m:ctrlPr>
                      </m:fPr>
                      <m:num>
                        <m:nary>
                          <m:naryPr>
                            <m:chr m:val="∑"/>
                            <m:limLoc m:val="undOvr"/>
                            <m:ctrlPr>
                              <a:rPr lang="en-IN" i="1">
                                <a:latin typeface="Cambria Math" panose="02040503050406030204" pitchFamily="18" charset="0"/>
                              </a:rPr>
                            </m:ctrlPr>
                          </m:naryPr>
                          <m:sub>
                            <m:r>
                              <a:rPr lang="en-IN" i="1">
                                <a:latin typeface="Cambria Math" panose="02040503050406030204"/>
                              </a:rPr>
                              <m:t>𝑖</m:t>
                            </m:r>
                            <m:r>
                              <a:rPr lang="en-IN" i="1">
                                <a:latin typeface="Cambria Math" panose="02040503050406030204"/>
                              </a:rPr>
                              <m:t>=1</m:t>
                            </m:r>
                          </m:sub>
                          <m:sup>
                            <m:r>
                              <a:rPr lang="en-US" b="0" i="1" smtClean="0">
                                <a:latin typeface="Cambria Math" panose="02040503050406030204"/>
                              </a:rPr>
                              <m:t>𝑘</m:t>
                            </m:r>
                          </m:sup>
                          <m:e>
                            <m:d>
                              <m:dPr>
                                <m:ctrlPr>
                                  <a:rPr lang="en-IN" i="1">
                                    <a:latin typeface="Cambria Math" panose="02040503050406030204" pitchFamily="18" charset="0"/>
                                  </a:rPr>
                                </m:ctrlPr>
                              </m:dPr>
                              <m:e>
                                <m:sSub>
                                  <m:sSubPr>
                                    <m:ctrlPr>
                                      <a:rPr lang="en-IN" i="1">
                                        <a:latin typeface="Cambria Math" panose="02040503050406030204" pitchFamily="18" charset="0"/>
                                      </a:rPr>
                                    </m:ctrlPr>
                                  </m:sSubPr>
                                  <m:e>
                                    <m:r>
                                      <a:rPr lang="en-IN" i="1">
                                        <a:latin typeface="Cambria Math" panose="02040503050406030204"/>
                                      </a:rPr>
                                      <m:t>𝑛</m:t>
                                    </m:r>
                                  </m:e>
                                  <m:sub>
                                    <m:r>
                                      <a:rPr lang="en-IN" i="1">
                                        <a:latin typeface="Cambria Math" panose="02040503050406030204"/>
                                      </a:rPr>
                                      <m:t>𝑖</m:t>
                                    </m:r>
                                  </m:sub>
                                </m:sSub>
                                <m:r>
                                  <a:rPr lang="en-IN" i="1">
                                    <a:latin typeface="Cambria Math" panose="02040503050406030204"/>
                                  </a:rPr>
                                  <m:t>−1</m:t>
                                </m:r>
                              </m:e>
                            </m:d>
                            <m:sSubSup>
                              <m:sSubSupPr>
                                <m:ctrlPr>
                                  <a:rPr lang="en-IN" i="1">
                                    <a:latin typeface="Cambria Math" panose="02040503050406030204" pitchFamily="18" charset="0"/>
                                  </a:rPr>
                                </m:ctrlPr>
                              </m:sSubSupPr>
                              <m:e>
                                <m:r>
                                  <a:rPr lang="en-IN" i="1">
                                    <a:latin typeface="Cambria Math" panose="02040503050406030204"/>
                                  </a:rPr>
                                  <m:t>𝑠</m:t>
                                </m:r>
                              </m:e>
                              <m:sub>
                                <m:r>
                                  <a:rPr lang="en-IN" i="1">
                                    <a:latin typeface="Cambria Math" panose="02040503050406030204"/>
                                  </a:rPr>
                                  <m:t>𝑖</m:t>
                                </m:r>
                              </m:sub>
                              <m:sup>
                                <m:r>
                                  <a:rPr lang="en-IN" i="1">
                                    <a:latin typeface="Cambria Math" panose="02040503050406030204"/>
                                  </a:rPr>
                                  <m:t>2</m:t>
                                </m:r>
                              </m:sup>
                            </m:sSubSup>
                          </m:e>
                        </m:nary>
                      </m:num>
                      <m:den>
                        <m:nary>
                          <m:naryPr>
                            <m:chr m:val="∑"/>
                            <m:limLoc m:val="undOvr"/>
                            <m:subHide m:val="on"/>
                            <m:supHide m:val="on"/>
                            <m:ctrlPr>
                              <a:rPr lang="en-IN" i="1">
                                <a:latin typeface="Cambria Math" panose="02040503050406030204" pitchFamily="18" charset="0"/>
                              </a:rPr>
                            </m:ctrlPr>
                          </m:naryPr>
                          <m:sub/>
                          <m:sup/>
                          <m:e>
                            <m:sSub>
                              <m:sSubPr>
                                <m:ctrlPr>
                                  <a:rPr lang="en-IN" i="1">
                                    <a:latin typeface="Cambria Math" panose="02040503050406030204" pitchFamily="18" charset="0"/>
                                  </a:rPr>
                                </m:ctrlPr>
                              </m:sSubPr>
                              <m:e>
                                <m:r>
                                  <a:rPr lang="en-IN" i="1">
                                    <a:latin typeface="Cambria Math" panose="02040503050406030204"/>
                                  </a:rPr>
                                  <m:t>𝑛</m:t>
                                </m:r>
                              </m:e>
                              <m:sub>
                                <m:r>
                                  <a:rPr lang="en-IN" i="1">
                                    <a:latin typeface="Cambria Math" panose="02040503050406030204"/>
                                  </a:rPr>
                                  <m:t>𝑖</m:t>
                                </m:r>
                              </m:sub>
                            </m:sSub>
                            <m:r>
                              <a:rPr lang="en-IN" i="1">
                                <a:latin typeface="Cambria Math" panose="02040503050406030204"/>
                              </a:rPr>
                              <m:t>−</m:t>
                            </m:r>
                            <m:r>
                              <a:rPr lang="en-US" b="0" i="1" smtClean="0">
                                <a:latin typeface="Cambria Math" panose="02040503050406030204"/>
                              </a:rPr>
                              <m:t>𝑘</m:t>
                            </m:r>
                          </m:e>
                        </m:nary>
                      </m:den>
                    </m:f>
                  </m:oMath>
                </a14:m>
                <a:endParaRPr lang="en-IN" dirty="0"/>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sym typeface="+mn-ea"/>
                  </a:rPr>
                  <a:t>where </a:t>
                </a:r>
                <a14:m>
                  <m:oMath xmlns:m="http://schemas.openxmlformats.org/officeDocument/2006/math">
                    <m:sSubSup>
                      <m:sSubSupPr>
                        <m:ctrlPr>
                          <a:rPr lang="en-IN" i="1">
                            <a:latin typeface="Cambria Math" panose="02040503050406030204" pitchFamily="18" charset="0"/>
                          </a:rPr>
                        </m:ctrlPr>
                      </m:sSubSupPr>
                      <m:e>
                        <m:r>
                          <a:rPr lang="en-IN" i="1">
                            <a:latin typeface="Cambria Math" panose="02040503050406030204"/>
                          </a:rPr>
                          <m:t>𝑠</m:t>
                        </m:r>
                      </m:e>
                      <m:sub>
                        <m:r>
                          <a:rPr lang="en-IN" i="1">
                            <a:latin typeface="Cambria Math" panose="02040503050406030204"/>
                          </a:rPr>
                          <m:t>𝑖</m:t>
                        </m:r>
                      </m:sub>
                      <m:sup>
                        <m:r>
                          <a:rPr lang="en-IN" i="1">
                            <a:latin typeface="Cambria Math" panose="02040503050406030204"/>
                          </a:rPr>
                          <m:t>2</m:t>
                        </m:r>
                      </m:sup>
                    </m:sSubSup>
                  </m:oMath>
                </a14:m>
                <a:r>
                  <a:rPr lang="en-IN" dirty="0">
                    <a:sym typeface="+mn-ea"/>
                  </a:rPr>
                  <a:t> are the variances for each sample. This is also called </a:t>
                </a:r>
                <a:r>
                  <a:rPr lang="en-US" b="1" dirty="0">
                    <a:solidFill>
                      <a:srgbClr val="0070C0"/>
                    </a:solidFill>
                    <a:latin typeface="Times New Roman" panose="02020603050405020304" pitchFamily="18" charset="0"/>
                    <a:cs typeface="Times New Roman" panose="02020603050405020304" pitchFamily="18" charset="0"/>
                    <a:sym typeface="+mn-ea"/>
                  </a:rPr>
                  <a:t>variance within samples </a:t>
                </a:r>
                <a:r>
                  <a:rPr lang="en-US" dirty="0">
                    <a:latin typeface="Times New Roman" panose="02020603050405020304" pitchFamily="18" charset="0"/>
                    <a:cs typeface="Times New Roman" panose="02020603050405020304" pitchFamily="18" charset="0"/>
                    <a:sym typeface="+mn-ea"/>
                  </a:rPr>
                  <a:t>and</a:t>
                </a:r>
                <a:r>
                  <a:rPr lang="en-US" b="1" dirty="0">
                    <a:solidFill>
                      <a:srgbClr val="0070C0"/>
                    </a:solidFill>
                    <a:latin typeface="Times New Roman" panose="02020603050405020304" pitchFamily="18" charset="0"/>
                    <a:cs typeface="Times New Roman" panose="02020603050405020304" pitchFamily="18" charset="0"/>
                    <a:sym typeface="+mn-ea"/>
                  </a:rPr>
                  <a:t> </a:t>
                </a:r>
                <a:r>
                  <a:rPr lang="en-US" dirty="0">
                    <a:solidFill>
                      <a:srgbClr val="C00000"/>
                    </a:solidFill>
                    <a:latin typeface="Times New Roman" panose="02020603050405020304" pitchFamily="18" charset="0"/>
                    <a:cs typeface="Times New Roman" panose="02020603050405020304" pitchFamily="18" charset="0"/>
                    <a:sym typeface="+mn-ea"/>
                  </a:rPr>
                  <a:t>also popularly be denoted as</a:t>
                </a:r>
                <a:endParaRPr lang="en-US"/>
              </a:p>
            </p:txBody>
          </p:sp>
        </mc:Choice>
        <mc:Fallback xmlns="">
          <p:sp>
            <p:nvSpPr>
              <p:cNvPr id="7" name="Text Box 6"/>
              <p:cNvSpPr txBox="1">
                <a:spLocks noRot="1" noChangeAspect="1" noMove="1" noResize="1" noEditPoints="1" noAdjustHandles="1" noChangeArrowheads="1" noChangeShapeType="1" noTextEdit="1"/>
              </p:cNvSpPr>
              <p:nvPr/>
            </p:nvSpPr>
            <p:spPr>
              <a:xfrm>
                <a:off x="492760" y="3352800"/>
                <a:ext cx="8435340" cy="3068320"/>
              </a:xfrm>
              <a:prstGeom prst="rect">
                <a:avLst/>
              </a:prstGeom>
              <a:blipFill rotWithShape="1">
                <a:blip r:embed="rId4"/>
                <a:stretch>
                  <a:fillRect/>
                </a:stretch>
              </a:blipFill>
            </p:spPr>
            <p:txBody>
              <a:bodyPr/>
              <a:lstStyle/>
              <a:p>
                <a:r>
                  <a:rPr lang="en-US" altLang="en-US">
                    <a:noFill/>
                  </a:rPr>
                  <a:t> </a:t>
                </a:r>
              </a:p>
            </p:txBody>
          </p:sp>
        </mc:Fallback>
      </mc:AlternateContent>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7788" y="831341"/>
            <a:ext cx="3206115" cy="467995"/>
          </a:xfrm>
          <a:prstGeom prst="rect">
            <a:avLst/>
          </a:prstGeom>
        </p:spPr>
        <p:txBody>
          <a:bodyPr vert="horz" wrap="square" lIns="0" tIns="13335" rIns="0" bIns="0" rtlCol="0">
            <a:spAutoFit/>
          </a:bodyPr>
          <a:lstStyle/>
          <a:p>
            <a:pPr marL="12700">
              <a:lnSpc>
                <a:spcPct val="100000"/>
              </a:lnSpc>
              <a:spcBef>
                <a:spcPts val="105"/>
              </a:spcBef>
            </a:pPr>
            <a:r>
              <a:rPr sz="2900" spc="-5" dirty="0"/>
              <a:t>Example</a:t>
            </a:r>
            <a:r>
              <a:rPr sz="2900" spc="-65" dirty="0"/>
              <a:t> </a:t>
            </a:r>
            <a:r>
              <a:rPr sz="2900" dirty="0"/>
              <a:t>(Continued)</a:t>
            </a:r>
            <a:endParaRPr sz="2900"/>
          </a:p>
        </p:txBody>
      </p:sp>
      <p:sp>
        <p:nvSpPr>
          <p:cNvPr id="3" name="object 3"/>
          <p:cNvSpPr txBox="1"/>
          <p:nvPr/>
        </p:nvSpPr>
        <p:spPr>
          <a:xfrm>
            <a:off x="644753" y="1441450"/>
            <a:ext cx="8073390" cy="4660265"/>
          </a:xfrm>
          <a:prstGeom prst="rect">
            <a:avLst/>
          </a:prstGeom>
        </p:spPr>
        <p:txBody>
          <a:bodyPr vert="horz" wrap="square" lIns="0" tIns="13335" rIns="0" bIns="0" rtlCol="0">
            <a:spAutoFit/>
          </a:bodyPr>
          <a:lstStyle/>
          <a:p>
            <a:pPr marL="287020" indent="-274320">
              <a:lnSpc>
                <a:spcPct val="100000"/>
              </a:lnSpc>
              <a:spcBef>
                <a:spcPts val="105"/>
              </a:spcBef>
              <a:buClr>
                <a:srgbClr val="0AD0D9"/>
              </a:buClr>
              <a:buSzPct val="95000"/>
              <a:buFont typeface="Segoe UI Symbol" panose="020B0502040204020203"/>
              <a:buChar char="⚫"/>
              <a:tabLst>
                <a:tab pos="286385" algn="l"/>
                <a:tab pos="287020" algn="l"/>
              </a:tabLst>
            </a:pP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next</a:t>
            </a:r>
            <a:r>
              <a:rPr sz="2000" spc="-2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step</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process</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involves</a:t>
            </a:r>
            <a:r>
              <a:rPr sz="2000" spc="-3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organizing</a:t>
            </a:r>
            <a:r>
              <a:rPr sz="2000" spc="-50" dirty="0">
                <a:latin typeface="Times New Roman" panose="02020603050405020304"/>
                <a:cs typeface="Times New Roman" panose="02020603050405020304"/>
              </a:rPr>
              <a:t> </a:t>
            </a:r>
            <a:r>
              <a:rPr sz="2000" dirty="0">
                <a:latin typeface="Times New Roman" panose="02020603050405020304"/>
                <a:cs typeface="Times New Roman" panose="02020603050405020304"/>
              </a:rPr>
              <a:t>and</a:t>
            </a:r>
            <a:r>
              <a:rPr sz="2000" spc="-5" dirty="0">
                <a:latin typeface="Times New Roman" panose="02020603050405020304"/>
                <a:cs typeface="Times New Roman" panose="02020603050405020304"/>
              </a:rPr>
              <a:t> summarizing</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data.</a:t>
            </a:r>
            <a:endParaRPr sz="2000">
              <a:latin typeface="Times New Roman" panose="02020603050405020304"/>
              <a:cs typeface="Times New Roman" panose="02020603050405020304"/>
            </a:endParaRPr>
          </a:p>
          <a:p>
            <a:pPr>
              <a:lnSpc>
                <a:spcPct val="100000"/>
              </a:lnSpc>
              <a:spcBef>
                <a:spcPts val="45"/>
              </a:spcBef>
              <a:buClr>
                <a:srgbClr val="0AD0D9"/>
              </a:buClr>
              <a:buFont typeface="Segoe UI Symbol" panose="020B0502040204020203"/>
              <a:buChar char="⚫"/>
            </a:pPr>
            <a:endParaRPr sz="2700">
              <a:latin typeface="Times New Roman" panose="02020603050405020304"/>
              <a:cs typeface="Times New Roman" panose="02020603050405020304"/>
            </a:endParaRPr>
          </a:p>
          <a:p>
            <a:pPr marL="286385" marR="5080" indent="-274320" algn="just">
              <a:lnSpc>
                <a:spcPts val="2160"/>
              </a:lnSpc>
              <a:spcBef>
                <a:spcPts val="5"/>
              </a:spcBef>
              <a:buClr>
                <a:srgbClr val="0AD0D9"/>
              </a:buClr>
              <a:buSzPct val="95000"/>
              <a:buFont typeface="Segoe UI Symbol" panose="020B0502040204020203"/>
              <a:buChar char="⚫"/>
              <a:tabLst>
                <a:tab pos="287020" algn="l"/>
              </a:tabLst>
            </a:pPr>
            <a:r>
              <a:rPr sz="2000" spc="-5" dirty="0">
                <a:latin typeface="Times New Roman" panose="02020603050405020304"/>
                <a:cs typeface="Times New Roman" panose="02020603050405020304"/>
              </a:rPr>
              <a:t>Methods for </a:t>
            </a:r>
            <a:r>
              <a:rPr sz="2000" spc="-10" dirty="0">
                <a:latin typeface="Times New Roman" panose="02020603050405020304"/>
                <a:cs typeface="Times New Roman" panose="02020603050405020304"/>
              </a:rPr>
              <a:t>organizing </a:t>
            </a:r>
            <a:r>
              <a:rPr sz="2000" spc="-5" dirty="0">
                <a:latin typeface="Times New Roman" panose="02020603050405020304"/>
                <a:cs typeface="Times New Roman" panose="02020603050405020304"/>
              </a:rPr>
              <a:t>and summarizing data, such </a:t>
            </a:r>
            <a:r>
              <a:rPr sz="2000" dirty="0">
                <a:latin typeface="Times New Roman" panose="02020603050405020304"/>
                <a:cs typeface="Times New Roman" panose="02020603050405020304"/>
              </a:rPr>
              <a:t>as </a:t>
            </a:r>
            <a:r>
              <a:rPr sz="2000" spc="-5" dirty="0">
                <a:latin typeface="Times New Roman" panose="02020603050405020304"/>
                <a:cs typeface="Times New Roman" panose="02020603050405020304"/>
              </a:rPr>
              <a:t>the </a:t>
            </a:r>
            <a:r>
              <a:rPr sz="2000" dirty="0">
                <a:latin typeface="Times New Roman" panose="02020603050405020304"/>
                <a:cs typeface="Times New Roman" panose="02020603050405020304"/>
              </a:rPr>
              <a:t>use </a:t>
            </a:r>
            <a:r>
              <a:rPr sz="2000" spc="-5" dirty="0">
                <a:latin typeface="Times New Roman" panose="02020603050405020304"/>
                <a:cs typeface="Times New Roman" panose="02020603050405020304"/>
              </a:rPr>
              <a:t>of tables, </a:t>
            </a:r>
            <a:r>
              <a:rPr sz="2000" dirty="0">
                <a:latin typeface="Times New Roman" panose="02020603050405020304"/>
                <a:cs typeface="Times New Roman" panose="02020603050405020304"/>
              </a:rPr>
              <a:t> graphs, </a:t>
            </a:r>
            <a:r>
              <a:rPr sz="2000" spc="-5" dirty="0">
                <a:latin typeface="Times New Roman" panose="02020603050405020304"/>
                <a:cs typeface="Times New Roman" panose="02020603050405020304"/>
              </a:rPr>
              <a:t>or numerical summaries, make up the branch </a:t>
            </a:r>
            <a:r>
              <a:rPr sz="2000" dirty="0">
                <a:latin typeface="Times New Roman" panose="02020603050405020304"/>
                <a:cs typeface="Times New Roman" panose="02020603050405020304"/>
              </a:rPr>
              <a:t>of </a:t>
            </a:r>
            <a:r>
              <a:rPr sz="2000" spc="-5" dirty="0">
                <a:latin typeface="Times New Roman" panose="02020603050405020304"/>
                <a:cs typeface="Times New Roman" panose="02020603050405020304"/>
              </a:rPr>
              <a:t>statistics called </a:t>
            </a:r>
            <a:r>
              <a:rPr sz="2000" dirty="0">
                <a:latin typeface="Times New Roman" panose="02020603050405020304"/>
                <a:cs typeface="Times New Roman" panose="02020603050405020304"/>
              </a:rPr>
              <a:t> </a:t>
            </a:r>
            <a:r>
              <a:rPr sz="2000" b="1" dirty="0">
                <a:solidFill>
                  <a:srgbClr val="0A5ED6"/>
                </a:solidFill>
                <a:latin typeface="Times New Roman" panose="02020603050405020304"/>
                <a:cs typeface="Times New Roman" panose="02020603050405020304"/>
              </a:rPr>
              <a:t>descriptive</a:t>
            </a:r>
            <a:r>
              <a:rPr sz="2000" b="1" spc="-35" dirty="0">
                <a:solidFill>
                  <a:srgbClr val="0A5ED6"/>
                </a:solidFill>
                <a:latin typeface="Times New Roman" panose="02020603050405020304"/>
                <a:cs typeface="Times New Roman" panose="02020603050405020304"/>
              </a:rPr>
              <a:t> </a:t>
            </a:r>
            <a:r>
              <a:rPr sz="2000" b="1" dirty="0">
                <a:solidFill>
                  <a:srgbClr val="0A5ED6"/>
                </a:solidFill>
                <a:latin typeface="Times New Roman" panose="02020603050405020304"/>
                <a:cs typeface="Times New Roman" panose="02020603050405020304"/>
              </a:rPr>
              <a:t>statistics</a:t>
            </a:r>
            <a:r>
              <a:rPr sz="2000" dirty="0">
                <a:latin typeface="Times New Roman" panose="02020603050405020304"/>
                <a:cs typeface="Times New Roman" panose="02020603050405020304"/>
              </a:rPr>
              <a:t>.</a:t>
            </a:r>
            <a:endParaRPr sz="2000">
              <a:latin typeface="Times New Roman" panose="02020603050405020304"/>
              <a:cs typeface="Times New Roman" panose="02020603050405020304"/>
            </a:endParaRPr>
          </a:p>
          <a:p>
            <a:pPr>
              <a:lnSpc>
                <a:spcPct val="100000"/>
              </a:lnSpc>
              <a:spcBef>
                <a:spcPts val="30"/>
              </a:spcBef>
              <a:buClr>
                <a:srgbClr val="0AD0D9"/>
              </a:buClr>
              <a:buFont typeface="Segoe UI Symbol" panose="020B0502040204020203"/>
              <a:buChar char="⚫"/>
            </a:pPr>
            <a:endParaRPr sz="2450">
              <a:latin typeface="Times New Roman" panose="02020603050405020304"/>
              <a:cs typeface="Times New Roman" panose="02020603050405020304"/>
            </a:endParaRPr>
          </a:p>
          <a:p>
            <a:pPr marL="287020" indent="-274320">
              <a:lnSpc>
                <a:spcPts val="2280"/>
              </a:lnSpc>
              <a:buClr>
                <a:srgbClr val="0AD0D9"/>
              </a:buClr>
              <a:buSzPct val="95000"/>
              <a:buFont typeface="Segoe UI Symbol" panose="020B0502040204020203"/>
              <a:buChar char="⚫"/>
              <a:tabLst>
                <a:tab pos="286385" algn="l"/>
                <a:tab pos="287020" algn="l"/>
                <a:tab pos="843280" algn="l"/>
                <a:tab pos="1705610" algn="l"/>
                <a:tab pos="2456180" algn="l"/>
                <a:tab pos="3306445" algn="l"/>
                <a:tab pos="3676650" algn="l"/>
                <a:tab pos="4769485" algn="l"/>
                <a:tab pos="6050280" algn="l"/>
                <a:tab pos="7200900" algn="l"/>
              </a:tabLst>
            </a:pPr>
            <a:r>
              <a:rPr sz="2000" dirty="0">
                <a:latin typeface="Times New Roman" panose="02020603050405020304"/>
                <a:cs typeface="Times New Roman" panose="02020603050405020304"/>
              </a:rPr>
              <a:t>The	</a:t>
            </a:r>
            <a:r>
              <a:rPr sz="2000" spc="-15" dirty="0">
                <a:latin typeface="Times New Roman" panose="02020603050405020304"/>
                <a:cs typeface="Times New Roman" panose="02020603050405020304"/>
              </a:rPr>
              <a:t>s</a:t>
            </a:r>
            <a:r>
              <a:rPr sz="2000" dirty="0">
                <a:latin typeface="Times New Roman" panose="02020603050405020304"/>
                <a:cs typeface="Times New Roman" panose="02020603050405020304"/>
              </a:rPr>
              <a:t>ec</a:t>
            </a:r>
            <a:r>
              <a:rPr sz="2000" spc="-15" dirty="0">
                <a:latin typeface="Times New Roman" panose="02020603050405020304"/>
                <a:cs typeface="Times New Roman" panose="02020603050405020304"/>
              </a:rPr>
              <a:t>o</a:t>
            </a:r>
            <a:r>
              <a:rPr sz="2000" spc="-10" dirty="0">
                <a:latin typeface="Times New Roman" panose="02020603050405020304"/>
                <a:cs typeface="Times New Roman" panose="02020603050405020304"/>
              </a:rPr>
              <a:t>n</a:t>
            </a:r>
            <a:r>
              <a:rPr sz="2000" dirty="0">
                <a:latin typeface="Times New Roman" panose="02020603050405020304"/>
                <a:cs typeface="Times New Roman" panose="02020603050405020304"/>
              </a:rPr>
              <a:t>d	</a:t>
            </a:r>
            <a:r>
              <a:rPr sz="2000" spc="-20" dirty="0">
                <a:latin typeface="Times New Roman" panose="02020603050405020304"/>
                <a:cs typeface="Times New Roman" panose="02020603050405020304"/>
              </a:rPr>
              <a:t>m</a:t>
            </a:r>
            <a:r>
              <a:rPr sz="2000" dirty="0">
                <a:latin typeface="Times New Roman" panose="02020603050405020304"/>
                <a:cs typeface="Times New Roman" panose="02020603050405020304"/>
              </a:rPr>
              <a:t>ajor	b</a:t>
            </a:r>
            <a:r>
              <a:rPr sz="2000" spc="5" dirty="0">
                <a:latin typeface="Times New Roman" panose="02020603050405020304"/>
                <a:cs typeface="Times New Roman" panose="02020603050405020304"/>
              </a:rPr>
              <a:t>r</a:t>
            </a:r>
            <a:r>
              <a:rPr sz="2000" spc="-15" dirty="0">
                <a:latin typeface="Times New Roman" panose="02020603050405020304"/>
                <a:cs typeface="Times New Roman" panose="02020603050405020304"/>
              </a:rPr>
              <a:t>a</a:t>
            </a:r>
            <a:r>
              <a:rPr sz="2000" dirty="0">
                <a:latin typeface="Times New Roman" panose="02020603050405020304"/>
                <a:cs typeface="Times New Roman" panose="02020603050405020304"/>
              </a:rPr>
              <a:t>n</a:t>
            </a:r>
            <a:r>
              <a:rPr sz="2000" spc="-10" dirty="0">
                <a:latin typeface="Times New Roman" panose="02020603050405020304"/>
                <a:cs typeface="Times New Roman" panose="02020603050405020304"/>
              </a:rPr>
              <a:t>c</a:t>
            </a:r>
            <a:r>
              <a:rPr sz="2000" dirty="0">
                <a:latin typeface="Times New Roman" panose="02020603050405020304"/>
                <a:cs typeface="Times New Roman" panose="02020603050405020304"/>
              </a:rPr>
              <a:t>h	</a:t>
            </a:r>
            <a:r>
              <a:rPr sz="2000" spc="-10" dirty="0">
                <a:latin typeface="Times New Roman" panose="02020603050405020304"/>
                <a:cs typeface="Times New Roman" panose="02020603050405020304"/>
              </a:rPr>
              <a:t>o</a:t>
            </a:r>
            <a:r>
              <a:rPr sz="2000" dirty="0">
                <a:latin typeface="Times New Roman" panose="02020603050405020304"/>
                <a:cs typeface="Times New Roman" panose="02020603050405020304"/>
              </a:rPr>
              <a:t>f	s</a:t>
            </a:r>
            <a:r>
              <a:rPr sz="2000" spc="-10" dirty="0">
                <a:latin typeface="Times New Roman" panose="02020603050405020304"/>
                <a:cs typeface="Times New Roman" panose="02020603050405020304"/>
              </a:rPr>
              <a:t>t</a:t>
            </a:r>
            <a:r>
              <a:rPr sz="2000" dirty="0">
                <a:latin typeface="Times New Roman" panose="02020603050405020304"/>
                <a:cs typeface="Times New Roman" panose="02020603050405020304"/>
              </a:rPr>
              <a:t>a</a:t>
            </a:r>
            <a:r>
              <a:rPr sz="2000" spc="-10" dirty="0">
                <a:latin typeface="Times New Roman" panose="02020603050405020304"/>
                <a:cs typeface="Times New Roman" panose="02020603050405020304"/>
              </a:rPr>
              <a:t>t</a:t>
            </a:r>
            <a:r>
              <a:rPr sz="2000" spc="-20" dirty="0">
                <a:latin typeface="Times New Roman" panose="02020603050405020304"/>
                <a:cs typeface="Times New Roman" panose="02020603050405020304"/>
              </a:rPr>
              <a:t>i</a:t>
            </a:r>
            <a:r>
              <a:rPr sz="2000" dirty="0">
                <a:latin typeface="Times New Roman" panose="02020603050405020304"/>
                <a:cs typeface="Times New Roman" panose="02020603050405020304"/>
              </a:rPr>
              <a:t>s</a:t>
            </a:r>
            <a:r>
              <a:rPr sz="2000" spc="-10" dirty="0">
                <a:latin typeface="Times New Roman" panose="02020603050405020304"/>
                <a:cs typeface="Times New Roman" panose="02020603050405020304"/>
              </a:rPr>
              <a:t>t</a:t>
            </a:r>
            <a:r>
              <a:rPr sz="2000" dirty="0">
                <a:latin typeface="Times New Roman" panose="02020603050405020304"/>
                <a:cs typeface="Times New Roman" panose="02020603050405020304"/>
              </a:rPr>
              <a:t>i</a:t>
            </a:r>
            <a:r>
              <a:rPr sz="2000" spc="-10" dirty="0">
                <a:latin typeface="Times New Roman" panose="02020603050405020304"/>
                <a:cs typeface="Times New Roman" panose="02020603050405020304"/>
              </a:rPr>
              <a:t>c</a:t>
            </a:r>
            <a:r>
              <a:rPr sz="2000" spc="-15" dirty="0">
                <a:latin typeface="Times New Roman" panose="02020603050405020304"/>
                <a:cs typeface="Times New Roman" panose="02020603050405020304"/>
              </a:rPr>
              <a:t>s</a:t>
            </a:r>
            <a:r>
              <a:rPr sz="2000" dirty="0">
                <a:latin typeface="Times New Roman" panose="02020603050405020304"/>
                <a:cs typeface="Times New Roman" panose="02020603050405020304"/>
              </a:rPr>
              <a:t>,	</a:t>
            </a:r>
            <a:r>
              <a:rPr sz="2000" b="1" dirty="0">
                <a:solidFill>
                  <a:srgbClr val="0A5ED6"/>
                </a:solidFill>
                <a:latin typeface="Times New Roman" panose="02020603050405020304"/>
                <a:cs typeface="Times New Roman" panose="02020603050405020304"/>
              </a:rPr>
              <a:t>i</a:t>
            </a:r>
            <a:r>
              <a:rPr sz="2000" b="1" spc="-20" dirty="0">
                <a:solidFill>
                  <a:srgbClr val="0A5ED6"/>
                </a:solidFill>
                <a:latin typeface="Times New Roman" panose="02020603050405020304"/>
                <a:cs typeface="Times New Roman" panose="02020603050405020304"/>
              </a:rPr>
              <a:t>n</a:t>
            </a:r>
            <a:r>
              <a:rPr sz="2000" b="1" dirty="0">
                <a:solidFill>
                  <a:srgbClr val="0A5ED6"/>
                </a:solidFill>
                <a:latin typeface="Times New Roman" panose="02020603050405020304"/>
                <a:cs typeface="Times New Roman" panose="02020603050405020304"/>
              </a:rPr>
              <a:t>fe</a:t>
            </a:r>
            <a:r>
              <a:rPr sz="2000" b="1" spc="-40" dirty="0">
                <a:solidFill>
                  <a:srgbClr val="0A5ED6"/>
                </a:solidFill>
                <a:latin typeface="Times New Roman" panose="02020603050405020304"/>
                <a:cs typeface="Times New Roman" panose="02020603050405020304"/>
              </a:rPr>
              <a:t>r</a:t>
            </a:r>
            <a:r>
              <a:rPr sz="2000" b="1" dirty="0">
                <a:solidFill>
                  <a:srgbClr val="0A5ED6"/>
                </a:solidFill>
                <a:latin typeface="Times New Roman" panose="02020603050405020304"/>
                <a:cs typeface="Times New Roman" panose="02020603050405020304"/>
              </a:rPr>
              <a:t>e</a:t>
            </a:r>
            <a:r>
              <a:rPr sz="2000" b="1" spc="-15" dirty="0">
                <a:solidFill>
                  <a:srgbClr val="0A5ED6"/>
                </a:solidFill>
                <a:latin typeface="Times New Roman" panose="02020603050405020304"/>
                <a:cs typeface="Times New Roman" panose="02020603050405020304"/>
              </a:rPr>
              <a:t>n</a:t>
            </a:r>
            <a:r>
              <a:rPr sz="2000" b="1" dirty="0">
                <a:solidFill>
                  <a:srgbClr val="0A5ED6"/>
                </a:solidFill>
                <a:latin typeface="Times New Roman" panose="02020603050405020304"/>
                <a:cs typeface="Times New Roman" panose="02020603050405020304"/>
              </a:rPr>
              <a:t>t</a:t>
            </a:r>
            <a:r>
              <a:rPr sz="2000" b="1" spc="-15" dirty="0">
                <a:solidFill>
                  <a:srgbClr val="0A5ED6"/>
                </a:solidFill>
                <a:latin typeface="Times New Roman" panose="02020603050405020304"/>
                <a:cs typeface="Times New Roman" panose="02020603050405020304"/>
              </a:rPr>
              <a:t>i</a:t>
            </a:r>
            <a:r>
              <a:rPr sz="2000" b="1" dirty="0">
                <a:solidFill>
                  <a:srgbClr val="0A5ED6"/>
                </a:solidFill>
                <a:latin typeface="Times New Roman" panose="02020603050405020304"/>
                <a:cs typeface="Times New Roman" panose="02020603050405020304"/>
              </a:rPr>
              <a:t>al	</a:t>
            </a:r>
            <a:r>
              <a:rPr sz="2000" b="1" spc="-15" dirty="0">
                <a:solidFill>
                  <a:srgbClr val="0A5ED6"/>
                </a:solidFill>
                <a:latin typeface="Times New Roman" panose="02020603050405020304"/>
                <a:cs typeface="Times New Roman" panose="02020603050405020304"/>
              </a:rPr>
              <a:t>s</a:t>
            </a:r>
            <a:r>
              <a:rPr sz="2000" b="1" dirty="0">
                <a:solidFill>
                  <a:srgbClr val="0A5ED6"/>
                </a:solidFill>
                <a:latin typeface="Times New Roman" panose="02020603050405020304"/>
                <a:cs typeface="Times New Roman" panose="02020603050405020304"/>
              </a:rPr>
              <a:t>tat</a:t>
            </a:r>
            <a:r>
              <a:rPr sz="2000" b="1" spc="-20" dirty="0">
                <a:solidFill>
                  <a:srgbClr val="0A5ED6"/>
                </a:solidFill>
                <a:latin typeface="Times New Roman" panose="02020603050405020304"/>
                <a:cs typeface="Times New Roman" panose="02020603050405020304"/>
              </a:rPr>
              <a:t>i</a:t>
            </a:r>
            <a:r>
              <a:rPr sz="2000" b="1" spc="-15" dirty="0">
                <a:solidFill>
                  <a:srgbClr val="0A5ED6"/>
                </a:solidFill>
                <a:latin typeface="Times New Roman" panose="02020603050405020304"/>
                <a:cs typeface="Times New Roman" panose="02020603050405020304"/>
              </a:rPr>
              <a:t>s</a:t>
            </a:r>
            <a:r>
              <a:rPr sz="2000" b="1" dirty="0">
                <a:solidFill>
                  <a:srgbClr val="0A5ED6"/>
                </a:solidFill>
                <a:latin typeface="Times New Roman" panose="02020603050405020304"/>
                <a:cs typeface="Times New Roman" panose="02020603050405020304"/>
              </a:rPr>
              <a:t>tic</a:t>
            </a:r>
            <a:r>
              <a:rPr sz="2000" b="1" spc="-20" dirty="0">
                <a:solidFill>
                  <a:srgbClr val="0A5ED6"/>
                </a:solidFill>
                <a:latin typeface="Times New Roman" panose="02020603050405020304"/>
                <a:cs typeface="Times New Roman" panose="02020603050405020304"/>
              </a:rPr>
              <a:t>s</a:t>
            </a:r>
            <a:r>
              <a:rPr sz="2000" dirty="0">
                <a:latin typeface="Times New Roman" panose="02020603050405020304"/>
                <a:cs typeface="Times New Roman" panose="02020603050405020304"/>
              </a:rPr>
              <a:t>,	</a:t>
            </a:r>
            <a:r>
              <a:rPr sz="2000" spc="-20" dirty="0">
                <a:latin typeface="Times New Roman" panose="02020603050405020304"/>
                <a:cs typeface="Times New Roman" panose="02020603050405020304"/>
              </a:rPr>
              <a:t>i</a:t>
            </a:r>
            <a:r>
              <a:rPr sz="2000" spc="-10" dirty="0">
                <a:latin typeface="Times New Roman" panose="02020603050405020304"/>
                <a:cs typeface="Times New Roman" panose="02020603050405020304"/>
              </a:rPr>
              <a:t>n</a:t>
            </a:r>
            <a:r>
              <a:rPr sz="2000" dirty="0">
                <a:latin typeface="Times New Roman" panose="02020603050405020304"/>
                <a:cs typeface="Times New Roman" panose="02020603050405020304"/>
              </a:rPr>
              <a:t>vo</a:t>
            </a:r>
            <a:r>
              <a:rPr sz="2000" spc="-10" dirty="0">
                <a:latin typeface="Times New Roman" panose="02020603050405020304"/>
                <a:cs typeface="Times New Roman" panose="02020603050405020304"/>
              </a:rPr>
              <a:t>l</a:t>
            </a:r>
            <a:r>
              <a:rPr sz="2000" dirty="0">
                <a:latin typeface="Times New Roman" panose="02020603050405020304"/>
                <a:cs typeface="Times New Roman" panose="02020603050405020304"/>
              </a:rPr>
              <a:t>ves</a:t>
            </a:r>
            <a:endParaRPr sz="2000">
              <a:latin typeface="Times New Roman" panose="02020603050405020304"/>
              <a:cs typeface="Times New Roman" panose="02020603050405020304"/>
            </a:endParaRPr>
          </a:p>
          <a:p>
            <a:pPr marL="286385">
              <a:lnSpc>
                <a:spcPts val="2280"/>
              </a:lnSpc>
            </a:pPr>
            <a:r>
              <a:rPr sz="2000" dirty="0">
                <a:latin typeface="Times New Roman" panose="02020603050405020304"/>
                <a:cs typeface="Times New Roman" panose="02020603050405020304"/>
              </a:rPr>
              <a:t>generalizing</a:t>
            </a:r>
            <a:r>
              <a:rPr sz="2000" spc="-30" dirty="0">
                <a:latin typeface="Times New Roman" panose="02020603050405020304"/>
                <a:cs typeface="Times New Roman" panose="02020603050405020304"/>
              </a:rPr>
              <a:t> </a:t>
            </a:r>
            <a:r>
              <a:rPr sz="2000" dirty="0">
                <a:latin typeface="Times New Roman" panose="02020603050405020304"/>
                <a:cs typeface="Times New Roman" panose="02020603050405020304"/>
              </a:rPr>
              <a:t>from</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sample</a:t>
            </a:r>
            <a:r>
              <a:rPr sz="2000" spc="-1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to </a:t>
            </a:r>
            <a:r>
              <a:rPr sz="2000" dirty="0">
                <a:latin typeface="Times New Roman" panose="02020603050405020304"/>
                <a:cs typeface="Times New Roman" panose="02020603050405020304"/>
              </a:rPr>
              <a:t>the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population</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from</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which</a:t>
            </a:r>
            <a:r>
              <a:rPr sz="2000" spc="-1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it</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was </a:t>
            </a:r>
            <a:r>
              <a:rPr sz="2000" spc="-5" dirty="0">
                <a:latin typeface="Times New Roman" panose="02020603050405020304"/>
                <a:cs typeface="Times New Roman" panose="02020603050405020304"/>
              </a:rPr>
              <a:t>selected.</a:t>
            </a:r>
            <a:endParaRPr sz="2000">
              <a:latin typeface="Times New Roman" panose="02020603050405020304"/>
              <a:cs typeface="Times New Roman" panose="02020603050405020304"/>
            </a:endParaRPr>
          </a:p>
          <a:p>
            <a:pPr>
              <a:lnSpc>
                <a:spcPct val="100000"/>
              </a:lnSpc>
              <a:spcBef>
                <a:spcPts val="45"/>
              </a:spcBef>
            </a:pPr>
            <a:endParaRPr sz="2700">
              <a:latin typeface="Times New Roman" panose="02020603050405020304"/>
              <a:cs typeface="Times New Roman" panose="02020603050405020304"/>
            </a:endParaRPr>
          </a:p>
          <a:p>
            <a:pPr marL="286385" marR="5080" indent="-274320" algn="just">
              <a:lnSpc>
                <a:spcPts val="2160"/>
              </a:lnSpc>
              <a:buClr>
                <a:srgbClr val="0AD0D9"/>
              </a:buClr>
              <a:buSzPct val="95000"/>
              <a:buFont typeface="Segoe UI Symbol" panose="020B0502040204020203"/>
              <a:buChar char="⚫"/>
              <a:tabLst>
                <a:tab pos="287020" algn="l"/>
              </a:tabLst>
            </a:pPr>
            <a:r>
              <a:rPr sz="2000" spc="-5" dirty="0">
                <a:latin typeface="Times New Roman" panose="02020603050405020304"/>
                <a:cs typeface="Times New Roman" panose="02020603050405020304"/>
              </a:rPr>
              <a:t>When </a:t>
            </a:r>
            <a:r>
              <a:rPr sz="2000" dirty="0">
                <a:latin typeface="Times New Roman" panose="02020603050405020304"/>
                <a:cs typeface="Times New Roman" panose="02020603050405020304"/>
              </a:rPr>
              <a:t>we </a:t>
            </a:r>
            <a:r>
              <a:rPr sz="2000" spc="-5" dirty="0">
                <a:latin typeface="Times New Roman" panose="02020603050405020304"/>
                <a:cs typeface="Times New Roman" panose="02020603050405020304"/>
              </a:rPr>
              <a:t>generalize </a:t>
            </a:r>
            <a:r>
              <a:rPr sz="2000" spc="-10" dirty="0">
                <a:latin typeface="Times New Roman" panose="02020603050405020304"/>
                <a:cs typeface="Times New Roman" panose="02020603050405020304"/>
              </a:rPr>
              <a:t>in </a:t>
            </a:r>
            <a:r>
              <a:rPr sz="2000" spc="-5" dirty="0">
                <a:latin typeface="Times New Roman" panose="02020603050405020304"/>
                <a:cs typeface="Times New Roman" panose="02020603050405020304"/>
              </a:rPr>
              <a:t>this </a:t>
            </a:r>
            <a:r>
              <a:rPr sz="2000" spc="-40" dirty="0">
                <a:latin typeface="Times New Roman" panose="02020603050405020304"/>
                <a:cs typeface="Times New Roman" panose="02020603050405020304"/>
              </a:rPr>
              <a:t>way, </a:t>
            </a:r>
            <a:r>
              <a:rPr sz="2000" dirty="0">
                <a:latin typeface="Times New Roman" panose="02020603050405020304"/>
                <a:cs typeface="Times New Roman" panose="02020603050405020304"/>
              </a:rPr>
              <a:t>we </a:t>
            </a:r>
            <a:r>
              <a:rPr sz="2000" spc="-5" dirty="0">
                <a:latin typeface="Times New Roman" panose="02020603050405020304"/>
                <a:cs typeface="Times New Roman" panose="02020603050405020304"/>
              </a:rPr>
              <a:t>run </a:t>
            </a:r>
            <a:r>
              <a:rPr sz="2000" dirty="0">
                <a:latin typeface="Times New Roman" panose="02020603050405020304"/>
                <a:cs typeface="Times New Roman" panose="02020603050405020304"/>
              </a:rPr>
              <a:t>the </a:t>
            </a:r>
            <a:r>
              <a:rPr sz="2000" spc="-5" dirty="0">
                <a:latin typeface="Times New Roman" panose="02020603050405020304"/>
                <a:cs typeface="Times New Roman" panose="02020603050405020304"/>
              </a:rPr>
              <a:t>risk of </a:t>
            </a:r>
            <a:r>
              <a:rPr sz="2000" spc="-10" dirty="0">
                <a:latin typeface="Times New Roman" panose="02020603050405020304"/>
                <a:cs typeface="Times New Roman" panose="02020603050405020304"/>
              </a:rPr>
              <a:t>an </a:t>
            </a:r>
            <a:r>
              <a:rPr sz="2000" dirty="0">
                <a:latin typeface="Times New Roman" panose="02020603050405020304"/>
                <a:cs typeface="Times New Roman" panose="02020603050405020304"/>
              </a:rPr>
              <a:t>incorrect </a:t>
            </a:r>
            <a:r>
              <a:rPr sz="2000" spc="-5" dirty="0">
                <a:latin typeface="Times New Roman" panose="02020603050405020304"/>
                <a:cs typeface="Times New Roman" panose="02020603050405020304"/>
              </a:rPr>
              <a:t>conclusion, </a:t>
            </a:r>
            <a:r>
              <a:rPr sz="2000" dirty="0">
                <a:latin typeface="Times New Roman" panose="02020603050405020304"/>
                <a:cs typeface="Times New Roman" panose="02020603050405020304"/>
              </a:rPr>
              <a:t> because</a:t>
            </a:r>
            <a:r>
              <a:rPr sz="2000" spc="5" dirty="0">
                <a:latin typeface="Times New Roman" panose="02020603050405020304"/>
                <a:cs typeface="Times New Roman" panose="02020603050405020304"/>
              </a:rPr>
              <a:t> </a:t>
            </a:r>
            <a:r>
              <a:rPr sz="2000" dirty="0">
                <a:latin typeface="Times New Roman" panose="02020603050405020304"/>
                <a:cs typeface="Times New Roman" panose="02020603050405020304"/>
              </a:rPr>
              <a:t>a</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conclusion</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about</a:t>
            </a:r>
            <a:r>
              <a:rPr sz="2000" dirty="0">
                <a:latin typeface="Times New Roman" panose="02020603050405020304"/>
                <a:cs typeface="Times New Roman" panose="02020603050405020304"/>
              </a:rPr>
              <a:t> the</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population</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is</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based</a:t>
            </a:r>
            <a:r>
              <a:rPr sz="2000" dirty="0">
                <a:latin typeface="Times New Roman" panose="02020603050405020304"/>
                <a:cs typeface="Times New Roman" panose="02020603050405020304"/>
              </a:rPr>
              <a:t> on</a:t>
            </a:r>
            <a:r>
              <a:rPr sz="2000" spc="5"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incomplete </a:t>
            </a:r>
            <a:r>
              <a:rPr sz="2000" dirty="0">
                <a:latin typeface="Times New Roman" panose="02020603050405020304"/>
                <a:cs typeface="Times New Roman" panose="02020603050405020304"/>
              </a:rPr>
              <a:t> </a:t>
            </a:r>
            <a:r>
              <a:rPr sz="2000" spc="-5" dirty="0">
                <a:latin typeface="Times New Roman" panose="02020603050405020304"/>
                <a:cs typeface="Times New Roman" panose="02020603050405020304"/>
              </a:rPr>
              <a:t>information.</a:t>
            </a:r>
            <a:endParaRPr sz="2000">
              <a:latin typeface="Times New Roman" panose="02020603050405020304"/>
              <a:cs typeface="Times New Roman" panose="02020603050405020304"/>
            </a:endParaRPr>
          </a:p>
          <a:p>
            <a:pPr>
              <a:lnSpc>
                <a:spcPct val="100000"/>
              </a:lnSpc>
              <a:spcBef>
                <a:spcPts val="20"/>
              </a:spcBef>
              <a:buClr>
                <a:srgbClr val="0AD0D9"/>
              </a:buClr>
              <a:buFont typeface="Segoe UI Symbol" panose="020B0502040204020203"/>
              <a:buChar char="⚫"/>
            </a:pPr>
            <a:endParaRPr sz="2700">
              <a:latin typeface="Times New Roman" panose="02020603050405020304"/>
              <a:cs typeface="Times New Roman" panose="02020603050405020304"/>
            </a:endParaRPr>
          </a:p>
          <a:p>
            <a:pPr marL="286385" marR="7620" indent="-274320" algn="just">
              <a:lnSpc>
                <a:spcPts val="2160"/>
              </a:lnSpc>
              <a:buClr>
                <a:srgbClr val="0AD0D9"/>
              </a:buClr>
              <a:buSzPct val="95000"/>
              <a:buFont typeface="Segoe UI Symbol" panose="020B0502040204020203"/>
              <a:buChar char="⚫"/>
              <a:tabLst>
                <a:tab pos="287020" algn="l"/>
              </a:tabLst>
            </a:pPr>
            <a:r>
              <a:rPr sz="2000" dirty="0">
                <a:latin typeface="Times New Roman" panose="02020603050405020304"/>
                <a:cs typeface="Times New Roman" panose="02020603050405020304"/>
              </a:rPr>
              <a:t>An </a:t>
            </a:r>
            <a:r>
              <a:rPr sz="2000" spc="-5" dirty="0">
                <a:latin typeface="Times New Roman" panose="02020603050405020304"/>
                <a:cs typeface="Times New Roman" panose="02020603050405020304"/>
              </a:rPr>
              <a:t>important </a:t>
            </a:r>
            <a:r>
              <a:rPr sz="2000" dirty="0">
                <a:latin typeface="Times New Roman" panose="02020603050405020304"/>
                <a:cs typeface="Times New Roman" panose="02020603050405020304"/>
              </a:rPr>
              <a:t>aspect </a:t>
            </a:r>
            <a:r>
              <a:rPr sz="2000" spc="-10" dirty="0">
                <a:latin typeface="Times New Roman" panose="02020603050405020304"/>
                <a:cs typeface="Times New Roman" panose="02020603050405020304"/>
              </a:rPr>
              <a:t>in </a:t>
            </a:r>
            <a:r>
              <a:rPr sz="2000" spc="-5" dirty="0">
                <a:latin typeface="Times New Roman" panose="02020603050405020304"/>
                <a:cs typeface="Times New Roman" panose="02020603050405020304"/>
              </a:rPr>
              <a:t>the development of inferential techniques involves </a:t>
            </a:r>
            <a:r>
              <a:rPr sz="2000" dirty="0">
                <a:latin typeface="Times New Roman" panose="02020603050405020304"/>
                <a:cs typeface="Times New Roman" panose="02020603050405020304"/>
              </a:rPr>
              <a:t> quantifying</a:t>
            </a:r>
            <a:r>
              <a:rPr sz="2000" spc="-40" dirty="0">
                <a:latin typeface="Times New Roman" panose="02020603050405020304"/>
                <a:cs typeface="Times New Roman" panose="02020603050405020304"/>
              </a:rPr>
              <a:t> </a:t>
            </a:r>
            <a:r>
              <a:rPr sz="2000" dirty="0">
                <a:latin typeface="Times New Roman" panose="02020603050405020304"/>
                <a:cs typeface="Times New Roman" panose="02020603050405020304"/>
              </a:rPr>
              <a:t>the</a:t>
            </a:r>
            <a:r>
              <a:rPr sz="2000" spc="-10" dirty="0">
                <a:latin typeface="Times New Roman" panose="02020603050405020304"/>
                <a:cs typeface="Times New Roman" panose="02020603050405020304"/>
              </a:rPr>
              <a:t> </a:t>
            </a:r>
            <a:r>
              <a:rPr sz="2000" dirty="0">
                <a:latin typeface="Times New Roman" panose="02020603050405020304"/>
                <a:cs typeface="Times New Roman" panose="02020603050405020304"/>
              </a:rPr>
              <a:t>chance</a:t>
            </a:r>
            <a:r>
              <a:rPr sz="2000" spc="-20" dirty="0">
                <a:latin typeface="Times New Roman" panose="02020603050405020304"/>
                <a:cs typeface="Times New Roman" panose="02020603050405020304"/>
              </a:rPr>
              <a:t> </a:t>
            </a:r>
            <a:r>
              <a:rPr sz="2000" dirty="0">
                <a:latin typeface="Times New Roman" panose="02020603050405020304"/>
                <a:cs typeface="Times New Roman" panose="02020603050405020304"/>
              </a:rPr>
              <a:t>of</a:t>
            </a:r>
            <a:r>
              <a:rPr sz="2000" spc="-5" dirty="0">
                <a:latin typeface="Times New Roman" panose="02020603050405020304"/>
                <a:cs typeface="Times New Roman" panose="02020603050405020304"/>
              </a:rPr>
              <a:t> an</a:t>
            </a:r>
            <a:r>
              <a:rPr sz="2000" spc="-15" dirty="0">
                <a:latin typeface="Times New Roman" panose="02020603050405020304"/>
                <a:cs typeface="Times New Roman" panose="02020603050405020304"/>
              </a:rPr>
              <a:t> </a:t>
            </a:r>
            <a:r>
              <a:rPr sz="2000" dirty="0">
                <a:latin typeface="Times New Roman" panose="02020603050405020304"/>
                <a:cs typeface="Times New Roman" panose="02020603050405020304"/>
              </a:rPr>
              <a:t>incorrect</a:t>
            </a:r>
            <a:r>
              <a:rPr sz="2000" spc="-35" dirty="0">
                <a:latin typeface="Times New Roman" panose="02020603050405020304"/>
                <a:cs typeface="Times New Roman" panose="02020603050405020304"/>
              </a:rPr>
              <a:t> </a:t>
            </a:r>
            <a:r>
              <a:rPr sz="2000" dirty="0">
                <a:latin typeface="Times New Roman" panose="02020603050405020304"/>
                <a:cs typeface="Times New Roman" panose="02020603050405020304"/>
              </a:rPr>
              <a:t>conclusion.</a:t>
            </a:r>
            <a:endParaRPr sz="2000">
              <a:latin typeface="Times New Roman" panose="02020603050405020304"/>
              <a:cs typeface="Times New Roman" panose="02020603050405020304"/>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02468" y="2659380"/>
            <a:ext cx="7961312" cy="615315"/>
          </a:xfrm>
        </p:spPr>
        <p:txBody>
          <a:bodyPr/>
          <a:lstStyle/>
          <a:p>
            <a:pPr algn="ctr"/>
            <a:r>
              <a:rPr lang="en-US"/>
              <a:t>Realationship Analysis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13" y="888928"/>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Relationship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11" y="1753722"/>
            <a:ext cx="8500598" cy="4705932"/>
          </a:xfrm>
        </p:spPr>
        <p:txBody>
          <a:bodyPr>
            <a:noAutofit/>
          </a:bodyPr>
          <a:lstStyle/>
          <a:p>
            <a:r>
              <a:rPr lang="en-US" sz="2400" b="1" dirty="0">
                <a:solidFill>
                  <a:srgbClr val="0B5ED7"/>
                </a:solidFill>
                <a:latin typeface="Times New Roman" panose="02020603050405020304" pitchFamily="18" charset="0"/>
                <a:cs typeface="Times New Roman" panose="02020603050405020304" pitchFamily="18" charset="0"/>
              </a:rPr>
              <a:t>Example: Wage Data</a:t>
            </a:r>
          </a:p>
          <a:p>
            <a:pPr lvl="8"/>
            <a:endParaRPr lang="en-US" sz="1200" dirty="0">
              <a:solidFill>
                <a:srgbClr val="0B5ED7"/>
              </a:solidFill>
              <a:latin typeface="Times New Roman" panose="02020603050405020304" pitchFamily="18" charset="0"/>
              <a:cs typeface="Times New Roman" panose="02020603050405020304" pitchFamily="18" charset="0"/>
            </a:endParaRPr>
          </a:p>
          <a:p>
            <a:pPr marL="287655" indent="0">
              <a:buNone/>
            </a:pPr>
            <a:r>
              <a:rPr lang="en-US" dirty="0">
                <a:solidFill>
                  <a:srgbClr val="0B5ED7"/>
                </a:solidFill>
                <a:latin typeface="Times New Roman" panose="02020603050405020304" pitchFamily="18" charset="0"/>
                <a:cs typeface="Times New Roman" panose="02020603050405020304" pitchFamily="18" charset="0"/>
              </a:rPr>
              <a:t>A large data regarding the wages for a group of employees from the eastern region of India is given. </a:t>
            </a:r>
          </a:p>
          <a:p>
            <a:pPr marL="287655" indent="0">
              <a:buNone/>
            </a:pPr>
            <a:endParaRPr lang="en-US" sz="1000" dirty="0">
              <a:solidFill>
                <a:srgbClr val="0B5ED7"/>
              </a:solidFill>
              <a:latin typeface="Times New Roman" panose="02020603050405020304" pitchFamily="18" charset="0"/>
              <a:cs typeface="Times New Roman" panose="02020603050405020304" pitchFamily="18" charset="0"/>
            </a:endParaRPr>
          </a:p>
          <a:p>
            <a:pPr marL="287655" indent="0">
              <a:buNone/>
            </a:pPr>
            <a:r>
              <a:rPr lang="en-US" dirty="0">
                <a:solidFill>
                  <a:srgbClr val="0B5ED7"/>
                </a:solidFill>
                <a:latin typeface="Times New Roman" panose="02020603050405020304" pitchFamily="18" charset="0"/>
                <a:cs typeface="Times New Roman" panose="02020603050405020304" pitchFamily="18" charset="0"/>
              </a:rPr>
              <a:t>In particular, we wish to understand the following relationships:</a:t>
            </a:r>
          </a:p>
          <a:p>
            <a:pPr marL="287655" indent="0">
              <a:buNone/>
            </a:pPr>
            <a:endParaRPr lang="en-US" sz="10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r>
              <a:rPr lang="en-US" sz="1800" i="1" dirty="0">
                <a:solidFill>
                  <a:srgbClr val="0B5ED7"/>
                </a:solidFill>
                <a:latin typeface="Times New Roman" panose="02020603050405020304" pitchFamily="18" charset="0"/>
                <a:cs typeface="Times New Roman" panose="02020603050405020304" pitchFamily="18" charset="0"/>
              </a:rPr>
              <a:t>Employee’s age and wage: </a:t>
            </a:r>
            <a:r>
              <a:rPr lang="en-US" sz="1800" dirty="0">
                <a:solidFill>
                  <a:srgbClr val="C00000"/>
                </a:solidFill>
                <a:latin typeface="Times New Roman" panose="02020603050405020304" pitchFamily="18" charset="0"/>
                <a:cs typeface="Times New Roman" panose="02020603050405020304" pitchFamily="18" charset="0"/>
              </a:rPr>
              <a:t>How wages vary with ages?</a:t>
            </a:r>
          </a:p>
          <a:p>
            <a:pPr marL="2825115" lvl="8" indent="-342900">
              <a:buFont typeface="Wingdings" panose="05000000000000000000" pitchFamily="2" charset="2"/>
              <a:buChar char="§"/>
            </a:pPr>
            <a:endParaRPr lang="en-US" sz="6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r>
              <a:rPr lang="en-US" sz="1800" i="1" dirty="0">
                <a:solidFill>
                  <a:srgbClr val="0B5ED7"/>
                </a:solidFill>
                <a:latin typeface="Times New Roman" panose="02020603050405020304" pitchFamily="18" charset="0"/>
                <a:cs typeface="Times New Roman" panose="02020603050405020304" pitchFamily="18" charset="0"/>
              </a:rPr>
              <a:t>Calendar year and wage:</a:t>
            </a:r>
            <a:r>
              <a:rPr lang="en-US" sz="1800" dirty="0">
                <a:solidFill>
                  <a:srgbClr val="0B5ED7"/>
                </a:solidFill>
                <a:latin typeface="Times New Roman" panose="02020603050405020304" pitchFamily="18" charset="0"/>
                <a:cs typeface="Times New Roman" panose="02020603050405020304" pitchFamily="18" charset="0"/>
              </a:rPr>
              <a:t> </a:t>
            </a:r>
            <a:r>
              <a:rPr lang="en-US" sz="1800" dirty="0">
                <a:solidFill>
                  <a:srgbClr val="C00000"/>
                </a:solidFill>
                <a:latin typeface="Times New Roman" panose="02020603050405020304" pitchFamily="18" charset="0"/>
                <a:cs typeface="Times New Roman" panose="02020603050405020304" pitchFamily="18" charset="0"/>
              </a:rPr>
              <a:t>How wages vary with time?</a:t>
            </a:r>
          </a:p>
          <a:p>
            <a:pPr marL="2825115" lvl="8" indent="-342900">
              <a:buFont typeface="Wingdings" panose="05000000000000000000" pitchFamily="2" charset="2"/>
              <a:buChar char="§"/>
            </a:pPr>
            <a:endParaRPr lang="en-US" sz="6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r>
              <a:rPr lang="en-US" sz="1800" i="1" dirty="0">
                <a:solidFill>
                  <a:srgbClr val="0B5ED7"/>
                </a:solidFill>
                <a:latin typeface="Times New Roman" panose="02020603050405020304" pitchFamily="18" charset="0"/>
                <a:cs typeface="Times New Roman" panose="02020603050405020304" pitchFamily="18" charset="0"/>
              </a:rPr>
              <a:t>Employee’s age and education: </a:t>
            </a:r>
            <a:r>
              <a:rPr lang="en-US" sz="1800" dirty="0">
                <a:solidFill>
                  <a:srgbClr val="C00000"/>
                </a:solidFill>
                <a:latin typeface="Times New Roman" panose="02020603050405020304" pitchFamily="18" charset="0"/>
                <a:cs typeface="Times New Roman" panose="02020603050405020304" pitchFamily="18" charset="0"/>
              </a:rPr>
              <a:t>Whether wages are anyway related with employees’ education levels?</a:t>
            </a:r>
          </a:p>
          <a:p>
            <a:pPr marL="0" inden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809" y="929786"/>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Relationship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11" y="1538599"/>
            <a:ext cx="8500598" cy="4921055"/>
          </a:xfrm>
        </p:spPr>
        <p:txBody>
          <a:bodyPr>
            <a:noAutofit/>
          </a:bodyPr>
          <a:lstStyle/>
          <a:p>
            <a:r>
              <a:rPr lang="en-US" dirty="0">
                <a:solidFill>
                  <a:srgbClr val="0B5ED7"/>
                </a:solidFill>
                <a:latin typeface="Times New Roman" panose="02020603050405020304" pitchFamily="18" charset="0"/>
                <a:cs typeface="Times New Roman" panose="02020603050405020304" pitchFamily="18" charset="0"/>
              </a:rPr>
              <a:t>Example: Wage Data</a:t>
            </a:r>
          </a:p>
          <a:p>
            <a:pPr lvl="7"/>
            <a:endParaRPr lang="en-US" sz="10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r>
              <a:rPr lang="en-US" sz="1800" dirty="0">
                <a:solidFill>
                  <a:srgbClr val="0B5ED7"/>
                </a:solidFill>
                <a:latin typeface="Times New Roman" panose="02020603050405020304" pitchFamily="18" charset="0"/>
                <a:cs typeface="Times New Roman" panose="02020603050405020304" pitchFamily="18" charset="0"/>
              </a:rPr>
              <a:t>Case I.</a:t>
            </a:r>
            <a:r>
              <a:rPr lang="en-US" sz="1800" i="1" dirty="0">
                <a:solidFill>
                  <a:srgbClr val="0B5ED7"/>
                </a:solidFill>
                <a:latin typeface="Times New Roman" panose="02020603050405020304" pitchFamily="18" charset="0"/>
                <a:cs typeface="Times New Roman" panose="02020603050405020304" pitchFamily="18" charset="0"/>
              </a:rPr>
              <a:t> </a:t>
            </a:r>
            <a:r>
              <a:rPr lang="en-US" sz="1800" dirty="0">
                <a:solidFill>
                  <a:srgbClr val="0B5ED7"/>
                </a:solidFill>
                <a:latin typeface="Times New Roman" panose="02020603050405020304" pitchFamily="18" charset="0"/>
                <a:cs typeface="Times New Roman" panose="02020603050405020304" pitchFamily="18" charset="0"/>
              </a:rPr>
              <a:t>Wage versus Age</a:t>
            </a:r>
          </a:p>
          <a:p>
            <a:pPr marL="996315" lvl="1" indent="-342900">
              <a:buFont typeface="Wingdings" panose="05000000000000000000" pitchFamily="2" charset="2"/>
              <a:buChar char="§"/>
            </a:pPr>
            <a:r>
              <a:rPr lang="en-US" sz="1600" dirty="0">
                <a:solidFill>
                  <a:srgbClr val="0B5ED7"/>
                </a:solidFill>
                <a:latin typeface="Times New Roman" panose="02020603050405020304" pitchFamily="18" charset="0"/>
                <a:cs typeface="Times New Roman" panose="02020603050405020304" pitchFamily="18" charset="0"/>
              </a:rPr>
              <a:t>From the data set, we have a graphical representations, which is as follows:</a:t>
            </a: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630555" indent="-342900">
              <a:buFont typeface="Wingdings" panose="05000000000000000000" pitchFamily="2" charset="2"/>
              <a:buChar char="§"/>
            </a:pPr>
            <a:endParaRPr lang="en-US" sz="18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r>
              <a:rPr lang="en-US" sz="1600" dirty="0">
                <a:solidFill>
                  <a:srgbClr val="0B5ED7"/>
                </a:solidFill>
                <a:latin typeface="Times New Roman" panose="02020603050405020304" pitchFamily="18" charset="0"/>
                <a:cs typeface="Times New Roman" panose="02020603050405020304" pitchFamily="18" charset="0"/>
              </a:rPr>
              <a:t>How wages vary with ages?</a:t>
            </a: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996315" lvl="1" indent="-342900">
              <a:buFont typeface="Wingdings" panose="05000000000000000000" pitchFamily="2" charset="2"/>
              <a:buChar char="§"/>
            </a:pPr>
            <a:endParaRPr lang="en-US" sz="1600" dirty="0">
              <a:solidFill>
                <a:srgbClr val="0B5ED7"/>
              </a:solidFill>
              <a:latin typeface="Times New Roman" panose="02020603050405020304" pitchFamily="18" charset="0"/>
              <a:cs typeface="Times New Roman" panose="02020603050405020304" pitchFamily="18" charset="0"/>
            </a:endParaRPr>
          </a:p>
          <a:p>
            <a:pPr marL="1202055" lvl="3" indent="0">
              <a:buNone/>
            </a:pPr>
            <a:endParaRPr lang="en-US" sz="1200" dirty="0">
              <a:solidFill>
                <a:srgbClr val="0B5ED7"/>
              </a:solidFill>
              <a:latin typeface="Times New Roman" panose="02020603050405020304" pitchFamily="18" charset="0"/>
              <a:cs typeface="Times New Roman" panose="02020603050405020304" pitchFamily="18" charset="0"/>
            </a:endParaRPr>
          </a:p>
          <a:p>
            <a:pPr marL="0" indent="0">
              <a:buNone/>
            </a:pPr>
            <a:endParaRPr lang="en-US" sz="1800" dirty="0">
              <a:solidFill>
                <a:srgbClr val="073C8B"/>
              </a:solidFill>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2150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2846" y="2936489"/>
            <a:ext cx="3616061" cy="3624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5201803" y="5202582"/>
            <a:ext cx="3116580" cy="337185"/>
          </a:xfrm>
          <a:prstGeom prst="rect">
            <a:avLst/>
          </a:prstGeom>
        </p:spPr>
        <p:txBody>
          <a:bodyPr wrap="none">
            <a:spAutoFit/>
          </a:bodyPr>
          <a:lstStyle/>
          <a:p>
            <a:pPr marL="653415" lvl="1"/>
            <a:r>
              <a:rPr lang="en-US" sz="1600" dirty="0">
                <a:solidFill>
                  <a:srgbClr val="A50021"/>
                </a:solidFill>
                <a:latin typeface="Times New Roman" panose="02020603050405020304" pitchFamily="18" charset="0"/>
                <a:cs typeface="Times New Roman" panose="02020603050405020304" pitchFamily="18" charset="0"/>
              </a:rPr>
              <a:t>How wages vary with ages?</a:t>
            </a:r>
          </a:p>
        </p:txBody>
      </p:sp>
      <p:sp>
        <p:nvSpPr>
          <p:cNvPr id="8" name="Rectangle 7"/>
          <p:cNvSpPr/>
          <p:nvPr/>
        </p:nvSpPr>
        <p:spPr>
          <a:xfrm>
            <a:off x="6641806" y="3619921"/>
            <a:ext cx="723900" cy="1568450"/>
          </a:xfrm>
          <a:prstGeom prst="rect">
            <a:avLst/>
          </a:prstGeom>
        </p:spPr>
        <p:txBody>
          <a:bodyPr wrap="none">
            <a:spAutoFit/>
          </a:bodyPr>
          <a:lstStyle/>
          <a:p>
            <a:r>
              <a:rPr lang="en-US" sz="9600" dirty="0">
                <a:solidFill>
                  <a:srgbClr val="FF0000"/>
                </a:solidFill>
                <a:latin typeface="Times New Roman" panose="02020603050405020304" pitchFamily="18" charset="0"/>
                <a:cs typeface="Times New Roman" panose="02020603050405020304" pitchFamily="18" charset="0"/>
              </a:rPr>
              <a:t>?</a:t>
            </a:r>
            <a:endParaRPr lang="en-IN" sz="9600" dirty="0">
              <a:solidFill>
                <a:srgbClr val="FF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8213" y="732246"/>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Relationship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11" y="1409258"/>
            <a:ext cx="8500598" cy="5240153"/>
          </a:xfrm>
        </p:spPr>
        <p:txBody>
          <a:bodyPr>
            <a:noAutofit/>
          </a:bodyPr>
          <a:lstStyle/>
          <a:p>
            <a:r>
              <a:rPr lang="en-US" dirty="0">
                <a:solidFill>
                  <a:srgbClr val="0B5ED7"/>
                </a:solidFill>
                <a:latin typeface="Times New Roman" panose="02020603050405020304" pitchFamily="18" charset="0"/>
                <a:cs typeface="Times New Roman" panose="02020603050405020304" pitchFamily="18" charset="0"/>
              </a:rPr>
              <a:t>Example: Wage Data</a:t>
            </a:r>
          </a:p>
          <a:p>
            <a:pPr marL="630555" indent="-342900">
              <a:buFont typeface="Wingdings" panose="05000000000000000000" pitchFamily="2" charset="2"/>
              <a:buChar char="§"/>
            </a:pPr>
            <a:r>
              <a:rPr lang="en-US" sz="1800" i="1" dirty="0">
                <a:solidFill>
                  <a:srgbClr val="0B5ED7"/>
                </a:solidFill>
                <a:latin typeface="Times New Roman" panose="02020603050405020304" pitchFamily="18" charset="0"/>
                <a:cs typeface="Times New Roman" panose="02020603050405020304" pitchFamily="18" charset="0"/>
              </a:rPr>
              <a:t>Employee’s age and wage: </a:t>
            </a:r>
            <a:r>
              <a:rPr lang="en-US" sz="1800" dirty="0">
                <a:solidFill>
                  <a:srgbClr val="0B5ED7"/>
                </a:solidFill>
                <a:latin typeface="Times New Roman" panose="02020603050405020304" pitchFamily="18" charset="0"/>
                <a:cs typeface="Times New Roman" panose="02020603050405020304" pitchFamily="18" charset="0"/>
              </a:rPr>
              <a:t>How wages vary with ages?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solidFill>
                <a:srgbClr val="CC3300"/>
              </a:solidFill>
              <a:latin typeface="Times New Roman" panose="02020603050405020304" pitchFamily="18" charset="0"/>
              <a:cs typeface="Times New Roman" panose="02020603050405020304" pitchFamily="18" charset="0"/>
            </a:endParaRPr>
          </a:p>
          <a:p>
            <a:pPr marL="0" indent="0">
              <a:buNone/>
            </a:pPr>
            <a:r>
              <a:rPr lang="en-US" sz="1800" dirty="0">
                <a:solidFill>
                  <a:srgbClr val="CC3300"/>
                </a:solidFill>
                <a:latin typeface="Times New Roman" panose="02020603050405020304" pitchFamily="18" charset="0"/>
                <a:cs typeface="Times New Roman" panose="02020603050405020304" pitchFamily="18" charset="0"/>
              </a:rPr>
              <a:t>Interpretation: </a:t>
            </a:r>
            <a:r>
              <a:rPr lang="en-US" sz="1800" dirty="0">
                <a:solidFill>
                  <a:srgbClr val="0B5ED7"/>
                </a:solidFill>
                <a:latin typeface="Times New Roman" panose="02020603050405020304" pitchFamily="18" charset="0"/>
                <a:cs typeface="Times New Roman" panose="02020603050405020304" pitchFamily="18" charset="0"/>
              </a:rPr>
              <a:t>On the average, wage increases with age until about 60 years of age, at which point it begins to decline.</a:t>
            </a:r>
          </a:p>
          <a:p>
            <a:pPr marL="0" indent="0">
              <a:buNone/>
            </a:pPr>
            <a:endParaRPr lang="en-US" sz="1800" dirty="0">
              <a:latin typeface="Times New Roman" panose="02020603050405020304" pitchFamily="18" charset="0"/>
              <a:cs typeface="Times New Roman" panose="02020603050405020304" pitchFamily="18" charset="0"/>
            </a:endParaRPr>
          </a:p>
        </p:txBody>
      </p:sp>
      <p:pic>
        <p:nvPicPr>
          <p:cNvPr id="2253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820" y="2131695"/>
            <a:ext cx="6379210" cy="297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610" y="775433"/>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Relationship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21051" y="1671611"/>
            <a:ext cx="8500598" cy="5240153"/>
          </a:xfrm>
        </p:spPr>
        <p:txBody>
          <a:bodyPr>
            <a:noAutofit/>
          </a:bodyPr>
          <a:lstStyle/>
          <a:p>
            <a:r>
              <a:rPr lang="en-US" dirty="0">
                <a:solidFill>
                  <a:srgbClr val="0B5ED7"/>
                </a:solidFill>
                <a:latin typeface="Times New Roman" panose="02020603050405020304" pitchFamily="18" charset="0"/>
                <a:cs typeface="Times New Roman" panose="02020603050405020304" pitchFamily="18" charset="0"/>
              </a:rPr>
              <a:t>Example: Wage Data</a:t>
            </a:r>
          </a:p>
          <a:p>
            <a:pPr marL="630555" indent="-342900">
              <a:buFont typeface="Wingdings" panose="05000000000000000000" pitchFamily="2" charset="2"/>
              <a:buChar char="§"/>
            </a:pPr>
            <a:r>
              <a:rPr lang="en-US" sz="1800" i="1" dirty="0">
                <a:solidFill>
                  <a:srgbClr val="0B5ED7"/>
                </a:solidFill>
                <a:latin typeface="Times New Roman" panose="02020603050405020304" pitchFamily="18" charset="0"/>
                <a:cs typeface="Times New Roman" panose="02020603050405020304" pitchFamily="18" charset="0"/>
              </a:rPr>
              <a:t>Wage and education level: </a:t>
            </a:r>
            <a:r>
              <a:rPr lang="en-US" sz="1800" dirty="0">
                <a:solidFill>
                  <a:srgbClr val="0B5ED7"/>
                </a:solidFill>
                <a:latin typeface="Times New Roman" panose="02020603050405020304" pitchFamily="18" charset="0"/>
                <a:cs typeface="Times New Roman" panose="02020603050405020304" pitchFamily="18" charset="0"/>
              </a:rPr>
              <a:t>Whether wages vary with employees’ education levels?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solidFill>
                  <a:srgbClr val="A50021"/>
                </a:solidFill>
                <a:latin typeface="Times New Roman" panose="02020603050405020304" pitchFamily="18" charset="0"/>
                <a:cs typeface="Times New Roman" panose="02020603050405020304" pitchFamily="18" charset="0"/>
              </a:rPr>
              <a:t>Interpretation: </a:t>
            </a:r>
            <a:r>
              <a:rPr lang="en-US" sz="1800" dirty="0">
                <a:solidFill>
                  <a:srgbClr val="0B5ED7"/>
                </a:solidFill>
                <a:latin typeface="Times New Roman" panose="02020603050405020304" pitchFamily="18" charset="0"/>
                <a:cs typeface="Times New Roman" panose="02020603050405020304" pitchFamily="18" charset="0"/>
              </a:rPr>
              <a:t>On the average, wage increases with the level of education.</a:t>
            </a:r>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 y="2318385"/>
            <a:ext cx="6539230" cy="2677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157" y="914400"/>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Relationship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338157" y="1617847"/>
            <a:ext cx="8646177" cy="5240153"/>
          </a:xfrm>
        </p:spPr>
        <p:txBody>
          <a:bodyPr>
            <a:noAutofit/>
          </a:bodyPr>
          <a:lstStyle/>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Given an employee’s wage can we predict his age?</a:t>
            </a:r>
          </a:p>
          <a:p>
            <a:pPr marL="0" indent="0">
              <a:buNone/>
            </a:pPr>
            <a:endParaRPr lang="en-US" sz="2400" dirty="0">
              <a:latin typeface="Times New Roman" panose="02020603050405020304" pitchFamily="18" charset="0"/>
              <a:cs typeface="Times New Roman" panose="02020603050405020304" pitchFamily="18" charset="0"/>
            </a:endParaRPr>
          </a:p>
          <a:p>
            <a:pPr marL="0" indent="0">
              <a:buNone/>
            </a:pPr>
            <a:r>
              <a:rPr lang="en-US" sz="2400" dirty="0">
                <a:latin typeface="Times New Roman" panose="02020603050405020304" pitchFamily="18" charset="0"/>
                <a:cs typeface="Times New Roman" panose="02020603050405020304" pitchFamily="18" charset="0"/>
              </a:rPr>
              <a:t>Whether wage has any association with both year and education level? </a:t>
            </a:r>
          </a:p>
          <a:p>
            <a:pPr marL="0" indent="0">
              <a:buNone/>
            </a:pPr>
            <a:r>
              <a:rPr lang="en-US" sz="2400" dirty="0">
                <a:latin typeface="Times New Roman" panose="02020603050405020304" pitchFamily="18" charset="0"/>
                <a:cs typeface="Times New Roman" panose="02020603050405020304" pitchFamily="18" charset="0"/>
              </a:rPr>
              <a:t> </a:t>
            </a:r>
          </a:p>
          <a:p>
            <a:pPr marL="0" indent="0">
              <a:buNone/>
            </a:pPr>
            <a:r>
              <a:rPr lang="en-US" sz="2400" dirty="0">
                <a:latin typeface="Times New Roman" panose="02020603050405020304" pitchFamily="18" charset="0"/>
                <a:cs typeface="Times New Roman" panose="02020603050405020304" pitchFamily="18" charset="0"/>
              </a:rPr>
              <a:t>etc….</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6211" y="1034372"/>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Question for You!</a:t>
            </a:r>
            <a:endParaRPr lang="en-IN" dirty="0">
              <a:solidFill>
                <a:srgbClr val="A5002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8011" y="1219503"/>
                <a:ext cx="8500598" cy="524015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Suppose there are countably infinite points in the </a:t>
                </a:r>
                <a14:m>
                  <m:oMath xmlns:m="http://schemas.openxmlformats.org/officeDocument/2006/math">
                    <m:r>
                      <a:rPr lang="en-US" sz="1800" i="1" dirty="0" smtClean="0">
                        <a:latin typeface="Cambria Math" panose="02040503050406030204" pitchFamily="18" charset="0"/>
                        <a:cs typeface="Times New Roman" panose="02020603050405020304" pitchFamily="18" charset="0"/>
                      </a:rPr>
                      <m:t>𝑋𝑌</m:t>
                    </m:r>
                    <m:r>
                      <a:rPr lang="en-US" sz="1800" i="1" dirty="0" smtClean="0">
                        <a:latin typeface="Cambria Math" panose="02040503050406030204" pitchFamily="18" charset="0"/>
                        <a:cs typeface="Times New Roman" panose="02020603050405020304" pitchFamily="18" charset="0"/>
                      </a:rPr>
                      <m:t> </m:t>
                    </m:r>
                    <m:r>
                      <a:rPr lang="en-US" sz="1800" i="1" dirty="0" smtClean="0">
                        <a:latin typeface="Cambria Math" panose="02040503050406030204" pitchFamily="18" charset="0"/>
                        <a:cs typeface="Times New Roman" panose="02020603050405020304" pitchFamily="18" charset="0"/>
                      </a:rPr>
                      <m:t>𝑝𝑙𝑎𝑛𝑒</m:t>
                    </m:r>
                  </m:oMath>
                </a14:m>
                <a:r>
                  <a:rPr lang="en-US" sz="1800" dirty="0">
                    <a:latin typeface="Times New Roman" panose="02020603050405020304" pitchFamily="18" charset="0"/>
                    <a:cs typeface="Times New Roman" panose="02020603050405020304" pitchFamily="18" charset="0"/>
                  </a:rPr>
                  <a:t>. We need a huge memory to store all such points.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b="1" dirty="0">
                    <a:solidFill>
                      <a:srgbClr val="073C8B"/>
                    </a:solidFill>
                    <a:latin typeface="Times New Roman" panose="02020603050405020304" pitchFamily="18" charset="0"/>
                    <a:cs typeface="Times New Roman" panose="02020603050405020304" pitchFamily="18" charset="0"/>
                  </a:rPr>
                  <a:t>Is there any way out to store this information with a least amount of memory?</a:t>
                </a:r>
              </a:p>
            </p:txBody>
          </p:sp>
        </mc:Choice>
        <mc:Fallback xmlns="">
          <p:sp>
            <p:nvSpPr>
              <p:cNvPr id="3" name="Content Placeholder 2"/>
              <p:cNvSpPr>
                <a:spLocks noRot="1" noChangeAspect="1" noMove="1" noResize="1" noEditPoints="1" noAdjustHandles="1" noChangeArrowheads="1" noChangeShapeType="1" noTextEdit="1"/>
              </p:cNvSpPr>
              <p:nvPr>
                <p:ph idx="1"/>
              </p:nvPr>
            </p:nvSpPr>
            <p:spPr>
              <a:xfrm>
                <a:off x="468011" y="1219503"/>
                <a:ext cx="8500598" cy="5240153"/>
              </a:xfrm>
              <a:blipFill rotWithShape="1">
                <a:blip r:embed="rId3"/>
                <a:stretch>
                  <a:fillRect t="-6" r="6" b="8"/>
                </a:stretch>
              </a:blipFill>
            </p:spPr>
            <p:txBody>
              <a:bodyPr/>
              <a:lstStyle/>
              <a:p>
                <a:r>
                  <a:rPr lang="en-US" altLang="en-US">
                    <a:noFill/>
                  </a:rPr>
                  <a:t> </a:t>
                </a:r>
              </a:p>
            </p:txBody>
          </p:sp>
        </mc:Fallback>
      </mc:AlternateContent>
      <p:graphicFrame>
        <p:nvGraphicFramePr>
          <p:cNvPr id="7" name="Object 6"/>
          <p:cNvGraphicFramePr>
            <a:graphicFrameLocks noChangeAspect="1"/>
          </p:cNvGraphicFramePr>
          <p:nvPr/>
        </p:nvGraphicFramePr>
        <p:xfrm>
          <a:off x="1834940" y="1712362"/>
          <a:ext cx="4799494" cy="2784176"/>
        </p:xfrm>
        <a:graphic>
          <a:graphicData uri="http://schemas.openxmlformats.org/presentationml/2006/ole">
            <mc:AlternateContent xmlns:mc="http://schemas.openxmlformats.org/markup-compatibility/2006">
              <mc:Choice xmlns:v="urn:schemas-microsoft-com:vml" Requires="v">
                <p:oleObj spid="_x0000_s1032" name="Visio" r:id="rId4" imgW="6502400" imgH="3771900" progId="Visio.Drawing.11">
                  <p:embed/>
                </p:oleObj>
              </mc:Choice>
              <mc:Fallback>
                <p:oleObj name="Visio" r:id="rId4" imgW="6502400" imgH="3771900" progId="Visio.Drawing.11">
                  <p:embed/>
                  <p:pic>
                    <p:nvPicPr>
                      <p:cNvPr id="0" name="Picture 1025"/>
                      <p:cNvPicPr/>
                      <p:nvPr/>
                    </p:nvPicPr>
                    <p:blipFill>
                      <a:blip r:embed="rId5"/>
                      <a:stretch>
                        <a:fillRect/>
                      </a:stretch>
                    </p:blipFill>
                    <p:spPr>
                      <a:xfrm>
                        <a:off x="1834940" y="1712362"/>
                        <a:ext cx="4799494" cy="2784176"/>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5211" y="972698"/>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Solution:</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68011" y="1219503"/>
            <a:ext cx="8500598" cy="5240153"/>
          </a:xfrm>
        </p:spPr>
        <p:txBody>
          <a:bodyPr>
            <a:noAutofit/>
          </a:bodyPr>
          <a:lstStyle/>
          <a:p>
            <a:pPr marL="0" indent="0">
              <a:buNone/>
            </a:pPr>
            <a:r>
              <a:rPr lang="en-US" sz="1800" dirty="0">
                <a:latin typeface="Times New Roman" panose="02020603050405020304" pitchFamily="18" charset="0"/>
                <a:cs typeface="Times New Roman" panose="02020603050405020304" pitchFamily="18" charset="0"/>
              </a:rPr>
              <a:t>  </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US" sz="1800" dirty="0">
              <a:solidFill>
                <a:srgbClr val="0B5ED7"/>
              </a:solidFill>
              <a:latin typeface="Times New Roman" panose="02020603050405020304" pitchFamily="18" charset="0"/>
              <a:cs typeface="Times New Roman" panose="02020603050405020304" pitchFamily="18" charset="0"/>
            </a:endParaRPr>
          </a:p>
          <a:p>
            <a:pPr marL="0" indent="0">
              <a:buNone/>
            </a:pPr>
            <a:endParaRPr lang="en-US" sz="1800" dirty="0">
              <a:solidFill>
                <a:srgbClr val="0B5ED7"/>
              </a:solidFill>
              <a:latin typeface="Times New Roman" panose="02020603050405020304" pitchFamily="18" charset="0"/>
              <a:cs typeface="Times New Roman" panose="02020603050405020304" pitchFamily="18" charset="0"/>
            </a:endParaRPr>
          </a:p>
          <a:p>
            <a:pPr marL="0" indent="0">
              <a:buNone/>
            </a:pPr>
            <a:r>
              <a:rPr lang="en-US" sz="1800" dirty="0">
                <a:solidFill>
                  <a:srgbClr val="0B5ED7"/>
                </a:solidFill>
                <a:latin typeface="Times New Roman" panose="02020603050405020304" pitchFamily="18" charset="0"/>
                <a:cs typeface="Times New Roman" panose="02020603050405020304" pitchFamily="18" charset="0"/>
              </a:rPr>
              <a:t>			Just decide the values of </a:t>
            </a:r>
            <a:r>
              <a:rPr lang="en-US" sz="1800" b="1" dirty="0">
                <a:solidFill>
                  <a:srgbClr val="0B5ED7"/>
                </a:solidFill>
                <a:latin typeface="Times New Roman" panose="02020603050405020304" pitchFamily="18" charset="0"/>
                <a:cs typeface="Times New Roman" panose="02020603050405020304" pitchFamily="18" charset="0"/>
              </a:rPr>
              <a:t>a</a:t>
            </a:r>
            <a:r>
              <a:rPr lang="en-US" sz="1800" dirty="0">
                <a:solidFill>
                  <a:srgbClr val="0B5ED7"/>
                </a:solidFill>
                <a:latin typeface="Times New Roman" panose="02020603050405020304" pitchFamily="18" charset="0"/>
                <a:cs typeface="Times New Roman" panose="02020603050405020304" pitchFamily="18" charset="0"/>
              </a:rPr>
              <a:t> and </a:t>
            </a:r>
            <a:r>
              <a:rPr lang="en-US" sz="1800" b="1" dirty="0">
                <a:solidFill>
                  <a:srgbClr val="0B5ED7"/>
                </a:solidFill>
                <a:latin typeface="Times New Roman" panose="02020603050405020304" pitchFamily="18" charset="0"/>
                <a:cs typeface="Times New Roman" panose="02020603050405020304" pitchFamily="18" charset="0"/>
              </a:rPr>
              <a:t>b</a:t>
            </a:r>
            <a:r>
              <a:rPr lang="en-US" sz="1800" dirty="0">
                <a:solidFill>
                  <a:srgbClr val="0B5ED7"/>
                </a:solidFill>
                <a:latin typeface="Times New Roman" panose="02020603050405020304" pitchFamily="18" charset="0"/>
                <a:cs typeface="Times New Roman" panose="02020603050405020304" pitchFamily="18" charset="0"/>
              </a:rPr>
              <a:t> </a:t>
            </a:r>
          </a:p>
          <a:p>
            <a:pPr marL="0" indent="0">
              <a:buNone/>
            </a:pPr>
            <a:r>
              <a:rPr lang="en-US" sz="1800" dirty="0">
                <a:solidFill>
                  <a:srgbClr val="0B5ED7"/>
                </a:solidFill>
                <a:latin typeface="Times New Roman" panose="02020603050405020304" pitchFamily="18" charset="0"/>
                <a:cs typeface="Times New Roman" panose="02020603050405020304" pitchFamily="18" charset="0"/>
              </a:rPr>
              <a:t>		              (as if storing one point’s data only!)</a:t>
            </a:r>
          </a:p>
          <a:p>
            <a:pPr marL="0" indent="0">
              <a:buNone/>
            </a:pPr>
            <a:endParaRPr lang="en-US" sz="1800" dirty="0">
              <a:solidFill>
                <a:srgbClr val="0B5ED7"/>
              </a:solidFill>
              <a:latin typeface="Times New Roman" panose="02020603050405020304" pitchFamily="18" charset="0"/>
              <a:cs typeface="Times New Roman" panose="02020603050405020304" pitchFamily="18" charset="0"/>
            </a:endParaRPr>
          </a:p>
          <a:p>
            <a:pPr marL="0" indent="0">
              <a:buNone/>
            </a:pPr>
            <a:r>
              <a:rPr lang="en-US" sz="1800" dirty="0">
                <a:solidFill>
                  <a:srgbClr val="CC3300"/>
                </a:solidFill>
                <a:latin typeface="Times New Roman" panose="02020603050405020304" pitchFamily="18" charset="0"/>
                <a:cs typeface="Times New Roman" panose="02020603050405020304" pitchFamily="18" charset="0"/>
              </a:rPr>
              <a:t>Note: Here, the trick was to find a relationship among all the points.</a:t>
            </a: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nvGraphicFramePr>
        <p:xfrm>
          <a:off x="2359321" y="1393753"/>
          <a:ext cx="4302448" cy="2592697"/>
        </p:xfrm>
        <a:graphic>
          <a:graphicData uri="http://schemas.openxmlformats.org/presentationml/2006/ole">
            <mc:AlternateContent xmlns:mc="http://schemas.openxmlformats.org/markup-compatibility/2006">
              <mc:Choice xmlns:v="urn:schemas-microsoft-com:vml" Requires="v">
                <p:oleObj spid="_x0000_s2056" name="Visio" r:id="rId3" imgW="6502400" imgH="3924300" progId="Visio.Drawing.11">
                  <p:embed/>
                </p:oleObj>
              </mc:Choice>
              <mc:Fallback>
                <p:oleObj name="Visio" r:id="rId3" imgW="6502400" imgH="3924300" progId="Visio.Drawing.11">
                  <p:embed/>
                  <p:pic>
                    <p:nvPicPr>
                      <p:cNvPr id="0" name="Picture 2049"/>
                      <p:cNvPicPr/>
                      <p:nvPr/>
                    </p:nvPicPr>
                    <p:blipFill>
                      <a:blip r:embed="rId4"/>
                      <a:stretch>
                        <a:fillRect/>
                      </a:stretch>
                    </p:blipFill>
                    <p:spPr>
                      <a:xfrm>
                        <a:off x="2359321" y="1393753"/>
                        <a:ext cx="4302448" cy="2592697"/>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885" y="767266"/>
            <a:ext cx="8424196" cy="1142845"/>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Measures of Relationship</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02483" y="1617847"/>
            <a:ext cx="8500598" cy="5240153"/>
          </a:xfrm>
        </p:spPr>
        <p:txBody>
          <a:bodyPr>
            <a:noAutofit/>
          </a:bodyPr>
          <a:lstStyle/>
          <a:p>
            <a:pPr marL="0" indent="0">
              <a:buNone/>
            </a:pPr>
            <a:r>
              <a:rPr lang="en-US" dirty="0">
                <a:latin typeface="Times New Roman" panose="02020603050405020304" pitchFamily="18" charset="0"/>
                <a:cs typeface="Times New Roman" panose="02020603050405020304" pitchFamily="18" charset="0"/>
              </a:rPr>
              <a:t>In case of bivariate and multivariate populations, usually, we have to answer two types of questions:  </a:t>
            </a:r>
          </a:p>
          <a:p>
            <a:pPr marL="0" indent="0">
              <a:buNone/>
            </a:pPr>
            <a:endParaRPr lang="en-US" dirty="0">
              <a:latin typeface="Times New Roman" panose="02020603050405020304" pitchFamily="18" charset="0"/>
              <a:cs typeface="Times New Roman" panose="02020603050405020304" pitchFamily="18" charset="0"/>
            </a:endParaRPr>
          </a:p>
          <a:p>
            <a:pPr marL="398780" indent="-398780">
              <a:buNone/>
            </a:pPr>
            <a:r>
              <a:rPr lang="en-US" sz="1800" dirty="0">
                <a:latin typeface="Times New Roman" panose="02020603050405020304" pitchFamily="18" charset="0"/>
                <a:cs typeface="Times New Roman" panose="02020603050405020304" pitchFamily="18" charset="0"/>
              </a:rPr>
              <a:t>Q1: Does there exist </a:t>
            </a:r>
            <a:r>
              <a:rPr lang="en-US" sz="1800" dirty="0">
                <a:solidFill>
                  <a:schemeClr val="accent1">
                    <a:lumMod val="75000"/>
                  </a:schemeClr>
                </a:solidFill>
                <a:latin typeface="Times New Roman" panose="02020603050405020304" pitchFamily="18" charset="0"/>
                <a:cs typeface="Times New Roman" panose="02020603050405020304" pitchFamily="18" charset="0"/>
              </a:rPr>
              <a:t>correlation</a:t>
            </a:r>
            <a:r>
              <a:rPr lang="en-US" sz="1800" dirty="0">
                <a:latin typeface="Times New Roman" panose="02020603050405020304" pitchFamily="18" charset="0"/>
                <a:cs typeface="Times New Roman" panose="02020603050405020304" pitchFamily="18" charset="0"/>
              </a:rPr>
              <a:t> (i.e., association) between two (or more) variables? </a:t>
            </a:r>
          </a:p>
          <a:p>
            <a:pPr marL="398780" indent="-398780">
              <a:buNone/>
            </a:pPr>
            <a:r>
              <a:rPr lang="en-US" sz="1800" dirty="0">
                <a:latin typeface="Times New Roman" panose="02020603050405020304" pitchFamily="18" charset="0"/>
                <a:cs typeface="Times New Roman" panose="02020603050405020304" pitchFamily="18" charset="0"/>
              </a:rPr>
              <a:t>       If yes, of </a:t>
            </a:r>
            <a:r>
              <a:rPr lang="en-US" sz="1800" dirty="0">
                <a:solidFill>
                  <a:schemeClr val="accent1">
                    <a:lumMod val="75000"/>
                  </a:schemeClr>
                </a:solidFill>
                <a:latin typeface="Times New Roman" panose="02020603050405020304" pitchFamily="18" charset="0"/>
                <a:cs typeface="Times New Roman" panose="02020603050405020304" pitchFamily="18" charset="0"/>
              </a:rPr>
              <a:t>what degree</a:t>
            </a:r>
            <a:r>
              <a:rPr lang="en-US" sz="1800" dirty="0">
                <a:latin typeface="Times New Roman" panose="02020603050405020304" pitchFamily="18" charset="0"/>
                <a:cs typeface="Times New Roman" panose="02020603050405020304" pitchFamily="18" charset="0"/>
              </a:rPr>
              <a:t>?</a:t>
            </a:r>
          </a:p>
          <a:p>
            <a:pPr marL="398780" indent="-398780">
              <a:buNone/>
            </a:pPr>
            <a:endParaRPr lang="en-US" sz="1800" dirty="0">
              <a:latin typeface="Times New Roman" panose="02020603050405020304" pitchFamily="18" charset="0"/>
              <a:cs typeface="Times New Roman" panose="02020603050405020304" pitchFamily="18" charset="0"/>
            </a:endParaRPr>
          </a:p>
          <a:p>
            <a:pPr marL="398780" indent="-398780" algn="just">
              <a:buNone/>
            </a:pPr>
            <a:r>
              <a:rPr lang="en-US" sz="1800" dirty="0">
                <a:latin typeface="Times New Roman" panose="02020603050405020304" pitchFamily="18" charset="0"/>
                <a:cs typeface="Times New Roman" panose="02020603050405020304" pitchFamily="18" charset="0"/>
              </a:rPr>
              <a:t>Q2: Is there any cause and effect relationship between the two variables (in case of bivariate population) or one variable in one side and two or more variables on the other side (in case of multivariate population)? </a:t>
            </a:r>
          </a:p>
          <a:p>
            <a:pPr marL="398780" indent="-398780" algn="just">
              <a:buNone/>
            </a:pPr>
            <a:r>
              <a:rPr lang="en-US" sz="1800" dirty="0">
                <a:latin typeface="Times New Roman" panose="02020603050405020304" pitchFamily="18" charset="0"/>
                <a:cs typeface="Times New Roman" panose="02020603050405020304" pitchFamily="18" charset="0"/>
              </a:rPr>
              <a:t>       If yes, of </a:t>
            </a:r>
            <a:r>
              <a:rPr lang="en-US" sz="1800" dirty="0">
                <a:solidFill>
                  <a:schemeClr val="accent1">
                    <a:lumMod val="75000"/>
                  </a:schemeClr>
                </a:solidFill>
                <a:latin typeface="Times New Roman" panose="02020603050405020304" pitchFamily="18" charset="0"/>
                <a:cs typeface="Times New Roman" panose="02020603050405020304" pitchFamily="18" charset="0"/>
              </a:rPr>
              <a:t>what degree</a:t>
            </a:r>
            <a:r>
              <a:rPr lang="en-US" sz="1800" dirty="0">
                <a:latin typeface="Times New Roman" panose="02020603050405020304" pitchFamily="18" charset="0"/>
                <a:cs typeface="Times New Roman" panose="02020603050405020304" pitchFamily="18" charset="0"/>
              </a:rPr>
              <a:t> and in </a:t>
            </a:r>
            <a:r>
              <a:rPr lang="en-US" sz="1800" dirty="0">
                <a:solidFill>
                  <a:schemeClr val="accent1">
                    <a:lumMod val="75000"/>
                  </a:schemeClr>
                </a:solidFill>
                <a:latin typeface="Times New Roman" panose="02020603050405020304" pitchFamily="18" charset="0"/>
                <a:cs typeface="Times New Roman" panose="02020603050405020304" pitchFamily="18" charset="0"/>
              </a:rPr>
              <a:t>which direction</a:t>
            </a:r>
            <a:r>
              <a:rPr lang="en-US" sz="1800" dirty="0">
                <a:latin typeface="Times New Roman" panose="02020603050405020304" pitchFamily="18" charset="0"/>
                <a:cs typeface="Times New Roman" panose="02020603050405020304" pitchFamily="18" charset="0"/>
              </a:rPr>
              <a:t>?</a:t>
            </a:r>
          </a:p>
          <a:p>
            <a:pPr marL="398780" indent="-398780" algn="just">
              <a:buNone/>
            </a:pPr>
            <a:endParaRPr lang="en-US" sz="1800" dirty="0">
              <a:latin typeface="Times New Roman" panose="02020603050405020304" pitchFamily="18" charset="0"/>
              <a:cs typeface="Times New Roman" panose="02020603050405020304" pitchFamily="18" charset="0"/>
            </a:endParaRPr>
          </a:p>
          <a:p>
            <a:pPr marL="0" indent="0">
              <a:buNone/>
            </a:pPr>
            <a:r>
              <a:rPr lang="en-US" sz="1800" dirty="0">
                <a:latin typeface="Times New Roman" panose="02020603050405020304" pitchFamily="18" charset="0"/>
                <a:cs typeface="Times New Roman" panose="02020603050405020304" pitchFamily="18" charset="0"/>
              </a:rPr>
              <a:t>To find solutions to the above questions, two approaches are known.</a:t>
            </a:r>
          </a:p>
          <a:p>
            <a:r>
              <a:rPr lang="en-US" sz="1800" b="1" dirty="0">
                <a:latin typeface="Times New Roman" panose="02020603050405020304" pitchFamily="18" charset="0"/>
                <a:cs typeface="Times New Roman" panose="02020603050405020304" pitchFamily="18" charset="0"/>
              </a:rPr>
              <a:t>Correlation Analysis</a:t>
            </a:r>
          </a:p>
          <a:p>
            <a:r>
              <a:rPr lang="en-US" sz="1800" b="1" dirty="0">
                <a:latin typeface="Times New Roman" panose="02020603050405020304" pitchFamily="18" charset="0"/>
                <a:cs typeface="Times New Roman" panose="02020603050405020304" pitchFamily="18" charset="0"/>
              </a:rPr>
              <a:t>Regression Analysis</a:t>
            </a:r>
          </a:p>
          <a:p>
            <a:endParaRPr lang="en-US" sz="1800" i="1" dirty="0">
              <a:latin typeface="Times New Roman" panose="02020603050405020304" pitchFamily="18" charset="0"/>
              <a:cs typeface="Times New Roman" panose="02020603050405020304" pitchFamily="18" charset="0"/>
            </a:endParaRPr>
          </a:p>
          <a:p>
            <a:endParaRPr lang="en-US" sz="1800" i="1" dirty="0">
              <a:latin typeface="Times New Roman" panose="02020603050405020304" pitchFamily="18" charset="0"/>
              <a:cs typeface="Times New Roman" panose="02020603050405020304" pitchFamily="18" charset="0"/>
            </a:endParaRPr>
          </a:p>
          <a:p>
            <a:endParaRPr lang="en-US" sz="1800" i="1" dirty="0">
              <a:latin typeface="Times New Roman" panose="02020603050405020304" pitchFamily="18" charset="0"/>
              <a:cs typeface="Times New Roman" panose="02020603050405020304" pitchFamily="18" charset="0"/>
            </a:endParaRPr>
          </a:p>
          <a:p>
            <a:endParaRPr lang="en-US" sz="1800" i="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7675" y="776605"/>
            <a:ext cx="6014720" cy="635000"/>
          </a:xfrm>
        </p:spPr>
        <p:txBody>
          <a:bodyPr>
            <a:normAutofit/>
          </a:bodyPr>
          <a:lstStyle/>
          <a:p>
            <a:r>
              <a:rPr lang="en-US" dirty="0">
                <a:solidFill>
                  <a:srgbClr val="A50021"/>
                </a:solidFill>
                <a:latin typeface="Times New Roman" panose="02020603050405020304" pitchFamily="18" charset="0"/>
                <a:cs typeface="Times New Roman" panose="02020603050405020304" pitchFamily="18" charset="0"/>
              </a:rPr>
              <a:t>Correlation Analysis</a:t>
            </a:r>
            <a:endParaRPr lang="en-IN" dirty="0">
              <a:solidFill>
                <a:srgbClr val="A50021"/>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half" idx="2"/>
          </p:nvPr>
        </p:nvSpPr>
        <p:spPr>
          <a:xfrm>
            <a:off x="467995" y="1577340"/>
            <a:ext cx="8212455" cy="4526280"/>
          </a:xfrm>
        </p:spPr>
        <p:txBody>
          <a:bodyPr>
            <a:noAutofit/>
          </a:bodyPr>
          <a:lstStyle/>
          <a:p>
            <a:pPr algn="just"/>
            <a:endParaRPr lang="en-IN" dirty="0"/>
          </a:p>
          <a:p>
            <a:pPr algn="just"/>
            <a:r>
              <a:rPr lang="en-IN" dirty="0"/>
              <a:t>In statistics, the word </a:t>
            </a:r>
            <a:r>
              <a:rPr lang="en-IN" dirty="0">
                <a:solidFill>
                  <a:srgbClr val="A50021"/>
                </a:solidFill>
              </a:rPr>
              <a:t>correlation</a:t>
            </a:r>
            <a:r>
              <a:rPr lang="en-IN" dirty="0"/>
              <a:t> is used to denote some form of association between two variables. </a:t>
            </a:r>
          </a:p>
          <a:p>
            <a:pPr lvl="1" algn="just"/>
            <a:r>
              <a:rPr lang="en-US" sz="1800" dirty="0">
                <a:solidFill>
                  <a:srgbClr val="0B5ED7"/>
                </a:solidFill>
              </a:rPr>
              <a:t>Example: </a:t>
            </a:r>
            <a:r>
              <a:rPr lang="en-US" sz="1800" b="1" dirty="0">
                <a:solidFill>
                  <a:srgbClr val="0B5ED7"/>
                </a:solidFill>
              </a:rPr>
              <a:t>Weight</a:t>
            </a:r>
            <a:r>
              <a:rPr lang="en-US" sz="1800" dirty="0">
                <a:solidFill>
                  <a:srgbClr val="0B5ED7"/>
                </a:solidFill>
              </a:rPr>
              <a:t> is correlated with </a:t>
            </a:r>
            <a:r>
              <a:rPr lang="en-US" sz="1800" b="1" dirty="0">
                <a:solidFill>
                  <a:srgbClr val="0B5ED7"/>
                </a:solidFill>
              </a:rPr>
              <a:t>height</a:t>
            </a:r>
            <a:endParaRPr lang="en-IN" sz="1800" b="1" dirty="0">
              <a:solidFill>
                <a:srgbClr val="0B5ED7"/>
              </a:solidFill>
            </a:endParaRPr>
          </a:p>
          <a:p>
            <a:pPr lvl="1" algn="just"/>
            <a:endParaRPr lang="en-IN" sz="1800" b="1" i="1" dirty="0">
              <a:solidFill>
                <a:srgbClr val="0B5ED7"/>
              </a:solidFill>
              <a:latin typeface="Times New Roman" panose="02020603050405020304" pitchFamily="18" charset="0"/>
              <a:cs typeface="Times New Roman" panose="02020603050405020304" pitchFamily="18" charset="0"/>
            </a:endParaRPr>
          </a:p>
          <a:p>
            <a:pPr marL="393065" lvl="1" indent="0" algn="just">
              <a:buNone/>
            </a:pPr>
            <a:endParaRPr lang="en-US" sz="800" i="1" dirty="0">
              <a:latin typeface="Times New Roman" panose="02020603050405020304" pitchFamily="18" charset="0"/>
              <a:cs typeface="Times New Roman" panose="02020603050405020304" pitchFamily="18" charset="0"/>
            </a:endParaRPr>
          </a:p>
          <a:p>
            <a:endParaRPr lang="en-US" sz="800" i="1" dirty="0">
              <a:latin typeface="Times New Roman" panose="02020603050405020304" pitchFamily="18" charset="0"/>
              <a:cs typeface="Times New Roman" panose="02020603050405020304" pitchFamily="18" charset="0"/>
            </a:endParaRPr>
          </a:p>
          <a:p>
            <a:endParaRPr lang="en-US" sz="800" i="1" dirty="0">
              <a:latin typeface="Times New Roman" panose="02020603050405020304" pitchFamily="18" charset="0"/>
              <a:cs typeface="Times New Roman" panose="02020603050405020304" pitchFamily="18" charset="0"/>
            </a:endParaRPr>
          </a:p>
          <a:p>
            <a:endParaRPr lang="en-US" sz="800" i="1" dirty="0">
              <a:latin typeface="Times New Roman" panose="02020603050405020304" pitchFamily="18" charset="0"/>
              <a:cs typeface="Times New Roman" panose="02020603050405020304" pitchFamily="18" charset="0"/>
            </a:endParaRPr>
          </a:p>
          <a:p>
            <a:endParaRPr lang="en-US" sz="800" i="1"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r>
              <a:rPr lang="en-US" dirty="0">
                <a:latin typeface="Times New Roman" panose="02020603050405020304" pitchFamily="18" charset="0"/>
                <a:cs typeface="Times New Roman" panose="02020603050405020304" pitchFamily="18" charset="0"/>
              </a:rPr>
              <a:t>The correlation may be positive, negative or zero.</a:t>
            </a:r>
          </a:p>
          <a:p>
            <a:pPr marL="0" indent="0">
              <a:buNone/>
            </a:pPr>
            <a:endParaRPr lang="en-US" sz="1000" dirty="0">
              <a:latin typeface="Times New Roman" panose="02020603050405020304" pitchFamily="18" charset="0"/>
              <a:cs typeface="Times New Roman" panose="02020603050405020304" pitchFamily="18" charset="0"/>
            </a:endParaRPr>
          </a:p>
          <a:p>
            <a:pPr algn="just"/>
            <a:r>
              <a:rPr lang="en-US" sz="1600" b="1" dirty="0">
                <a:solidFill>
                  <a:srgbClr val="A50021"/>
                </a:solidFill>
                <a:latin typeface="Times New Roman" panose="02020603050405020304" pitchFamily="18" charset="0"/>
                <a:cs typeface="Times New Roman" panose="02020603050405020304" pitchFamily="18" charset="0"/>
              </a:rPr>
              <a:t>Positive correlation: </a:t>
            </a:r>
            <a:r>
              <a:rPr lang="en-US" sz="1600" dirty="0">
                <a:latin typeface="Times New Roman" panose="02020603050405020304" pitchFamily="18" charset="0"/>
                <a:cs typeface="Times New Roman" panose="02020603050405020304" pitchFamily="18" charset="0"/>
              </a:rPr>
              <a:t>If the value of the attribute </a:t>
            </a:r>
            <a:r>
              <a:rPr lang="en-US" sz="1600" i="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increases</a:t>
            </a:r>
            <a:r>
              <a:rPr lang="en-US" sz="1600" dirty="0">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with the increase </a:t>
            </a:r>
            <a:r>
              <a:rPr lang="en-US" sz="1600" dirty="0">
                <a:latin typeface="Times New Roman" panose="02020603050405020304" pitchFamily="18" charset="0"/>
                <a:cs typeface="Times New Roman" panose="02020603050405020304" pitchFamily="18" charset="0"/>
              </a:rPr>
              <a:t>in the value of the attribute </a:t>
            </a:r>
            <a:r>
              <a:rPr lang="en-US" sz="1600" i="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and vice-versa.</a:t>
            </a:r>
          </a:p>
          <a:p>
            <a:pPr lvl="7" algn="just"/>
            <a:endParaRPr lang="en-US" dirty="0">
              <a:latin typeface="Times New Roman" panose="02020603050405020304" pitchFamily="18" charset="0"/>
              <a:cs typeface="Times New Roman" panose="02020603050405020304" pitchFamily="18" charset="0"/>
            </a:endParaRPr>
          </a:p>
          <a:p>
            <a:pPr algn="just"/>
            <a:r>
              <a:rPr lang="en-US" sz="1600" b="1" dirty="0">
                <a:solidFill>
                  <a:srgbClr val="A50021"/>
                </a:solidFill>
                <a:latin typeface="Times New Roman" panose="02020603050405020304" pitchFamily="18" charset="0"/>
                <a:cs typeface="Times New Roman" panose="02020603050405020304" pitchFamily="18" charset="0"/>
              </a:rPr>
              <a:t>Negative correlation: </a:t>
            </a:r>
            <a:r>
              <a:rPr lang="en-US" sz="1600" dirty="0">
                <a:latin typeface="Times New Roman" panose="02020603050405020304" pitchFamily="18" charset="0"/>
                <a:cs typeface="Times New Roman" panose="02020603050405020304" pitchFamily="18" charset="0"/>
              </a:rPr>
              <a:t>If the value of the attribute </a:t>
            </a:r>
            <a:r>
              <a:rPr lang="en-US" sz="1600" i="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decreases</a:t>
            </a:r>
            <a:r>
              <a:rPr lang="en-US" sz="1600" dirty="0">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with the increase </a:t>
            </a:r>
            <a:r>
              <a:rPr lang="en-US" sz="1600" dirty="0">
                <a:latin typeface="Times New Roman" panose="02020603050405020304" pitchFamily="18" charset="0"/>
                <a:cs typeface="Times New Roman" panose="02020603050405020304" pitchFamily="18" charset="0"/>
              </a:rPr>
              <a:t>in the value of the attribute </a:t>
            </a:r>
            <a:r>
              <a:rPr lang="en-US" sz="1600" i="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and vice-versa.</a:t>
            </a:r>
          </a:p>
          <a:p>
            <a:pPr lvl="8" algn="just"/>
            <a:endParaRPr lang="en-US" sz="1600" dirty="0">
              <a:latin typeface="Times New Roman" panose="02020603050405020304" pitchFamily="18" charset="0"/>
              <a:cs typeface="Times New Roman" panose="02020603050405020304" pitchFamily="18" charset="0"/>
            </a:endParaRPr>
          </a:p>
          <a:p>
            <a:pPr algn="just"/>
            <a:r>
              <a:rPr lang="en-US" sz="1600" b="1" dirty="0">
                <a:solidFill>
                  <a:srgbClr val="A50021"/>
                </a:solidFill>
                <a:latin typeface="Times New Roman" panose="02020603050405020304" pitchFamily="18" charset="0"/>
                <a:cs typeface="Times New Roman" panose="02020603050405020304" pitchFamily="18" charset="0"/>
              </a:rPr>
              <a:t>Zero correlation: </a:t>
            </a:r>
            <a:r>
              <a:rPr lang="en-US" sz="1600" dirty="0">
                <a:latin typeface="Times New Roman" panose="02020603050405020304" pitchFamily="18" charset="0"/>
                <a:cs typeface="Times New Roman" panose="02020603050405020304" pitchFamily="18" charset="0"/>
              </a:rPr>
              <a:t>When the values of attribute </a:t>
            </a:r>
            <a:r>
              <a:rPr lang="en-US" sz="1600" i="1" dirty="0">
                <a:latin typeface="Times New Roman" panose="02020603050405020304" pitchFamily="18" charset="0"/>
                <a:cs typeface="Times New Roman" panose="02020603050405020304" pitchFamily="18" charset="0"/>
              </a:rPr>
              <a:t>A</a:t>
            </a:r>
            <a:r>
              <a:rPr lang="en-US" sz="1600" dirty="0">
                <a:latin typeface="Times New Roman" panose="02020603050405020304" pitchFamily="18" charset="0"/>
                <a:cs typeface="Times New Roman" panose="02020603050405020304" pitchFamily="18" charset="0"/>
              </a:rPr>
              <a:t> </a:t>
            </a:r>
            <a:r>
              <a:rPr lang="en-US" sz="1600" dirty="0">
                <a:solidFill>
                  <a:srgbClr val="0B5ED7"/>
                </a:solidFill>
                <a:latin typeface="Times New Roman" panose="02020603050405020304" pitchFamily="18" charset="0"/>
                <a:cs typeface="Times New Roman" panose="02020603050405020304" pitchFamily="18" charset="0"/>
              </a:rPr>
              <a:t>varies at random </a:t>
            </a:r>
            <a:r>
              <a:rPr lang="en-US" sz="1600" dirty="0">
                <a:latin typeface="Times New Roman" panose="02020603050405020304" pitchFamily="18" charset="0"/>
                <a:cs typeface="Times New Roman" panose="02020603050405020304" pitchFamily="18" charset="0"/>
              </a:rPr>
              <a:t>with </a:t>
            </a:r>
            <a:r>
              <a:rPr lang="en-US" sz="1600" i="1" dirty="0">
                <a:latin typeface="Times New Roman" panose="02020603050405020304" pitchFamily="18" charset="0"/>
                <a:cs typeface="Times New Roman" panose="02020603050405020304" pitchFamily="18" charset="0"/>
              </a:rPr>
              <a:t>B</a:t>
            </a:r>
            <a:r>
              <a:rPr lang="en-US" sz="1600" dirty="0">
                <a:latin typeface="Times New Roman" panose="02020603050405020304" pitchFamily="18" charset="0"/>
                <a:cs typeface="Times New Roman" panose="02020603050405020304" pitchFamily="18" charset="0"/>
              </a:rPr>
              <a:t> and vice-versa.</a:t>
            </a:r>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sz="half" idx="3"/>
              </p:nvPr>
            </p:nvGraphicFramePr>
            <p:xfrm>
              <a:off x="2470308" y="2971800"/>
              <a:ext cx="4074160" cy="736600"/>
            </p:xfrm>
            <a:graphic>
              <a:graphicData uri="http://schemas.openxmlformats.org/drawingml/2006/table">
                <a:tbl>
                  <a:tblPr firstRow="1" bandRow="1">
                    <a:tableStyleId>{5C22544A-7EE6-4342-B048-85BDC9FD1C3A}</a:tableStyleId>
                  </a:tblPr>
                  <a:tblGrid>
                    <a:gridCol w="509270">
                      <a:extLst>
                        <a:ext uri="{9D8B030D-6E8A-4147-A177-3AD203B41FA5}">
                          <a16:colId xmlns:a16="http://schemas.microsoft.com/office/drawing/2014/main" xmlns="" val="20000"/>
                        </a:ext>
                      </a:extLst>
                    </a:gridCol>
                    <a:gridCol w="509270">
                      <a:extLst>
                        <a:ext uri="{9D8B030D-6E8A-4147-A177-3AD203B41FA5}">
                          <a16:colId xmlns:a16="http://schemas.microsoft.com/office/drawing/2014/main" xmlns="" val="20001"/>
                        </a:ext>
                      </a:extLst>
                    </a:gridCol>
                    <a:gridCol w="509270">
                      <a:extLst>
                        <a:ext uri="{9D8B030D-6E8A-4147-A177-3AD203B41FA5}">
                          <a16:colId xmlns:a16="http://schemas.microsoft.com/office/drawing/2014/main" xmlns="" val="20002"/>
                        </a:ext>
                      </a:extLst>
                    </a:gridCol>
                    <a:gridCol w="509270">
                      <a:extLst>
                        <a:ext uri="{9D8B030D-6E8A-4147-A177-3AD203B41FA5}">
                          <a16:colId xmlns:a16="http://schemas.microsoft.com/office/drawing/2014/main" xmlns="" val="20003"/>
                        </a:ext>
                      </a:extLst>
                    </a:gridCol>
                    <a:gridCol w="509270">
                      <a:extLst>
                        <a:ext uri="{9D8B030D-6E8A-4147-A177-3AD203B41FA5}">
                          <a16:colId xmlns:a16="http://schemas.microsoft.com/office/drawing/2014/main" xmlns="" val="20004"/>
                        </a:ext>
                      </a:extLst>
                    </a:gridCol>
                    <a:gridCol w="509270">
                      <a:extLst>
                        <a:ext uri="{9D8B030D-6E8A-4147-A177-3AD203B41FA5}">
                          <a16:colId xmlns:a16="http://schemas.microsoft.com/office/drawing/2014/main" xmlns="" val="20005"/>
                        </a:ext>
                      </a:extLst>
                    </a:gridCol>
                    <a:gridCol w="509270">
                      <a:extLst>
                        <a:ext uri="{9D8B030D-6E8A-4147-A177-3AD203B41FA5}">
                          <a16:colId xmlns:a16="http://schemas.microsoft.com/office/drawing/2014/main" xmlns="" val="20006"/>
                        </a:ext>
                      </a:extLst>
                    </a:gridCol>
                    <a:gridCol w="509270">
                      <a:extLst>
                        <a:ext uri="{9D8B030D-6E8A-4147-A177-3AD203B41FA5}">
                          <a16:colId xmlns:a16="http://schemas.microsoft.com/office/drawing/2014/main" xmlns="" val="20007"/>
                        </a:ext>
                      </a:extLst>
                    </a:gridCol>
                  </a:tblGrid>
                  <a:tr h="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𝐴</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𝟏</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𝟐</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pitchFamily="18" charset="0"/>
                                      </a:rPr>
                                      <m:t>𝟑</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a:rPr>
                                      <m:t>𝟒</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a:rPr>
                                      <m:t>𝟓</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1" i="1" smtClean="0">
                                        <a:latin typeface="Cambria Math" panose="02040503050406030204" pitchFamily="18" charset="0"/>
                                      </a:rPr>
                                      <m:t>𝒂</m:t>
                                    </m:r>
                                  </m:e>
                                  <m:sub>
                                    <m:r>
                                      <a:rPr lang="en-US" b="1" i="1" smtClean="0">
                                        <a:latin typeface="Cambria Math" panose="02040503050406030204"/>
                                      </a:rPr>
                                      <m:t>𝟔</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xmlns="" val="10000"/>
                      </a:ext>
                    </a:extLst>
                  </a:tr>
                  <a:tr h="370840">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𝐵</m:t>
                                </m:r>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pitchFamily="18" charset="0"/>
                                      </a:rPr>
                                      <m:t>1</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a:rPr>
                                      <m:t>2</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a:rPr>
                                      <m:t>3</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a:rPr>
                                      <m:t>4</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𝑏</m:t>
                                    </m:r>
                                  </m:e>
                                  <m:sub>
                                    <m:r>
                                      <a:rPr lang="en-US" b="0" i="1" smtClean="0">
                                        <a:latin typeface="Cambria Math" panose="02040503050406030204"/>
                                      </a:rPr>
                                      <m:t>5</m:t>
                                    </m:r>
                                  </m:sub>
                                </m:sSub>
                              </m:oMath>
                            </m:oMathPara>
                          </a14:m>
                          <a:endParaRPr 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𝑏</m:t>
                                    </m:r>
                                  </m:e>
                                  <m:sub>
                                    <m:r>
                                      <a:rPr lang="en-US" b="0" i="1" smtClean="0">
                                        <a:solidFill>
                                          <a:schemeClr val="bg1"/>
                                        </a:solidFill>
                                        <a:latin typeface="Cambria Math" panose="02040503050406030204"/>
                                      </a:rPr>
                                      <m:t>6</m:t>
                                    </m:r>
                                  </m:sub>
                                </m:sSub>
                              </m:oMath>
                            </m:oMathPara>
                          </a14:m>
                          <a:endParaRPr lang="en-US" dirty="0"/>
                        </a:p>
                      </a:txBody>
                      <a:tcPr>
                        <a:solidFill>
                          <a:schemeClr val="accent1">
                            <a:lumMod val="50000"/>
                          </a:schemeClr>
                        </a:solidFill>
                      </a:tcPr>
                    </a:tc>
                    <a:tc>
                      <a:txBody>
                        <a:bodyPr/>
                        <a:lstStyle/>
                        <a:p>
                          <a:pP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m:t>
                                </m:r>
                              </m:oMath>
                            </m:oMathPara>
                          </a14:m>
                          <a:endParaRPr lang="en-US" dirty="0"/>
                        </a:p>
                      </a:txBody>
                      <a:tcPr/>
                    </a:tc>
                    <a:extLst>
                      <a:ext uri="{0D108BD9-81ED-4DB2-BD59-A6C34878D82A}">
                        <a16:rowId xmlns:a16="http://schemas.microsoft.com/office/drawing/2014/main" xmlns="" val="10001"/>
                      </a:ext>
                    </a:extLst>
                  </a:tr>
                </a:tbl>
              </a:graphicData>
            </a:graphic>
          </p:graphicFrame>
        </mc:Choice>
        <mc:Fallback xmlns="">
          <p:graphicFrame>
            <p:nvGraphicFramePr>
              <p:cNvPr id="4" name="Content Placeholder 3"/>
              <p:cNvGraphicFramePr>
                <a:graphicFrameLocks noGrp="1"/>
              </p:cNvGraphicFramePr>
              <p:nvPr>
                <p:ph sz="half" idx="3"/>
              </p:nvPr>
            </p:nvGraphicFramePr>
            <p:xfrm>
              <a:off x="2470308" y="2971800"/>
              <a:ext cx="4074160" cy="736600"/>
            </p:xfrm>
            <a:graphic>
              <a:graphicData uri="http://schemas.openxmlformats.org/drawingml/2006/table">
                <a:tbl>
                  <a:tblPr firstRow="1" bandRow="1">
                    <a:tableStyleId>{5C22544A-7EE6-4342-B048-85BDC9FD1C3A}</a:tableStyleId>
                  </a:tblPr>
                  <a:tblGrid>
                    <a:gridCol w="509270"/>
                    <a:gridCol w="509270"/>
                    <a:gridCol w="509270"/>
                    <a:gridCol w="509270"/>
                    <a:gridCol w="509270"/>
                    <a:gridCol w="509270"/>
                    <a:gridCol w="509270"/>
                    <a:gridCol w="509270"/>
                  </a:tblGrid>
                  <a:tr h="365760">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r>
                  <a:tr h="370840">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c>
                      <a:txBody>
                        <a:bodyPr/>
                        <a:lstStyle/>
                        <a:p>
                          <a:endParaRPr lang="en-US"/>
                        </a:p>
                      </a:txBody>
                      <a:tcPr>
                        <a:blipFill>
                          <a:blip r:embed="rId2"/>
                        </a:blipFill>
                      </a:tcPr>
                    </a:tc>
                  </a:tr>
                </a:tbl>
              </a:graphicData>
            </a:graphic>
          </p:graphicFrame>
        </mc:Fallback>
      </mc:AlternateContent>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6737</Words>
  <Application>Microsoft Office PowerPoint</Application>
  <PresentationFormat>Custom</PresentationFormat>
  <Paragraphs>1574</Paragraphs>
  <Slides>130</Slides>
  <Notes>7</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4</vt:i4>
      </vt:variant>
      <vt:variant>
        <vt:lpstr>Slide Titles</vt:lpstr>
      </vt:variant>
      <vt:variant>
        <vt:i4>130</vt:i4>
      </vt:variant>
    </vt:vector>
  </HeadingPairs>
  <TitlesOfParts>
    <vt:vector size="148" baseType="lpstr">
      <vt:lpstr>Arial</vt:lpstr>
      <vt:lpstr>Calibri</vt:lpstr>
      <vt:lpstr>Cambria</vt:lpstr>
      <vt:lpstr>Cambria Math</vt:lpstr>
      <vt:lpstr>Constantia</vt:lpstr>
      <vt:lpstr>Courier New</vt:lpstr>
      <vt:lpstr>Segoe UI Symbol</vt:lpstr>
      <vt:lpstr>Symbol</vt:lpstr>
      <vt:lpstr>Tahoma</vt:lpstr>
      <vt:lpstr>Times</vt:lpstr>
      <vt:lpstr>Times New Roman</vt:lpstr>
      <vt:lpstr>Wingdings</vt:lpstr>
      <vt:lpstr>Wingdings 2</vt:lpstr>
      <vt:lpstr>Office Theme</vt:lpstr>
      <vt:lpstr>Visio</vt:lpstr>
      <vt:lpstr>Worksheet</vt:lpstr>
      <vt:lpstr>Document</vt:lpstr>
      <vt:lpstr>Equation</vt:lpstr>
      <vt:lpstr> Statistical Data Analysis </vt:lpstr>
      <vt:lpstr>Today’s Topics…</vt:lpstr>
      <vt:lpstr>What is Statistics?</vt:lpstr>
      <vt:lpstr>Introduction</vt:lpstr>
      <vt:lpstr>Why Study Statistics?</vt:lpstr>
      <vt:lpstr>The Nature and Role of Variability</vt:lpstr>
      <vt:lpstr>Statistics and the Data Analysis Process</vt:lpstr>
      <vt:lpstr>Example</vt:lpstr>
      <vt:lpstr>Example (Continued)</vt:lpstr>
      <vt:lpstr>TRP: An example</vt:lpstr>
      <vt:lpstr>Data</vt:lpstr>
      <vt:lpstr>Data : Example</vt:lpstr>
      <vt:lpstr>Type of Data</vt:lpstr>
      <vt:lpstr>Type of Data</vt:lpstr>
      <vt:lpstr>Data Summarization</vt:lpstr>
      <vt:lpstr>Measurement of location</vt:lpstr>
      <vt:lpstr>Simple mean / Arithmetic Mean / Average</vt:lpstr>
      <vt:lpstr>Median</vt:lpstr>
      <vt:lpstr>Percentile</vt:lpstr>
      <vt:lpstr>Mode of a sample</vt:lpstr>
      <vt:lpstr>Measures of dispersion</vt:lpstr>
      <vt:lpstr>Measures of dispersion</vt:lpstr>
      <vt:lpstr>Range of a sample</vt:lpstr>
      <vt:lpstr>Variance and Standard Deviation</vt:lpstr>
      <vt:lpstr>Interquartile Range</vt:lpstr>
      <vt:lpstr>Interquartile Range</vt:lpstr>
      <vt:lpstr>Five point summary</vt:lpstr>
      <vt:lpstr>Box plot</vt:lpstr>
      <vt:lpstr>PowerPoint Presentation</vt:lpstr>
      <vt:lpstr>PowerPoint Presentation</vt:lpstr>
      <vt:lpstr>Basic Inferential Approaches</vt:lpstr>
      <vt:lpstr>Method of Point Estimatoion -Maximum Likelihood Estimation (MLE)</vt:lpstr>
      <vt:lpstr>Maximum Likelihood Estimation (MLE)</vt:lpstr>
      <vt:lpstr>Maximum Likelihood Estimation (MLE)</vt:lpstr>
      <vt:lpstr>Maximum Likelihood Estimation (MLE)</vt:lpstr>
      <vt:lpstr>Did you guess…​</vt:lpstr>
      <vt:lpstr>Maximum Likelihood Estimation (MLE)</vt:lpstr>
      <vt:lpstr>Interval Estimation</vt:lpstr>
      <vt:lpstr> </vt:lpstr>
      <vt:lpstr> </vt:lpstr>
      <vt:lpstr>Introduction to Hypothesis Testing</vt:lpstr>
      <vt:lpstr>Hypothesis Testing</vt:lpstr>
      <vt:lpstr>Hypothesis Testing</vt:lpstr>
      <vt:lpstr>Hypothesis Testing</vt:lpstr>
      <vt:lpstr>Statistical Hypothesis</vt:lpstr>
      <vt:lpstr>The Hypotheses</vt:lpstr>
      <vt:lpstr> The Hypotheses  </vt:lpstr>
      <vt:lpstr>The Hypotheses</vt:lpstr>
      <vt:lpstr>The Hypotheses</vt:lpstr>
      <vt:lpstr> </vt:lpstr>
      <vt:lpstr>PowerPoint Presentation</vt:lpstr>
      <vt:lpstr>PowerPoint Presentation</vt:lpstr>
      <vt:lpstr>Hypothesis Tests…</vt:lpstr>
      <vt:lpstr>Hypothesis Tests…</vt:lpstr>
      <vt:lpstr>How to Conduct a Statistical Test</vt:lpstr>
      <vt:lpstr>P-values…</vt:lpstr>
      <vt:lpstr>Test Decision Using the p-value</vt:lpstr>
      <vt:lpstr>PowerPoint Presentation</vt:lpstr>
      <vt:lpstr>PowerPoint Presentation</vt:lpstr>
      <vt:lpstr>PowerPoint Presentation</vt:lpstr>
      <vt:lpstr>Single Sample: Test Concerning a Single Mean</vt:lpstr>
      <vt:lpstr>PowerPoint Presentation</vt:lpstr>
      <vt:lpstr>Single Sample: Test Concerning a Single Mean</vt:lpstr>
      <vt:lpstr>Two Sample: Test on Two Mean</vt:lpstr>
      <vt:lpstr>Two Sample: Test on Two Mean</vt:lpstr>
      <vt:lpstr>Two Sample: Test on Two Mean</vt:lpstr>
      <vt:lpstr>PowerPoint Presentation</vt:lpstr>
      <vt:lpstr>Single Sample: Test Concerning Variance</vt:lpstr>
      <vt:lpstr>Two Sample: Test Concerning Variance</vt:lpstr>
      <vt:lpstr>Case Study 1: Coffee Sale</vt:lpstr>
      <vt:lpstr>Hypothesis Testing : 5 Steps </vt:lpstr>
      <vt:lpstr>Case Study 1: Step 1</vt:lpstr>
      <vt:lpstr>Case Study 1: Step 2</vt:lpstr>
      <vt:lpstr>Case Study 1: Step 2</vt:lpstr>
      <vt:lpstr>PowerPoint Presentation</vt:lpstr>
      <vt:lpstr>PowerPoint Presentation</vt:lpstr>
      <vt:lpstr>PowerPoint Presentation</vt:lpstr>
      <vt:lpstr>PowerPoint Presentation</vt:lpstr>
      <vt:lpstr>PowerPoint Presentation</vt:lpstr>
      <vt:lpstr>Extending the two population procedure</vt:lpstr>
      <vt:lpstr>Extending the two population procedure</vt:lpstr>
      <vt:lpstr>Some Terminologies</vt:lpstr>
      <vt:lpstr>PowerPoint Presentation</vt:lpstr>
      <vt:lpstr>PowerPoint Presentation</vt:lpstr>
      <vt:lpstr>PowerPoint Presentation</vt:lpstr>
      <vt:lpstr>PowerPoint Presentation</vt:lpstr>
      <vt:lpstr>PowerPoint Presentation</vt:lpstr>
      <vt:lpstr>One-way ANOVA</vt:lpstr>
      <vt:lpstr>One-way ANOVA</vt:lpstr>
      <vt:lpstr>Realationship Analysis</vt:lpstr>
      <vt:lpstr>Relationship Analysis</vt:lpstr>
      <vt:lpstr>Relationship Analysis</vt:lpstr>
      <vt:lpstr>Relationship Analysis</vt:lpstr>
      <vt:lpstr>Relationship Analysis</vt:lpstr>
      <vt:lpstr>Relationship Analysis</vt:lpstr>
      <vt:lpstr>Question for You!</vt:lpstr>
      <vt:lpstr>Solution:</vt:lpstr>
      <vt:lpstr>Measures of Relationship</vt:lpstr>
      <vt:lpstr>Correlation Analysis</vt:lpstr>
      <vt:lpstr>Correlation Coefficient</vt:lpstr>
      <vt:lpstr>Correlation</vt:lpstr>
      <vt:lpstr>Heart Disease and Cigarettes</vt:lpstr>
      <vt:lpstr>Data</vt:lpstr>
      <vt:lpstr>PowerPoint Presentation</vt:lpstr>
      <vt:lpstr>Example: Heart Disease and Cigarettes</vt:lpstr>
      <vt:lpstr>What stories can scatter plot tell?</vt:lpstr>
      <vt:lpstr>Remarks from Scatter Plots &amp; Correlation Coefficient</vt:lpstr>
      <vt:lpstr>Regression Analysis</vt:lpstr>
      <vt:lpstr>Galton Board</vt:lpstr>
      <vt:lpstr>Linear Regression</vt:lpstr>
      <vt:lpstr>Simple Linear Regression Model</vt:lpstr>
      <vt:lpstr>Regression Analysis</vt:lpstr>
      <vt:lpstr>Assumption on the model</vt:lpstr>
      <vt:lpstr>Basic Assumptions of the Linear Regression Model</vt:lpstr>
      <vt:lpstr>PowerPoint Presentation</vt:lpstr>
      <vt:lpstr>True versus Fitted Regression Line</vt:lpstr>
      <vt:lpstr>PowerPoint Presentation</vt:lpstr>
      <vt:lpstr>Least Square Method to estimate α and β</vt:lpstr>
      <vt:lpstr>PowerPoint Presentation</vt:lpstr>
      <vt:lpstr>Least Square method</vt:lpstr>
      <vt:lpstr>Least Square method to estimate α and β</vt:lpstr>
      <vt:lpstr>For the Data: Heart Disease and Cigarettes</vt:lpstr>
      <vt:lpstr>Five Step Regression Procedure: Overview</vt:lpstr>
      <vt:lpstr>Cheatsheet</vt:lpstr>
      <vt:lpstr>Cheatsheet</vt:lpstr>
      <vt:lpstr>Cheatsheet</vt:lpstr>
      <vt:lpstr>Cheatsheet</vt:lpstr>
      <vt:lpstr>Reference</vt:lpstr>
      <vt:lpstr>Data Science &amp; ML Reference</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Testing of Hypothesis &amp; Data Analysis</dc:title>
  <dc:creator>Baljeet</dc:creator>
  <cp:lastModifiedBy>Microsoft account</cp:lastModifiedBy>
  <cp:revision>30</cp:revision>
  <dcterms:created xsi:type="dcterms:W3CDTF">2022-12-14T08:50:53Z</dcterms:created>
  <dcterms:modified xsi:type="dcterms:W3CDTF">2022-12-15T08:55:00Z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2022-03-23T05:30:00Z</vt:filetime>
  </property>
  <property fmtid="{D5CDD505-2E9C-101B-9397-08002B2CF9AE}" pid="3" name="Creator">
    <vt:lpwstr>Microsoft® PowerPoint® 2016</vt:lpwstr>
  </property>
  <property fmtid="{D5CDD505-2E9C-101B-9397-08002B2CF9AE}" pid="4" name="LastSaved">
    <vt:filetime>2022-12-14T05:30:00Z</vt:filetime>
  </property>
  <property fmtid="{D5CDD505-2E9C-101B-9397-08002B2CF9AE}" pid="5" name="ICV">
    <vt:lpwstr>6614908375C543BB9DE3731143ABAEF4</vt:lpwstr>
  </property>
  <property fmtid="{D5CDD505-2E9C-101B-9397-08002B2CF9AE}" pid="6" name="KSOProductBuildVer">
    <vt:lpwstr>1033-11.2.0.11417</vt:lpwstr>
  </property>
</Properties>
</file>